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89"/>
  </p:handoutMasterIdLst>
  <p:sldIdLst>
    <p:sldId id="3288" r:id="rId3"/>
    <p:sldId id="3317" r:id="rId5"/>
    <p:sldId id="3365" r:id="rId6"/>
    <p:sldId id="3453" r:id="rId7"/>
    <p:sldId id="3618" r:id="rId8"/>
    <p:sldId id="3619" r:id="rId9"/>
    <p:sldId id="3344" r:id="rId10"/>
    <p:sldId id="3369" r:id="rId11"/>
    <p:sldId id="3496" r:id="rId12"/>
    <p:sldId id="3454" r:id="rId13"/>
    <p:sldId id="3497" r:id="rId14"/>
    <p:sldId id="3455" r:id="rId15"/>
    <p:sldId id="3498" r:id="rId16"/>
    <p:sldId id="3456" r:id="rId17"/>
    <p:sldId id="3368" r:id="rId18"/>
    <p:sldId id="3500" r:id="rId19"/>
    <p:sldId id="3501" r:id="rId20"/>
    <p:sldId id="3557" r:id="rId21"/>
    <p:sldId id="3370" r:id="rId22"/>
    <p:sldId id="3502" r:id="rId23"/>
    <p:sldId id="3504" r:id="rId24"/>
    <p:sldId id="3620" r:id="rId25"/>
    <p:sldId id="3696" r:id="rId26"/>
    <p:sldId id="3460" r:id="rId27"/>
    <p:sldId id="3556" r:id="rId28"/>
    <p:sldId id="3371" r:id="rId29"/>
    <p:sldId id="3505" r:id="rId30"/>
    <p:sldId id="3506" r:id="rId31"/>
    <p:sldId id="3507" r:id="rId32"/>
    <p:sldId id="3509" r:id="rId33"/>
    <p:sldId id="3510" r:id="rId34"/>
    <p:sldId id="3511" r:id="rId35"/>
    <p:sldId id="3512" r:id="rId36"/>
    <p:sldId id="3513" r:id="rId37"/>
    <p:sldId id="3514" r:id="rId38"/>
    <p:sldId id="3458" r:id="rId39"/>
    <p:sldId id="3558" r:id="rId40"/>
    <p:sldId id="3515" r:id="rId41"/>
    <p:sldId id="3621" r:id="rId42"/>
    <p:sldId id="3459" r:id="rId43"/>
    <p:sldId id="3516" r:id="rId44"/>
    <p:sldId id="3555" r:id="rId45"/>
    <p:sldId id="3461" r:id="rId46"/>
    <p:sldId id="3518" r:id="rId47"/>
    <p:sldId id="3519" r:id="rId48"/>
    <p:sldId id="3553" r:id="rId49"/>
    <p:sldId id="3372" r:id="rId50"/>
    <p:sldId id="3523" r:id="rId51"/>
    <p:sldId id="3521" r:id="rId52"/>
    <p:sldId id="3552" r:id="rId53"/>
    <p:sldId id="3463" r:id="rId54"/>
    <p:sldId id="3524" r:id="rId55"/>
    <p:sldId id="3525" r:id="rId56"/>
    <p:sldId id="3526" r:id="rId57"/>
    <p:sldId id="3527" r:id="rId58"/>
    <p:sldId id="3528" r:id="rId59"/>
    <p:sldId id="3529" r:id="rId60"/>
    <p:sldId id="3554" r:id="rId61"/>
    <p:sldId id="3530" r:id="rId62"/>
    <p:sldId id="3531" r:id="rId63"/>
    <p:sldId id="3532" r:id="rId64"/>
    <p:sldId id="3697" r:id="rId65"/>
    <p:sldId id="3533" r:id="rId66"/>
    <p:sldId id="3534" r:id="rId67"/>
    <p:sldId id="3549" r:id="rId68"/>
    <p:sldId id="3535" r:id="rId69"/>
    <p:sldId id="3536" r:id="rId70"/>
    <p:sldId id="3537" r:id="rId71"/>
    <p:sldId id="3538" r:id="rId72"/>
    <p:sldId id="3551" r:id="rId73"/>
    <p:sldId id="3539" r:id="rId74"/>
    <p:sldId id="3540" r:id="rId75"/>
    <p:sldId id="3541" r:id="rId76"/>
    <p:sldId id="3542" r:id="rId77"/>
    <p:sldId id="3543" r:id="rId78"/>
    <p:sldId id="3544" r:id="rId79"/>
    <p:sldId id="3545" r:id="rId80"/>
    <p:sldId id="3546" r:id="rId81"/>
    <p:sldId id="3547" r:id="rId82"/>
    <p:sldId id="3548" r:id="rId83"/>
    <p:sldId id="3698" r:id="rId84"/>
    <p:sldId id="3444" r:id="rId85"/>
    <p:sldId id="3622" r:id="rId86"/>
    <p:sldId id="3623" r:id="rId87"/>
    <p:sldId id="3343" r:id="rId88"/>
  </p:sldIdLst>
  <p:sldSz cx="9145270" cy="5144770"/>
  <p:notesSz cx="6858000" cy="9144000"/>
  <p:custDataLst>
    <p:tags r:id="rId93"/>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5295" indent="-129540"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2495" indent="-261620"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69695" indent="-394335"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6895" indent="-526415" algn="l" rtl="0" fontAlgn="base">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162560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195072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2275840"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2601595" algn="l" defTabSz="650240" rtl="0" eaLnBrk="1" latinLnBrk="0" hangingPunct="1">
      <a:defRPr kern="1200">
        <a:solidFill>
          <a:schemeClr val="tx1"/>
        </a:solidFill>
        <a:latin typeface="Calibri" panose="020F0502020204030204" pitchFamily="34" charset="0"/>
        <a:ea typeface="楷体" panose="02010609060101010101" pitchFamily="2" charset="-122"/>
        <a:cs typeface="+mn-cs"/>
      </a:defRPr>
    </a:lvl9pPr>
  </p:defaultTextStyle>
  <p:extLst>
    <p:ext uri="{EFAFB233-063F-42B5-8137-9DF3F51BA10A}">
      <p15:sldGuideLst xmlns:p15="http://schemas.microsoft.com/office/powerpoint/2012/main">
        <p15:guide id="1" orient="horz" pos="350" userDrawn="1">
          <p15:clr>
            <a:srgbClr val="A4A3A4"/>
          </p15:clr>
        </p15:guide>
        <p15:guide id="2" pos="4068" userDrawn="1">
          <p15:clr>
            <a:srgbClr val="A4A3A4"/>
          </p15:clr>
        </p15:guide>
        <p15:guide id="5" orient="horz" pos="4183" userDrawn="1">
          <p15:clr>
            <a:srgbClr val="A4A3A4"/>
          </p15:clr>
        </p15:guide>
        <p15:guide id="6" pos="7588" userDrawn="1">
          <p15:clr>
            <a:srgbClr val="A4A3A4"/>
          </p15:clr>
        </p15:guide>
        <p15:guide id="7" pos="378" userDrawn="1">
          <p15:clr>
            <a:srgbClr val="A4A3A4"/>
          </p15:clr>
        </p15:guide>
        <p15:guide id="8" pos="1351" userDrawn="1">
          <p15:clr>
            <a:srgbClr val="A4A3A4"/>
          </p15:clr>
        </p15:guide>
        <p15:guide id="9" orient="horz" pos="233" userDrawn="1">
          <p15:clr>
            <a:srgbClr val="A4A3A4"/>
          </p15:clr>
        </p15:guide>
        <p15:guide id="10" orient="horz" pos="2976" userDrawn="1">
          <p15:clr>
            <a:srgbClr val="A4A3A4"/>
          </p15:clr>
        </p15:guide>
        <p15:guide id="11" pos="2880" userDrawn="1">
          <p15:clr>
            <a:srgbClr val="A4A3A4"/>
          </p15:clr>
        </p15:guide>
        <p15:guide id="12" pos="5397" userDrawn="1">
          <p15:clr>
            <a:srgbClr val="A4A3A4"/>
          </p15:clr>
        </p15:guide>
        <p15:guide id="13" pos="267" userDrawn="1">
          <p15:clr>
            <a:srgbClr val="A4A3A4"/>
          </p15:clr>
        </p15:guide>
        <p15:guide id="14" pos="9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AEA9"/>
    <a:srgbClr val="AE1233"/>
    <a:srgbClr val="9F7B63"/>
    <a:srgbClr val="F48E77"/>
    <a:srgbClr val="A1BD70"/>
    <a:srgbClr val="889EB6"/>
    <a:srgbClr val="004236"/>
    <a:srgbClr val="169274"/>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14" autoAdjust="0"/>
    <p:restoredTop sz="92986" autoAdjust="0"/>
  </p:normalViewPr>
  <p:slideViewPr>
    <p:cSldViewPr showGuides="1">
      <p:cViewPr varScale="1">
        <p:scale>
          <a:sx n="109" d="100"/>
          <a:sy n="109" d="100"/>
        </p:scale>
        <p:origin x="662" y="110"/>
      </p:cViewPr>
      <p:guideLst>
        <p:guide orient="horz" pos="350"/>
        <p:guide pos="4068"/>
        <p:guide orient="horz" pos="4183"/>
        <p:guide pos="7588"/>
        <p:guide pos="378"/>
        <p:guide pos="1351"/>
        <p:guide orient="horz" pos="233"/>
        <p:guide orient="horz" pos="2976"/>
        <p:guide pos="2880"/>
        <p:guide pos="5397"/>
        <p:guide pos="267"/>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86" d="100"/>
        <a:sy n="186" d="100"/>
      </p:scale>
      <p:origin x="0" y="0"/>
    </p:cViewPr>
  </p:sorterViewPr>
  <p:notesViewPr>
    <p:cSldViewPr>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93" Type="http://schemas.openxmlformats.org/officeDocument/2006/relationships/tags" Target="tags/tag78.xml"/><Relationship Id="rId92" Type="http://schemas.openxmlformats.org/officeDocument/2006/relationships/tableStyles" Target="tableStyles.xml"/><Relationship Id="rId91" Type="http://schemas.openxmlformats.org/officeDocument/2006/relationships/viewProps" Target="viewProps.xml"/><Relationship Id="rId90" Type="http://schemas.openxmlformats.org/officeDocument/2006/relationships/presProps" Target="presProps.xml"/><Relationship Id="rId9" Type="http://schemas.openxmlformats.org/officeDocument/2006/relationships/slide" Target="slides/slide6.xml"/><Relationship Id="rId89" Type="http://schemas.openxmlformats.org/officeDocument/2006/relationships/handoutMaster" Target="handoutMasters/handoutMaster1.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latin typeface="楷体" panose="02010609060101010101" pitchFamily="2"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latin typeface="楷体" panose="02010609060101010101" pitchFamily="2" charset="-122"/>
              </a:rPr>
            </a:fld>
            <a:endParaRPr lang="zh-CN" altLang="en-US" dirty="0">
              <a:latin typeface="楷体" panose="02010609060101010101" pitchFamily="2"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dirty="0">
              <a:latin typeface="楷体" panose="02010609060101010101" pitchFamily="2"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latin typeface="楷体" panose="02010609060101010101" pitchFamily="2" charset="-122"/>
              </a:rPr>
            </a:fld>
            <a:endParaRPr lang="zh-CN" altLang="en-US" dirty="0">
              <a:latin typeface="楷体" panose="02010609060101010101" pitchFamily="2"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楷体" panose="02010609060101010101" pitchFamily="2" charset="-122"/>
              </a:defRPr>
            </a:lvl1pPr>
          </a:lstStyle>
          <a:p>
            <a:pPr>
              <a:defRPr/>
            </a:pPr>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楷体" panose="02010609060101010101" pitchFamily="2" charset="-122"/>
              </a:defRPr>
            </a:lvl1pPr>
          </a:lstStyle>
          <a:p>
            <a:pPr>
              <a:defRPr/>
            </a:pPr>
            <a:fld id="{06024D97-E667-405D-B634-E583E2108D71}"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dirty="0"/>
              <a:t>单击此处编辑母版文本样式</a:t>
            </a:r>
            <a:endParaRPr lang="zh-CN" altLang="en-US" noProof="0" dirty="0"/>
          </a:p>
          <a:p>
            <a:pPr lvl="1"/>
            <a:r>
              <a:rPr lang="zh-CN" altLang="en-US" noProof="0" dirty="0"/>
              <a:t>第二级</a:t>
            </a:r>
            <a:endParaRPr lang="zh-CN" altLang="en-US" noProof="0" dirty="0"/>
          </a:p>
          <a:p>
            <a:pPr lvl="2"/>
            <a:r>
              <a:rPr lang="zh-CN" altLang="en-US" noProof="0" dirty="0"/>
              <a:t>第三级</a:t>
            </a:r>
            <a:endParaRPr lang="zh-CN" altLang="en-US" noProof="0" dirty="0"/>
          </a:p>
          <a:p>
            <a:pPr lvl="3"/>
            <a:r>
              <a:rPr lang="zh-CN" altLang="en-US" noProof="0" dirty="0"/>
              <a:t>第四级</a:t>
            </a:r>
            <a:endParaRPr lang="zh-CN" altLang="en-US" noProof="0" dirty="0"/>
          </a:p>
          <a:p>
            <a:pPr lvl="4"/>
            <a:r>
              <a:rPr lang="zh-CN" altLang="en-US" noProof="0" dirty="0"/>
              <a:t>第五级</a:t>
            </a:r>
            <a:endParaRPr lang="zh-CN" altLang="en-US" noProof="0"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楷体" panose="02010609060101010101" pitchFamily="2" charset="-122"/>
              </a:defRPr>
            </a:lvl1pPr>
          </a:lstStyle>
          <a:p>
            <a:pPr>
              <a:defRPr/>
            </a:pPr>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atin typeface="楷体" panose="02010609060101010101" pitchFamily="2" charset="-122"/>
              </a:defRPr>
            </a:lvl1pPr>
          </a:lstStyle>
          <a:p>
            <a:fld id="{418F03C3-53C1-4F10-8DAF-D1F318E96C6E}"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1pPr>
    <a:lvl2pPr marL="32385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2pPr>
    <a:lvl3pPr marL="64897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3pPr>
    <a:lvl4pPr marL="97409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4pPr>
    <a:lvl5pPr marL="1299210" algn="l" rtl="0" eaLnBrk="0" fontAlgn="base" hangingPunct="0">
      <a:spcBef>
        <a:spcPct val="30000"/>
      </a:spcBef>
      <a:spcAft>
        <a:spcPct val="0"/>
      </a:spcAft>
      <a:defRPr sz="900" kern="1200">
        <a:solidFill>
          <a:schemeClr val="tx1"/>
        </a:solidFill>
        <a:latin typeface="楷体" panose="02010609060101010101" pitchFamily="2" charset="-122"/>
        <a:ea typeface="+mn-ea"/>
        <a:cs typeface="+mn-cs"/>
      </a:defRPr>
    </a:lvl5pPr>
    <a:lvl6pPr marL="1625600" algn="l" defTabSz="650240" rtl="0" eaLnBrk="1" latinLnBrk="0" hangingPunct="1">
      <a:defRPr sz="900" kern="1200">
        <a:solidFill>
          <a:schemeClr val="tx1"/>
        </a:solidFill>
        <a:latin typeface="+mn-lt"/>
        <a:ea typeface="+mn-ea"/>
        <a:cs typeface="+mn-cs"/>
      </a:defRPr>
    </a:lvl6pPr>
    <a:lvl7pPr marL="1950720" algn="l" defTabSz="650240" rtl="0" eaLnBrk="1" latinLnBrk="0" hangingPunct="1">
      <a:defRPr sz="900" kern="1200">
        <a:solidFill>
          <a:schemeClr val="tx1"/>
        </a:solidFill>
        <a:latin typeface="+mn-lt"/>
        <a:ea typeface="+mn-ea"/>
        <a:cs typeface="+mn-cs"/>
      </a:defRPr>
    </a:lvl7pPr>
    <a:lvl8pPr marL="2275840" algn="l" defTabSz="650240" rtl="0" eaLnBrk="1" latinLnBrk="0" hangingPunct="1">
      <a:defRPr sz="900" kern="1200">
        <a:solidFill>
          <a:schemeClr val="tx1"/>
        </a:solidFill>
        <a:latin typeface="+mn-lt"/>
        <a:ea typeface="+mn-ea"/>
        <a:cs typeface="+mn-cs"/>
      </a:defRPr>
    </a:lvl8pPr>
    <a:lvl9pPr marL="2600960" algn="l" defTabSz="65024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楷体" panose="02010609060101010101" pitchFamily="2" charset="-122"/>
              </a:defRPr>
            </a:lvl1pPr>
            <a:lvl2pPr marL="742950" indent="-285750">
              <a:defRPr>
                <a:solidFill>
                  <a:schemeClr val="tx1"/>
                </a:solidFill>
                <a:latin typeface="Arial Narrow" panose="020B0606020202030204" pitchFamily="34" charset="0"/>
                <a:ea typeface="楷体" panose="02010609060101010101" pitchFamily="2" charset="-122"/>
              </a:defRPr>
            </a:lvl2pPr>
            <a:lvl3pPr marL="1143000" indent="-228600">
              <a:defRPr>
                <a:solidFill>
                  <a:schemeClr val="tx1"/>
                </a:solidFill>
                <a:latin typeface="Arial Narrow" panose="020B0606020202030204" pitchFamily="34" charset="0"/>
                <a:ea typeface="楷体" panose="02010609060101010101" pitchFamily="2" charset="-122"/>
              </a:defRPr>
            </a:lvl3pPr>
            <a:lvl4pPr marL="1600200" indent="-228600">
              <a:defRPr>
                <a:solidFill>
                  <a:schemeClr val="tx1"/>
                </a:solidFill>
                <a:latin typeface="Arial Narrow" panose="020B0606020202030204" pitchFamily="34" charset="0"/>
                <a:ea typeface="楷体" panose="02010609060101010101" pitchFamily="2" charset="-122"/>
              </a:defRPr>
            </a:lvl4pPr>
            <a:lvl5pPr marL="2057400" indent="-228600">
              <a:defRPr>
                <a:solidFill>
                  <a:schemeClr val="tx1"/>
                </a:solidFill>
                <a:latin typeface="Arial Narrow" panose="020B0606020202030204" pitchFamily="34" charset="0"/>
                <a:ea typeface="楷体" panose="0201060906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楷体" panose="02010609060101010101" pitchFamily="2" charset="-122"/>
              </a:defRPr>
            </a:lvl9pPr>
          </a:lstStyle>
          <a:p>
            <a:fld id="{EC530858-BF76-453D-8D3B-E94317EF6EAB}" type="slidenum">
              <a:rPr lang="zh-CN" altLang="en-US" smtClean="0">
                <a:latin typeface="楷体" panose="02010609060101010101" pitchFamily="2" charset="-122"/>
              </a:rPr>
            </a:fld>
            <a:endParaRPr lang="zh-CN" altLang="en-US" dirty="0">
              <a:latin typeface="楷体" panose="0201060906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仅标题">
    <p:spTree>
      <p:nvGrpSpPr>
        <p:cNvPr id="1" name=""/>
        <p:cNvGrpSpPr/>
        <p:nvPr/>
      </p:nvGrpSpPr>
      <p:grpSpPr>
        <a:xfrm>
          <a:off x="0" y="0"/>
          <a:ext cx="0" cy="0"/>
          <a:chOff x="0" y="0"/>
          <a:chExt cx="0" cy="0"/>
        </a:xfrm>
      </p:grpSpPr>
      <p:sp>
        <p:nvSpPr>
          <p:cNvPr id="3"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
        <p:nvSpPr>
          <p:cNvPr id="6" name="日期占位符 2"/>
          <p:cNvSpPr>
            <a:spLocks noGrp="1"/>
          </p:cNvSpPr>
          <p:nvPr>
            <p:ph type="dt" sz="half" idx="10"/>
          </p:nvPr>
        </p:nvSpPr>
        <p:spPr>
          <a:xfrm>
            <a:off x="540346" y="4769032"/>
            <a:ext cx="2057193" cy="273290"/>
          </a:xfrm>
        </p:spPr>
        <p:txBody>
          <a:bodyPr/>
          <a:lstStyle>
            <a:lvl1pPr>
              <a:defRPr/>
            </a:lvl1pPr>
          </a:lstStyle>
          <a:p>
            <a:pPr>
              <a:defRPr/>
            </a:pPr>
            <a:fld id="{40E537D8-A201-4A6F-8974-1790E4DE508B}"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8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9D4D6FF-4923-4210-B893-5025438C6A4F}"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9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3E52E81-E1B8-4B0B-A445-3C5697840231}"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_标题和内容">
    <p:spTree>
      <p:nvGrpSpPr>
        <p:cNvPr id="1" name=""/>
        <p:cNvGrpSpPr/>
        <p:nvPr/>
      </p:nvGrpSpPr>
      <p:grpSpPr>
        <a:xfrm>
          <a:off x="0" y="0"/>
          <a:ext cx="0" cy="0"/>
          <a:chOff x="0" y="0"/>
          <a:chExt cx="0" cy="0"/>
        </a:xfrm>
      </p:grpSpPr>
      <p:sp>
        <p:nvSpPr>
          <p:cNvPr id="7" name="文本框 37"/>
          <p:cNvSpPr txBox="1"/>
          <p:nvPr userDrawn="1"/>
        </p:nvSpPr>
        <p:spPr>
          <a:xfrm>
            <a:off x="324323" y="196283"/>
            <a:ext cx="2503076" cy="374375"/>
          </a:xfrm>
          <a:prstGeom prst="rect">
            <a:avLst/>
          </a:prstGeom>
          <a:noFill/>
        </p:spPr>
        <p:txBody>
          <a:bodyPr wrap="none" lIns="96434" tIns="48217" rIns="96434" bIns="48217" rtlCol="0">
            <a:spAutoFit/>
          </a:bodyPr>
          <a:lstStyle/>
          <a:p>
            <a:pPr defTabSz="964565"/>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8" name="文本框 38"/>
          <p:cNvSpPr txBox="1"/>
          <p:nvPr userDrawn="1"/>
        </p:nvSpPr>
        <p:spPr>
          <a:xfrm>
            <a:off x="324324" y="429635"/>
            <a:ext cx="1733634" cy="282042"/>
          </a:xfrm>
          <a:prstGeom prst="rect">
            <a:avLst/>
          </a:prstGeom>
          <a:noFill/>
        </p:spPr>
        <p:txBody>
          <a:bodyPr wrap="none" lIns="96434" tIns="48217" rIns="96434" bIns="48217" rtlCol="0">
            <a:spAutoFit/>
          </a:bodyPr>
          <a:lstStyle/>
          <a:p>
            <a:pPr defTabSz="964565"/>
            <a:r>
              <a:rPr lang="en-US" altLang="zh-CN" sz="1200" dirty="0">
                <a:solidFill>
                  <a:schemeClr val="tx1">
                    <a:lumMod val="50000"/>
                    <a:lumOff val="50000"/>
                  </a:schemeClr>
                </a:solidFill>
                <a:latin typeface="楷体" panose="02010609060101010101" pitchFamily="2" charset="-122"/>
                <a:cs typeface="+mn-ea"/>
                <a:sym typeface="+mn-lt"/>
              </a:rPr>
              <a:t>ADDRELATEDTITLEWORDS</a:t>
            </a:r>
            <a:endParaRPr lang="zh-CN" altLang="en-US" sz="1200" dirty="0">
              <a:solidFill>
                <a:schemeClr val="tx1">
                  <a:lumMod val="50000"/>
                  <a:lumOff val="50000"/>
                </a:schemeClr>
              </a:solidFill>
              <a:latin typeface="楷体" panose="0201060906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0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489E084F-17A0-41AD-98ED-1DBCC38EED2C}"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3_标题和内容">
    <p:spTree>
      <p:nvGrpSpPr>
        <p:cNvPr id="1" name=""/>
        <p:cNvGrpSpPr/>
        <p:nvPr/>
      </p:nvGrpSpPr>
      <p:grpSpPr>
        <a:xfrm>
          <a:off x="0" y="0"/>
          <a:ext cx="0" cy="0"/>
          <a:chOff x="0" y="0"/>
          <a:chExt cx="0" cy="0"/>
        </a:xfrm>
      </p:grpSpPr>
      <p:sp>
        <p:nvSpPr>
          <p:cNvPr id="7" name="文本框 37"/>
          <p:cNvSpPr txBox="1"/>
          <p:nvPr userDrawn="1"/>
        </p:nvSpPr>
        <p:spPr>
          <a:xfrm>
            <a:off x="324323" y="196283"/>
            <a:ext cx="2503076" cy="374375"/>
          </a:xfrm>
          <a:prstGeom prst="rect">
            <a:avLst/>
          </a:prstGeom>
          <a:noFill/>
        </p:spPr>
        <p:txBody>
          <a:bodyPr wrap="none" lIns="96434" tIns="48217" rIns="96434" bIns="48217" rtlCol="0">
            <a:spAutoFit/>
          </a:bodyPr>
          <a:lstStyle/>
          <a:p>
            <a:pPr defTabSz="964565"/>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8" name="文本框 38"/>
          <p:cNvSpPr txBox="1"/>
          <p:nvPr userDrawn="1"/>
        </p:nvSpPr>
        <p:spPr>
          <a:xfrm>
            <a:off x="324324" y="429635"/>
            <a:ext cx="1733634" cy="282042"/>
          </a:xfrm>
          <a:prstGeom prst="rect">
            <a:avLst/>
          </a:prstGeom>
          <a:noFill/>
        </p:spPr>
        <p:txBody>
          <a:bodyPr wrap="none" lIns="96434" tIns="48217" rIns="96434" bIns="48217" rtlCol="0">
            <a:spAutoFit/>
          </a:bodyPr>
          <a:lstStyle/>
          <a:p>
            <a:pPr defTabSz="964565"/>
            <a:r>
              <a:rPr lang="en-US" altLang="zh-CN" sz="1200" dirty="0">
                <a:solidFill>
                  <a:schemeClr val="tx1">
                    <a:lumMod val="50000"/>
                    <a:lumOff val="50000"/>
                  </a:schemeClr>
                </a:solidFill>
                <a:latin typeface="楷体" panose="02010609060101010101" pitchFamily="2" charset="-122"/>
                <a:cs typeface="+mn-ea"/>
                <a:sym typeface="+mn-lt"/>
              </a:rPr>
              <a:t>ADDRELATEDTITLEWORDS</a:t>
            </a:r>
            <a:endParaRPr lang="zh-CN" altLang="en-US" sz="1200" dirty="0">
              <a:solidFill>
                <a:schemeClr val="tx1">
                  <a:lumMod val="50000"/>
                  <a:lumOff val="50000"/>
                </a:schemeClr>
              </a:solidFill>
              <a:latin typeface="楷体" panose="02010609060101010101" pitchFamily="2"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2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018EC70D-DC2D-459E-B03A-B34774886AE7}"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3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6A336184-065A-4CE8-9AD3-2C57AE3CBC84}"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4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88355E80-C92D-4014-9CBB-07C070072B61}" type="datetime1">
              <a:rPr lang="zh-CN" altLang="en-US" smtClean="0"/>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61" y="196281"/>
            <a:ext cx="1164429" cy="377028"/>
          </a:xfrm>
          <a:prstGeom prst="rect">
            <a:avLst/>
          </a:prstGeom>
          <a:noFill/>
        </p:spPr>
        <p:txBody>
          <a:bodyPr wrap="none" lIns="68584" tIns="34291" rIns="68584" bIns="34291">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2" y="196284"/>
            <a:ext cx="160365"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anchor="ctr"/>
          <a:lstStyle/>
          <a:p>
            <a:pPr algn="ctr" defTabSz="685800">
              <a:defRPr/>
            </a:pPr>
            <a:endParaRPr lang="zh-CN" altLang="en-US" sz="1400" dirty="0">
              <a:solidFill>
                <a:srgbClr val="E7E6E6">
                  <a:lumMod val="50000"/>
                </a:srgbClr>
              </a:solidFill>
              <a:cs typeface="+mn-ea"/>
              <a:sym typeface="+mn-lt"/>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E872395-2087-413A-B243-DF37088D114C}"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82E5D120-166F-4BB6-85EB-A7ED813C401E}"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5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E0C32330-FBA4-4FF1-8074-0CC9804338C4}"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6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63C94B5E-9115-42E1-89F3-E13CA97581CB}"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7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8B304B4-D38C-45A3-8B0F-434FCDF4D359}" type="datetime1">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1.png"/><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bg2">
                <a:tint val="94000"/>
                <a:satMod val="80000"/>
                <a:lumMod val="106000"/>
              </a:schemeClr>
            </a:gs>
            <a:gs pos="100000">
              <a:schemeClr val="bg2">
                <a:shade val="80000"/>
              </a:schemeClr>
            </a:gs>
          </a:gsLst>
          <a:path path="circle">
            <a:fillToRect l="43000" r="43000" b="100000"/>
          </a:path>
          <a:tileRect/>
        </a:gra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5" cstate="screen"/>
          <a:stretch>
            <a:fillRect/>
          </a:stretch>
        </p:blipFill>
        <p:spPr>
          <a:xfrm>
            <a:off x="253" y="0"/>
            <a:ext cx="9145087" cy="5145088"/>
          </a:xfrm>
          <a:prstGeom prst="rect">
            <a:avLst/>
          </a:prstGeom>
        </p:spPr>
      </p:pic>
      <p:sp>
        <p:nvSpPr>
          <p:cNvPr id="2" name="标题占位符 1"/>
          <p:cNvSpPr>
            <a:spLocks noGrp="1"/>
          </p:cNvSpPr>
          <p:nvPr>
            <p:ph type="title"/>
          </p:nvPr>
        </p:nvSpPr>
        <p:spPr>
          <a:xfrm>
            <a:off x="628903" y="274424"/>
            <a:ext cx="7887787" cy="993783"/>
          </a:xfrm>
          <a:prstGeom prst="rect">
            <a:avLst/>
          </a:prstGeom>
        </p:spPr>
        <p:txBody>
          <a:bodyPr vert="horz" lIns="65032" tIns="32516" rIns="65032" bIns="32516"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628903" y="1369841"/>
            <a:ext cx="7887787" cy="3264804"/>
          </a:xfrm>
          <a:prstGeom prst="rect">
            <a:avLst/>
          </a:prstGeom>
        </p:spPr>
        <p:txBody>
          <a:bodyPr vert="horz" lIns="65032" tIns="32516" rIns="65032" bIns="32516"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628902" y="4769032"/>
            <a:ext cx="2057193" cy="273290"/>
          </a:xfrm>
          <a:prstGeom prst="rect">
            <a:avLst/>
          </a:prstGeom>
        </p:spPr>
        <p:txBody>
          <a:bodyPr vert="horz" lIns="65032" tIns="32516" rIns="65032" bIns="32516" rtlCol="0" anchor="ctr"/>
          <a:lstStyle>
            <a:lvl1pPr algn="l">
              <a:defRPr sz="900">
                <a:solidFill>
                  <a:schemeClr val="tx1">
                    <a:tint val="75000"/>
                  </a:schemeClr>
                </a:solidFill>
                <a:latin typeface="楷体" panose="02010609060101010101" pitchFamily="2" charset="-122"/>
              </a:defRPr>
            </a:lvl1pPr>
          </a:lstStyle>
          <a:p>
            <a:fld id="{C1391FCA-42F2-4EDB-9C3C-F4A9DB10CFF3}" type="datetime1">
              <a:rPr lang="zh-CN" altLang="en-US" smtClean="0"/>
            </a:fld>
            <a:endParaRPr lang="zh-CN" altLang="en-US" dirty="0"/>
          </a:p>
        </p:txBody>
      </p:sp>
      <p:sp>
        <p:nvSpPr>
          <p:cNvPr id="5" name="页脚占位符 4"/>
          <p:cNvSpPr>
            <a:spLocks noGrp="1"/>
          </p:cNvSpPr>
          <p:nvPr>
            <p:ph type="ftr" sz="quarter" idx="3"/>
          </p:nvPr>
        </p:nvSpPr>
        <p:spPr>
          <a:xfrm>
            <a:off x="3029338" y="4769032"/>
            <a:ext cx="3086917" cy="273290"/>
          </a:xfrm>
          <a:prstGeom prst="rect">
            <a:avLst/>
          </a:prstGeom>
        </p:spPr>
        <p:txBody>
          <a:bodyPr vert="horz" lIns="65032" tIns="32516" rIns="65032" bIns="32516" rtlCol="0" anchor="ctr"/>
          <a:lstStyle>
            <a:lvl1pPr algn="ctr">
              <a:defRPr sz="900">
                <a:solidFill>
                  <a:schemeClr val="tx1">
                    <a:tint val="75000"/>
                  </a:schemeClr>
                </a:solidFill>
                <a:latin typeface="楷体" panose="02010609060101010101" pitchFamily="2" charset="-122"/>
              </a:defRPr>
            </a:lvl1pPr>
          </a:lstStyle>
          <a:p>
            <a:endParaRPr lang="zh-CN" altLang="en-US" dirty="0"/>
          </a:p>
        </p:txBody>
      </p:sp>
      <p:sp>
        <p:nvSpPr>
          <p:cNvPr id="6" name="灯片编号占位符 5"/>
          <p:cNvSpPr>
            <a:spLocks noGrp="1"/>
          </p:cNvSpPr>
          <p:nvPr>
            <p:ph type="sldNum" sz="quarter" idx="4"/>
          </p:nvPr>
        </p:nvSpPr>
        <p:spPr>
          <a:xfrm>
            <a:off x="6459497" y="4769032"/>
            <a:ext cx="2057193" cy="273290"/>
          </a:xfrm>
          <a:prstGeom prst="rect">
            <a:avLst/>
          </a:prstGeom>
        </p:spPr>
        <p:txBody>
          <a:bodyPr vert="horz" lIns="65032" tIns="32516" rIns="65032" bIns="32516" rtlCol="0" anchor="ctr"/>
          <a:lstStyle>
            <a:lvl1pPr algn="r">
              <a:defRPr sz="900">
                <a:solidFill>
                  <a:schemeClr val="tx1">
                    <a:tint val="75000"/>
                  </a:schemeClr>
                </a:solidFill>
                <a:latin typeface="楷体" panose="02010609060101010101" pitchFamily="2" charset="-122"/>
              </a:defRPr>
            </a:lvl1pPr>
          </a:lstStyle>
          <a:p>
            <a:fld id="{118D5ACA-62CA-46DB-AD6B-12EDD6D51A23}"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hf hdr="0" ftr="0" dt="0"/>
  <p:txStyles>
    <p:titleStyle>
      <a:lvl1pPr algn="l" defTabSz="650240" rtl="0" eaLnBrk="1" latinLnBrk="0" hangingPunct="1">
        <a:lnSpc>
          <a:spcPct val="90000"/>
        </a:lnSpc>
        <a:spcBef>
          <a:spcPct val="0"/>
        </a:spcBef>
        <a:buNone/>
        <a:defRPr sz="3200" b="1" kern="1200">
          <a:solidFill>
            <a:schemeClr val="tx1"/>
          </a:solidFill>
          <a:latin typeface="微软雅黑" panose="020B0503020204020204" pitchFamily="34" charset="-122"/>
          <a:ea typeface="微软雅黑" panose="020B0503020204020204" pitchFamily="34" charset="-122"/>
          <a:cs typeface="+mj-cs"/>
        </a:defRPr>
      </a:lvl1pPr>
    </p:titleStyle>
    <p:bodyStyle>
      <a:lvl1pPr marL="162560" indent="-162560" algn="l" defTabSz="650240" rtl="0" eaLnBrk="1" latinLnBrk="0" hangingPunct="1">
        <a:lnSpc>
          <a:spcPct val="90000"/>
        </a:lnSpc>
        <a:spcBef>
          <a:spcPts val="710"/>
        </a:spcBef>
        <a:buFont typeface="Arial" panose="020B0604020202020204" pitchFamily="34" charset="0"/>
        <a:buChar char="•"/>
        <a:defRPr sz="2800" b="1" kern="1200">
          <a:solidFill>
            <a:schemeClr val="tx1"/>
          </a:solidFill>
          <a:latin typeface="微软雅黑" panose="020B0503020204020204" pitchFamily="34" charset="-122"/>
          <a:ea typeface="微软雅黑" panose="020B0503020204020204" pitchFamily="34" charset="-122"/>
          <a:cs typeface="+mn-cs"/>
        </a:defRPr>
      </a:lvl1pPr>
      <a:lvl2pPr marL="487680" indent="-162560" algn="l" defTabSz="650240" rtl="0" eaLnBrk="1" latinLnBrk="0" hangingPunct="1">
        <a:lnSpc>
          <a:spcPct val="90000"/>
        </a:lnSpc>
        <a:spcBef>
          <a:spcPts val="355"/>
        </a:spcBef>
        <a:buFont typeface="Arial" panose="020B0604020202020204" pitchFamily="34" charset="0"/>
        <a:buChar char="•"/>
        <a:defRPr sz="2400" kern="1200">
          <a:solidFill>
            <a:schemeClr val="tx1"/>
          </a:solidFill>
          <a:latin typeface="+mn-lt"/>
          <a:ea typeface="+mn-ea"/>
          <a:cs typeface="+mn-cs"/>
        </a:defRPr>
      </a:lvl2pPr>
      <a:lvl3pPr marL="812800" indent="-162560" algn="l" defTabSz="650240" rtl="0" eaLnBrk="1" latinLnBrk="0" hangingPunct="1">
        <a:lnSpc>
          <a:spcPct val="90000"/>
        </a:lnSpc>
        <a:spcBef>
          <a:spcPts val="355"/>
        </a:spcBef>
        <a:buFont typeface="Arial" panose="020B0604020202020204" pitchFamily="34" charset="0"/>
        <a:buChar char="•"/>
        <a:defRPr sz="1400" kern="1200">
          <a:solidFill>
            <a:schemeClr val="tx1"/>
          </a:solidFill>
          <a:latin typeface="+mn-lt"/>
          <a:ea typeface="+mn-ea"/>
          <a:cs typeface="+mn-cs"/>
        </a:defRPr>
      </a:lvl3pPr>
      <a:lvl4pPr marL="11379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4pPr>
      <a:lvl5pPr marL="146304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5pPr>
      <a:lvl6pPr marL="178816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6pPr>
      <a:lvl7pPr marL="211328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7pPr>
      <a:lvl8pPr marL="243840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8pPr>
      <a:lvl9pPr marL="27635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240" rtl="0" eaLnBrk="1" latinLnBrk="0" hangingPunct="1">
        <a:defRPr sz="1300" kern="1200">
          <a:solidFill>
            <a:schemeClr val="tx1"/>
          </a:solidFill>
          <a:latin typeface="+mn-lt"/>
          <a:ea typeface="+mn-ea"/>
          <a:cs typeface="+mn-cs"/>
        </a:defRPr>
      </a:lvl1pPr>
      <a:lvl2pPr marL="325120" algn="l" defTabSz="650240" rtl="0" eaLnBrk="1" latinLnBrk="0" hangingPunct="1">
        <a:defRPr sz="1300" kern="1200">
          <a:solidFill>
            <a:schemeClr val="tx1"/>
          </a:solidFill>
          <a:latin typeface="+mn-lt"/>
          <a:ea typeface="+mn-ea"/>
          <a:cs typeface="+mn-cs"/>
        </a:defRPr>
      </a:lvl2pPr>
      <a:lvl3pPr marL="650240" algn="l" defTabSz="650240" rtl="0" eaLnBrk="1" latinLnBrk="0" hangingPunct="1">
        <a:defRPr sz="1300" kern="1200">
          <a:solidFill>
            <a:schemeClr val="tx1"/>
          </a:solidFill>
          <a:latin typeface="+mn-lt"/>
          <a:ea typeface="+mn-ea"/>
          <a:cs typeface="+mn-cs"/>
        </a:defRPr>
      </a:lvl3pPr>
      <a:lvl4pPr marL="975360" algn="l" defTabSz="650240" rtl="0" eaLnBrk="1" latinLnBrk="0" hangingPunct="1">
        <a:defRPr sz="1300" kern="1200">
          <a:solidFill>
            <a:schemeClr val="tx1"/>
          </a:solidFill>
          <a:latin typeface="+mn-lt"/>
          <a:ea typeface="+mn-ea"/>
          <a:cs typeface="+mn-cs"/>
        </a:defRPr>
      </a:lvl4pPr>
      <a:lvl5pPr marL="1300480" algn="l" defTabSz="650240" rtl="0" eaLnBrk="1" latinLnBrk="0" hangingPunct="1">
        <a:defRPr sz="1300" kern="1200">
          <a:solidFill>
            <a:schemeClr val="tx1"/>
          </a:solidFill>
          <a:latin typeface="+mn-lt"/>
          <a:ea typeface="+mn-ea"/>
          <a:cs typeface="+mn-cs"/>
        </a:defRPr>
      </a:lvl5pPr>
      <a:lvl6pPr marL="1625600" algn="l" defTabSz="650240" rtl="0" eaLnBrk="1" latinLnBrk="0" hangingPunct="1">
        <a:defRPr sz="1300" kern="1200">
          <a:solidFill>
            <a:schemeClr val="tx1"/>
          </a:solidFill>
          <a:latin typeface="+mn-lt"/>
          <a:ea typeface="+mn-ea"/>
          <a:cs typeface="+mn-cs"/>
        </a:defRPr>
      </a:lvl6pPr>
      <a:lvl7pPr marL="1950720" algn="l" defTabSz="650240" rtl="0" eaLnBrk="1" latinLnBrk="0" hangingPunct="1">
        <a:defRPr sz="1300" kern="1200">
          <a:solidFill>
            <a:schemeClr val="tx1"/>
          </a:solidFill>
          <a:latin typeface="+mn-lt"/>
          <a:ea typeface="+mn-ea"/>
          <a:cs typeface="+mn-cs"/>
        </a:defRPr>
      </a:lvl7pPr>
      <a:lvl8pPr marL="2275840" algn="l" defTabSz="650240" rtl="0" eaLnBrk="1" latinLnBrk="0" hangingPunct="1">
        <a:defRPr sz="1300" kern="1200">
          <a:solidFill>
            <a:schemeClr val="tx1"/>
          </a:solidFill>
          <a:latin typeface="+mn-lt"/>
          <a:ea typeface="+mn-ea"/>
          <a:cs typeface="+mn-cs"/>
        </a:defRPr>
      </a:lvl8pPr>
      <a:lvl9pPr marL="2600960" algn="l" defTabSz="650240"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tags" Target="../tags/tag1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ags" Target="../tags/tag1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ags" Target="../tags/tag1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18.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5.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1" Type="http://schemas.openxmlformats.org/officeDocument/2006/relationships/notesSlide" Target="../notesSlides/notesSlide2.xml"/><Relationship Id="rId10" Type="http://schemas.openxmlformats.org/officeDocument/2006/relationships/slideLayout" Target="../slideLayouts/slideLayout6.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6.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6.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6.xml"/><Relationship Id="rId3" Type="http://schemas.openxmlformats.org/officeDocument/2006/relationships/image" Target="../media/image7.png"/><Relationship Id="rId2" Type="http://schemas.openxmlformats.org/officeDocument/2006/relationships/hyperlink" Target="..\&#29702;&#35770;&#21069;&#27839;\&#22312;&#21464;&#21270;&#20013;&#35843;&#25972;&#32844;&#19994;&#29983;&#28079;&#35268;&#21010;.pdf" TargetMode="Externa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6.xml"/><Relationship Id="rId1" Type="http://schemas.openxmlformats.org/officeDocument/2006/relationships/tags" Target="../tags/tag25.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6.xml"/><Relationship Id="rId1" Type="http://schemas.openxmlformats.org/officeDocument/2006/relationships/tags" Target="../tags/tag26.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6.xml"/><Relationship Id="rId1" Type="http://schemas.openxmlformats.org/officeDocument/2006/relationships/tags" Target="../tags/tag27.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6.xml"/><Relationship Id="rId1" Type="http://schemas.openxmlformats.org/officeDocument/2006/relationships/tags" Target="../tags/tag28.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6.xml"/><Relationship Id="rId1" Type="http://schemas.openxmlformats.org/officeDocument/2006/relationships/tags" Target="../tags/tag29.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6.xml"/><Relationship Id="rId1" Type="http://schemas.openxmlformats.org/officeDocument/2006/relationships/tags" Target="../tags/tag30.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6.xml"/><Relationship Id="rId1" Type="http://schemas.openxmlformats.org/officeDocument/2006/relationships/tags" Target="../tags/tag31.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6.xml"/><Relationship Id="rId1" Type="http://schemas.openxmlformats.org/officeDocument/2006/relationships/tags" Target="../tags/tag3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6.xml"/><Relationship Id="rId1" Type="http://schemas.openxmlformats.org/officeDocument/2006/relationships/tags" Target="../tags/tag3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1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6.xml"/><Relationship Id="rId1" Type="http://schemas.openxmlformats.org/officeDocument/2006/relationships/tags" Target="../tags/tag34.xml"/></Relationships>
</file>

<file path=ppt/slides/_rels/slide42.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5.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6.xml"/><Relationship Id="rId1" Type="http://schemas.openxmlformats.org/officeDocument/2006/relationships/tags" Target="../tags/tag35.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6.xml"/><Relationship Id="rId1" Type="http://schemas.openxmlformats.org/officeDocument/2006/relationships/tags" Target="../tags/tag36.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6.xml"/><Relationship Id="rId1" Type="http://schemas.openxmlformats.org/officeDocument/2006/relationships/tags" Target="../tags/tag37.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5.xml"/><Relationship Id="rId1" Type="http://schemas.openxmlformats.org/officeDocument/2006/relationships/tags" Target="../tags/tag38.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6.xml"/><Relationship Id="rId1" Type="http://schemas.openxmlformats.org/officeDocument/2006/relationships/tags" Target="../tags/tag39.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6.xml"/><Relationship Id="rId1" Type="http://schemas.openxmlformats.org/officeDocument/2006/relationships/tags" Target="../tags/tag40.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6.xml"/><Relationship Id="rId1" Type="http://schemas.openxmlformats.org/officeDocument/2006/relationships/tags" Target="../tags/tag4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11.xml"/></Relationships>
</file>

<file path=ppt/slides/_rels/slide50.xml.rels><?xml version="1.0" encoding="UTF-8" standalone="yes"?>
<Relationships xmlns="http://schemas.openxmlformats.org/package/2006/relationships"><Relationship Id="rId5" Type="http://schemas.openxmlformats.org/officeDocument/2006/relationships/notesSlide" Target="../notesSlides/notesSlide50.xml"/><Relationship Id="rId4" Type="http://schemas.openxmlformats.org/officeDocument/2006/relationships/slideLayout" Target="../slideLayouts/slideLayout5.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6.xml"/><Relationship Id="rId1" Type="http://schemas.openxmlformats.org/officeDocument/2006/relationships/tags" Target="../tags/tag4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6.xml"/><Relationship Id="rId1" Type="http://schemas.openxmlformats.org/officeDocument/2006/relationships/tags" Target="../tags/tag43.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6.xml"/><Relationship Id="rId1" Type="http://schemas.openxmlformats.org/officeDocument/2006/relationships/tags" Target="../tags/tag44.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6.xml"/><Relationship Id="rId1" Type="http://schemas.openxmlformats.org/officeDocument/2006/relationships/tags" Target="../tags/tag45.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6.xml"/><Relationship Id="rId1" Type="http://schemas.openxmlformats.org/officeDocument/2006/relationships/tags" Target="../tags/tag4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6.xml"/><Relationship Id="rId1" Type="http://schemas.openxmlformats.org/officeDocument/2006/relationships/tags" Target="../tags/tag47.xml"/></Relationships>
</file>

<file path=ppt/slides/_rels/slide58.xml.rels><?xml version="1.0" encoding="UTF-8" standalone="yes"?>
<Relationships xmlns="http://schemas.openxmlformats.org/package/2006/relationships"><Relationship Id="rId6" Type="http://schemas.openxmlformats.org/officeDocument/2006/relationships/notesSlide" Target="../notesSlides/notesSlide58.xml"/><Relationship Id="rId5" Type="http://schemas.openxmlformats.org/officeDocument/2006/relationships/slideLayout" Target="../slideLayouts/slideLayout5.xml"/><Relationship Id="rId4" Type="http://schemas.openxmlformats.org/officeDocument/2006/relationships/tags" Target="../tags/tag48.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6.xml"/><Relationship Id="rId1" Type="http://schemas.openxmlformats.org/officeDocument/2006/relationships/tags" Target="../tags/tag49.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6.xml"/><Relationship Id="rId3" Type="http://schemas.openxmlformats.org/officeDocument/2006/relationships/image" Target="../media/image3.png"/><Relationship Id="rId2" Type="http://schemas.openxmlformats.org/officeDocument/2006/relationships/tags" Target="../tags/tag13.xml"/><Relationship Id="rId1" Type="http://schemas.openxmlformats.org/officeDocument/2006/relationships/tags" Target="../tags/tag12.xml"/></Relationships>
</file>

<file path=ppt/slides/_rels/slide60.xml.rels><?xml version="1.0" encoding="UTF-8" standalone="yes"?>
<Relationships xmlns="http://schemas.openxmlformats.org/package/2006/relationships"><Relationship Id="rId4" Type="http://schemas.openxmlformats.org/officeDocument/2006/relationships/notesSlide" Target="../notesSlides/notesSlide60.xml"/><Relationship Id="rId3" Type="http://schemas.openxmlformats.org/officeDocument/2006/relationships/slideLayout" Target="../slideLayouts/slideLayout6.xml"/><Relationship Id="rId2" Type="http://schemas.openxmlformats.org/officeDocument/2006/relationships/tags" Target="../tags/tag51.xml"/><Relationship Id="rId1" Type="http://schemas.openxmlformats.org/officeDocument/2006/relationships/tags" Target="../tags/tag50.xml"/></Relationships>
</file>

<file path=ppt/slides/_rels/slide61.xml.rels><?xml version="1.0" encoding="UTF-8" standalone="yes"?>
<Relationships xmlns="http://schemas.openxmlformats.org/package/2006/relationships"><Relationship Id="rId4" Type="http://schemas.openxmlformats.org/officeDocument/2006/relationships/notesSlide" Target="../notesSlides/notesSlide61.xml"/><Relationship Id="rId3" Type="http://schemas.openxmlformats.org/officeDocument/2006/relationships/slideLayout" Target="../slideLayouts/slideLayout6.xml"/><Relationship Id="rId2" Type="http://schemas.openxmlformats.org/officeDocument/2006/relationships/tags" Target="../tags/tag53.xml"/><Relationship Id="rId1" Type="http://schemas.openxmlformats.org/officeDocument/2006/relationships/tags" Target="../tags/tag52.xml"/></Relationships>
</file>

<file path=ppt/slides/_rels/slide62.xml.rels><?xml version="1.0" encoding="UTF-8" standalone="yes"?>
<Relationships xmlns="http://schemas.openxmlformats.org/package/2006/relationships"><Relationship Id="rId5" Type="http://schemas.openxmlformats.org/officeDocument/2006/relationships/notesSlide" Target="../notesSlides/notesSlide62.xml"/><Relationship Id="rId4" Type="http://schemas.openxmlformats.org/officeDocument/2006/relationships/slideLayout" Target="../slideLayouts/slideLayout6.xml"/><Relationship Id="rId3" Type="http://schemas.openxmlformats.org/officeDocument/2006/relationships/image" Target="../media/image7.png"/><Relationship Id="rId2" Type="http://schemas.openxmlformats.org/officeDocument/2006/relationships/hyperlink" Target="..\&#35838;&#31243;&#24605;&#25919;&#30740;&#31350;\&#35838;&#31243;&#24605;&#25919;&#34701;&#20837;&#22823;&#23398;&#29983;&#32844;&#19994;&#29983;&#28079;&#35268;&#21010;&#35838;&#31243;&#30340;&#20215;&#20540;&#19982;&#36335;&#24452;&#20998;&#26512;.pdf" TargetMode="External"/><Relationship Id="rId1" Type="http://schemas.openxmlformats.org/officeDocument/2006/relationships/tags" Target="../tags/tag54.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6.xml"/><Relationship Id="rId1" Type="http://schemas.openxmlformats.org/officeDocument/2006/relationships/tags" Target="../tags/tag55.xml"/></Relationships>
</file>

<file path=ppt/slides/_rels/slide66.xml.rels><?xml version="1.0" encoding="UTF-8" standalone="yes"?>
<Relationships xmlns="http://schemas.openxmlformats.org/package/2006/relationships"><Relationship Id="rId4" Type="http://schemas.openxmlformats.org/officeDocument/2006/relationships/notesSlide" Target="../notesSlides/notesSlide66.xml"/><Relationship Id="rId3" Type="http://schemas.openxmlformats.org/officeDocument/2006/relationships/slideLayout" Target="../slideLayouts/slideLayout6.xml"/><Relationship Id="rId2" Type="http://schemas.openxmlformats.org/officeDocument/2006/relationships/tags" Target="../tags/tag57.xml"/><Relationship Id="rId1" Type="http://schemas.openxmlformats.org/officeDocument/2006/relationships/tags" Target="../tags/tag56.xml"/></Relationships>
</file>

<file path=ppt/slides/_rels/slide67.xml.rels><?xml version="1.0" encoding="UTF-8" standalone="yes"?>
<Relationships xmlns="http://schemas.openxmlformats.org/package/2006/relationships"><Relationship Id="rId4" Type="http://schemas.openxmlformats.org/officeDocument/2006/relationships/notesSlide" Target="../notesSlides/notesSlide67.xml"/><Relationship Id="rId3" Type="http://schemas.openxmlformats.org/officeDocument/2006/relationships/slideLayout" Target="../slideLayouts/slideLayout6.xml"/><Relationship Id="rId2" Type="http://schemas.openxmlformats.org/officeDocument/2006/relationships/tags" Target="../tags/tag59.xml"/><Relationship Id="rId1" Type="http://schemas.openxmlformats.org/officeDocument/2006/relationships/tags" Target="../tags/tag58.xml"/></Relationships>
</file>

<file path=ppt/slides/_rels/slide68.xml.rels><?xml version="1.0" encoding="UTF-8" standalone="yes"?>
<Relationships xmlns="http://schemas.openxmlformats.org/package/2006/relationships"><Relationship Id="rId4" Type="http://schemas.openxmlformats.org/officeDocument/2006/relationships/notesSlide" Target="../notesSlides/notesSlide68.xml"/><Relationship Id="rId3" Type="http://schemas.openxmlformats.org/officeDocument/2006/relationships/slideLayout" Target="../slideLayouts/slideLayout6.xml"/><Relationship Id="rId2" Type="http://schemas.openxmlformats.org/officeDocument/2006/relationships/tags" Target="../tags/tag61.xml"/><Relationship Id="rId1" Type="http://schemas.openxmlformats.org/officeDocument/2006/relationships/tags" Target="../tags/tag60.xml"/></Relationships>
</file>

<file path=ppt/slides/_rels/slide69.xml.rels><?xml version="1.0" encoding="UTF-8" standalone="yes"?>
<Relationships xmlns="http://schemas.openxmlformats.org/package/2006/relationships"><Relationship Id="rId4" Type="http://schemas.openxmlformats.org/officeDocument/2006/relationships/notesSlide" Target="../notesSlides/notesSlide69.xml"/><Relationship Id="rId3" Type="http://schemas.openxmlformats.org/officeDocument/2006/relationships/slideLayout" Target="../slideLayouts/slideLayout6.xml"/><Relationship Id="rId2" Type="http://schemas.openxmlformats.org/officeDocument/2006/relationships/tags" Target="../tags/tag63.xml"/><Relationship Id="rId1" Type="http://schemas.openxmlformats.org/officeDocument/2006/relationships/tags" Target="../tags/tag6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image" Target="../media/image2.jpeg"/></Relationships>
</file>

<file path=ppt/slides/_rels/slide70.xml.rels><?xml version="1.0" encoding="UTF-8" standalone="yes"?>
<Relationships xmlns="http://schemas.openxmlformats.org/package/2006/relationships"><Relationship Id="rId5" Type="http://schemas.openxmlformats.org/officeDocument/2006/relationships/notesSlide" Target="../notesSlides/notesSlide70.xml"/><Relationship Id="rId4" Type="http://schemas.openxmlformats.org/officeDocument/2006/relationships/slideLayout" Target="../slideLayouts/slideLayout5.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6.xml"/><Relationship Id="rId1" Type="http://schemas.openxmlformats.org/officeDocument/2006/relationships/tags" Target="../tags/tag64.xml"/></Relationships>
</file>

<file path=ppt/slides/_rels/slide72.xml.rels><?xml version="1.0" encoding="UTF-8" standalone="yes"?>
<Relationships xmlns="http://schemas.openxmlformats.org/package/2006/relationships"><Relationship Id="rId4" Type="http://schemas.openxmlformats.org/officeDocument/2006/relationships/notesSlide" Target="../notesSlides/notesSlide72.xml"/><Relationship Id="rId3" Type="http://schemas.openxmlformats.org/officeDocument/2006/relationships/slideLayout" Target="../slideLayouts/slideLayout6.xml"/><Relationship Id="rId2" Type="http://schemas.openxmlformats.org/officeDocument/2006/relationships/tags" Target="../tags/tag66.xml"/><Relationship Id="rId1" Type="http://schemas.openxmlformats.org/officeDocument/2006/relationships/tags" Target="../tags/tag65.xml"/></Relationships>
</file>

<file path=ppt/slides/_rels/slide73.xml.rels><?xml version="1.0" encoding="UTF-8" standalone="yes"?>
<Relationships xmlns="http://schemas.openxmlformats.org/package/2006/relationships"><Relationship Id="rId4" Type="http://schemas.openxmlformats.org/officeDocument/2006/relationships/notesSlide" Target="../notesSlides/notesSlide73.xml"/><Relationship Id="rId3" Type="http://schemas.openxmlformats.org/officeDocument/2006/relationships/slideLayout" Target="../slideLayouts/slideLayout6.xml"/><Relationship Id="rId2" Type="http://schemas.openxmlformats.org/officeDocument/2006/relationships/tags" Target="../tags/tag68.xml"/><Relationship Id="rId1" Type="http://schemas.openxmlformats.org/officeDocument/2006/relationships/tags" Target="../tags/tag67.xml"/></Relationships>
</file>

<file path=ppt/slides/_rels/slide74.xml.rels><?xml version="1.0" encoding="UTF-8" standalone="yes"?>
<Relationships xmlns="http://schemas.openxmlformats.org/package/2006/relationships"><Relationship Id="rId4" Type="http://schemas.openxmlformats.org/officeDocument/2006/relationships/notesSlide" Target="../notesSlides/notesSlide74.xml"/><Relationship Id="rId3" Type="http://schemas.openxmlformats.org/officeDocument/2006/relationships/slideLayout" Target="../slideLayouts/slideLayout6.xml"/><Relationship Id="rId2" Type="http://schemas.openxmlformats.org/officeDocument/2006/relationships/tags" Target="../tags/tag70.xml"/><Relationship Id="rId1" Type="http://schemas.openxmlformats.org/officeDocument/2006/relationships/tags" Target="../tags/tag69.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6.xml"/><Relationship Id="rId1" Type="http://schemas.openxmlformats.org/officeDocument/2006/relationships/tags" Target="../tags/tag71.xml"/></Relationships>
</file>

<file path=ppt/slides/_rels/slide76.xml.rels><?xml version="1.0" encoding="UTF-8" standalone="yes"?>
<Relationships xmlns="http://schemas.openxmlformats.org/package/2006/relationships"><Relationship Id="rId4" Type="http://schemas.openxmlformats.org/officeDocument/2006/relationships/notesSlide" Target="../notesSlides/notesSlide76.xml"/><Relationship Id="rId3" Type="http://schemas.openxmlformats.org/officeDocument/2006/relationships/slideLayout" Target="../slideLayouts/slideLayout6.xml"/><Relationship Id="rId2" Type="http://schemas.openxmlformats.org/officeDocument/2006/relationships/tags" Target="../tags/tag73.xml"/><Relationship Id="rId1" Type="http://schemas.openxmlformats.org/officeDocument/2006/relationships/tags" Target="../tags/tag72.xml"/></Relationships>
</file>

<file path=ppt/slides/_rels/slide77.xml.rels><?xml version="1.0" encoding="UTF-8" standalone="yes"?>
<Relationships xmlns="http://schemas.openxmlformats.org/package/2006/relationships"><Relationship Id="rId4" Type="http://schemas.openxmlformats.org/officeDocument/2006/relationships/notesSlide" Target="../notesSlides/notesSlide77.xml"/><Relationship Id="rId3" Type="http://schemas.openxmlformats.org/officeDocument/2006/relationships/slideLayout" Target="../slideLayouts/slideLayout6.xml"/><Relationship Id="rId2" Type="http://schemas.openxmlformats.org/officeDocument/2006/relationships/tags" Target="../tags/tag75.xml"/><Relationship Id="rId1" Type="http://schemas.openxmlformats.org/officeDocument/2006/relationships/tags" Target="../tags/tag7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5" Type="http://schemas.openxmlformats.org/officeDocument/2006/relationships/notesSlide" Target="../notesSlides/notesSlide81.xml"/><Relationship Id="rId4" Type="http://schemas.openxmlformats.org/officeDocument/2006/relationships/slideLayout" Target="../slideLayouts/slideLayout6.xml"/><Relationship Id="rId3" Type="http://schemas.openxmlformats.org/officeDocument/2006/relationships/image" Target="../media/image7.png"/><Relationship Id="rId2" Type="http://schemas.openxmlformats.org/officeDocument/2006/relationships/hyperlink" Target="..\&#35838;&#31243;&#24605;&#25919;&#30740;&#31350;\&#8220;&#35838;&#31243;&#24605;&#25919;&#8221;&#34701;&#20837;&#22823;&#23398;&#29983;&#32844;&#19994;&#29983;&#28079;&#35268;&#21010;&#35838;&#31243;&#20013;&#30340;&#23454;&#36341;&#25506;&#32034;.pdf" TargetMode="External"/><Relationship Id="rId1" Type="http://schemas.openxmlformats.org/officeDocument/2006/relationships/tags" Target="../tags/tag76.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4" Type="http://schemas.openxmlformats.org/officeDocument/2006/relationships/notesSlide" Target="../notesSlides/notesSlide83.xml"/><Relationship Id="rId3" Type="http://schemas.openxmlformats.org/officeDocument/2006/relationships/slideLayout" Target="../slideLayouts/slideLayout6.xml"/><Relationship Id="rId2" Type="http://schemas.openxmlformats.org/officeDocument/2006/relationships/image" Target="../media/image8.png"/><Relationship Id="rId1" Type="http://schemas.openxmlformats.org/officeDocument/2006/relationships/tags" Target="../tags/tag7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5.xml"/><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tags" Target="../tags/tag1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46" y="1"/>
            <a:ext cx="9138701" cy="5145088"/>
          </a:xfrm>
          <a:prstGeom prst="rect">
            <a:avLst/>
          </a:prstGeom>
        </p:spPr>
      </p:pic>
      <p:sp>
        <p:nvSpPr>
          <p:cNvPr id="11" name="TextBox 26"/>
          <p:cNvSpPr txBox="1"/>
          <p:nvPr/>
        </p:nvSpPr>
        <p:spPr>
          <a:xfrm>
            <a:off x="536857" y="2158615"/>
            <a:ext cx="3230880" cy="706755"/>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职业生涯管理</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396333" y="700339"/>
            <a:ext cx="2240280" cy="922020"/>
          </a:xfrm>
          <a:prstGeom prst="rect">
            <a:avLst/>
          </a:prstGeom>
          <a:noFill/>
        </p:spPr>
        <p:txBody>
          <a:bodyPr wrap="none" rtlCol="0">
            <a:spAutoFit/>
          </a:bodyPr>
          <a:lstStyle/>
          <a:p>
            <a:r>
              <a:rPr lang="zh-CN" altLang="en-US" sz="5400" dirty="0">
                <a:solidFill>
                  <a:schemeClr val="bg1"/>
                </a:solidFill>
                <a:latin typeface="Agency FB" panose="020B0503020202020204" pitchFamily="34" charset="0"/>
              </a:rPr>
              <a:t>第八章</a:t>
            </a:r>
            <a:endParaRPr lang="zh-CN" altLang="en-US" sz="5400" dirty="0">
              <a:solidFill>
                <a:schemeClr val="bg1"/>
              </a:solidFill>
              <a:latin typeface="Agency FB" panose="020B0503020202020204" pitchFamily="34" charset="0"/>
            </a:endParaRPr>
          </a:p>
        </p:txBody>
      </p:sp>
      <p:sp>
        <p:nvSpPr>
          <p:cNvPr id="2" name="灯片编号占位符 1"/>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45" presetClass="entr" presetSubtype="0" fill="hold" grpId="0" nodeType="afterEffect">
                                  <p:stCondLst>
                                    <p:cond delay="0"/>
                                  </p:stCondLst>
                                  <p:iterate type="lt">
                                    <p:tmPct val="10000"/>
                                  </p:iterate>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ppt_w</p:attrName>
                                        </p:attrNameLst>
                                      </p:cBhvr>
                                      <p:tavLst>
                                        <p:tav tm="0" fmla="#ppt_w*sin(2.5*pi*$)">
                                          <p:val>
                                            <p:fltVal val="0"/>
                                          </p:val>
                                        </p:tav>
                                        <p:tav tm="100000">
                                          <p:val>
                                            <p:fltVal val="1"/>
                                          </p:val>
                                        </p:tav>
                                      </p:tavLst>
                                    </p:anim>
                                    <p:anim calcmode="lin" valueType="num">
                                      <p:cBhvr>
                                        <p:cTn id="15" dur="1000" fill="hold"/>
                                        <p:tgtEl>
                                          <p:spTgt spid="13"/>
                                        </p:tgtEl>
                                        <p:attrNameLst>
                                          <p:attrName>ppt_h</p:attrName>
                                        </p:attrNameLst>
                                      </p:cBhvr>
                                      <p:tavLst>
                                        <p:tav tm="0">
                                          <p:val>
                                            <p:strVal val="#ppt_h"/>
                                          </p:val>
                                        </p:tav>
                                        <p:tav tm="100000">
                                          <p:val>
                                            <p:strVal val="#ppt_h"/>
                                          </p:val>
                                        </p:tav>
                                      </p:tavLst>
                                    </p:anim>
                                  </p:childTnLst>
                                </p:cTn>
                              </p:par>
                            </p:childTnLst>
                          </p:cTn>
                        </p:par>
                        <p:par>
                          <p:cTn id="16" fill="hold">
                            <p:stCondLst>
                              <p:cond delay="2200"/>
                            </p:stCondLst>
                            <p:childTnLst>
                              <p:par>
                                <p:cTn id="17" presetID="56" presetClass="entr" presetSubtype="0"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by="(-#ppt_w*2)" calcmode="lin" valueType="num">
                                      <p:cBhvr rctx="PPT">
                                        <p:cTn id="19" dur="500" autoRev="1" fill="hold">
                                          <p:stCondLst>
                                            <p:cond delay="0"/>
                                          </p:stCondLst>
                                        </p:cTn>
                                        <p:tgtEl>
                                          <p:spTgt spid="11"/>
                                        </p:tgtEl>
                                        <p:attrNameLst>
                                          <p:attrName>ppt_w</p:attrName>
                                        </p:attrNameLst>
                                      </p:cBhvr>
                                    </p:anim>
                                    <p:anim by="(#ppt_w*0.50)" calcmode="lin" valueType="num">
                                      <p:cBhvr>
                                        <p:cTn id="20" dur="500" decel="50000" autoRev="1" fill="hold">
                                          <p:stCondLst>
                                            <p:cond delay="0"/>
                                          </p:stCondLst>
                                        </p:cTn>
                                        <p:tgtEl>
                                          <p:spTgt spid="11"/>
                                        </p:tgtEl>
                                        <p:attrNameLst>
                                          <p:attrName>ppt_x</p:attrName>
                                        </p:attrNameLst>
                                      </p:cBhvr>
                                    </p:anim>
                                    <p:anim from="(-#ppt_h/2)" to="(#ppt_y)" calcmode="lin" valueType="num">
                                      <p:cBhvr>
                                        <p:cTn id="21" dur="1000" fill="hold">
                                          <p:stCondLst>
                                            <p:cond delay="0"/>
                                          </p:stCondLst>
                                        </p:cTn>
                                        <p:tgtEl>
                                          <p:spTgt spid="11"/>
                                        </p:tgtEl>
                                        <p:attrNameLst>
                                          <p:attrName>ppt_y</p:attrName>
                                        </p:attrNameLst>
                                      </p:cBhvr>
                                    </p:anim>
                                    <p:animRot by="21600000">
                                      <p:cBhvr>
                                        <p:cTn id="22"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17240" y="916360"/>
            <a:ext cx="8511108" cy="3358612"/>
          </a:xfrm>
          <a:prstGeom prst="rect">
            <a:avLst/>
          </a:prstGeom>
          <a:noFill/>
        </p:spPr>
        <p:txBody>
          <a:bodyPr wrap="square">
            <a:spAutoFit/>
          </a:bodyPr>
          <a:lstStyle/>
          <a:p>
            <a:pPr>
              <a:lnSpc>
                <a:spcPct val="150000"/>
              </a:lnSpc>
            </a:pPr>
            <a:r>
              <a:rPr lang="zh-CN" altLang="en-US" sz="1600" dirty="0"/>
              <a:t>    一个身处逆境的年轻人来到海边想结束自己的一生。在海边，年轻人遇到了一位老渔夫。老渔夫对他讲：“大海上航行的船，有时升起风帆，有时收起风帆。升起风帆时，说明船航行在顺风中；收起风帆时，说明船航行在逆风中。”</a:t>
            </a:r>
            <a:endParaRPr lang="en-US" altLang="zh-CN" sz="1600" dirty="0"/>
          </a:p>
          <a:p>
            <a:pPr>
              <a:lnSpc>
                <a:spcPct val="150000"/>
              </a:lnSpc>
            </a:pPr>
            <a:r>
              <a:rPr lang="zh-CN" altLang="en-US" sz="1600" dirty="0"/>
              <a:t>    老渔夫说：“船为什么有时在顺风中，有时又在逆风中呢？因为航行在大海中的船，是有目的地的，是有航向、有目标的；而风是变化不定的，东西南北风都有。所以，一条在航行中有目标的船，不可能是一帆风顺的，它必定会遭遇到逆风。只有那些没有目标的东西，才会随波逐流、随风飘荡，无所谓顺风，也无所谓逆风。一个人身处逆境，跟一条船遭遇逆风是一样的，是一种常态，是一种常事，又有什么想不通、过不去的呢？只有那些心怀目标的人，才不会一帆风顺啊！”</a:t>
            </a:r>
            <a:endParaRPr lang="en-US" altLang="zh-CN" sz="16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6"/>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43740" y="38739"/>
            <a:ext cx="6912768" cy="461665"/>
          </a:xfrm>
          <a:prstGeom prst="rect">
            <a:avLst/>
          </a:prstGeom>
          <a:noFill/>
        </p:spPr>
        <p:txBody>
          <a:bodyPr wrap="square" rtlCol="0">
            <a:spAutoFit/>
          </a:bodyPr>
          <a:lstStyle/>
          <a:p>
            <a:r>
              <a:rPr lang="zh-CN" altLang="en-US" sz="2400" b="1" dirty="0">
                <a:solidFill>
                  <a:schemeClr val="accent6"/>
                </a:solidFill>
                <a:latin typeface="微软雅黑" panose="020B0503020204020204" pitchFamily="34" charset="-122"/>
                <a:ea typeface="微软雅黑" panose="020B0503020204020204" pitchFamily="34" charset="-122"/>
              </a:rPr>
              <a:t>案例故事</a:t>
            </a:r>
            <a:endParaRPr lang="zh-CN" altLang="en-US" sz="2400" b="1" dirty="0">
              <a:solidFill>
                <a:schemeClr val="accent6"/>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252949" y="1221071"/>
            <a:ext cx="8511108" cy="3753485"/>
          </a:xfrm>
          <a:prstGeom prst="rect">
            <a:avLst/>
          </a:prstGeom>
          <a:noFill/>
        </p:spPr>
        <p:txBody>
          <a:bodyPr wrap="square">
            <a:spAutoFit/>
          </a:bodyPr>
          <a:lstStyle/>
          <a:p>
            <a:pPr>
              <a:lnSpc>
                <a:spcPct val="150000"/>
              </a:lnSpc>
            </a:pPr>
            <a:r>
              <a:rPr lang="en-US" altLang="zh-CN" sz="1600" b="1" dirty="0">
                <a:latin typeface="微软雅黑" panose="020B0503020204020204" pitchFamily="34" charset="-122"/>
                <a:ea typeface="微软雅黑" panose="020B0503020204020204" pitchFamily="34" charset="-122"/>
              </a:rPr>
              <a:t>3.</a:t>
            </a:r>
            <a:r>
              <a:rPr lang="zh-CN" altLang="en-US" sz="1600" b="1" dirty="0">
                <a:latin typeface="微软雅黑" panose="020B0503020204020204" pitchFamily="34" charset="-122"/>
                <a:ea typeface="微软雅黑" panose="020B0503020204020204" pitchFamily="34" charset="-122"/>
              </a:rPr>
              <a:t>职业生涯管理的内容</a:t>
            </a:r>
            <a:endParaRPr lang="zh-CN" altLang="en-US" sz="1600" b="1" dirty="0">
              <a:latin typeface="微软雅黑" panose="020B0503020204020204" pitchFamily="34" charset="-122"/>
              <a:ea typeface="微软雅黑" panose="020B0503020204020204" pitchFamily="34" charset="-122"/>
            </a:endParaRPr>
          </a:p>
          <a:p>
            <a:r>
              <a:rPr lang="en-US" altLang="zh-CN" b="1" dirty="0">
                <a:solidFill>
                  <a:schemeClr val="accent2"/>
                </a:solidFill>
              </a:rPr>
              <a:t>(1)</a:t>
            </a:r>
            <a:r>
              <a:rPr lang="zh-CN" altLang="en-US" b="1" dirty="0">
                <a:solidFill>
                  <a:schemeClr val="accent2"/>
                </a:solidFill>
              </a:rPr>
              <a:t>职业生涯规划</a:t>
            </a:r>
            <a:endParaRPr lang="en-US" altLang="zh-CN" b="1" dirty="0">
              <a:solidFill>
                <a:schemeClr val="accent2"/>
              </a:solidFill>
            </a:endParaRPr>
          </a:p>
          <a:p>
            <a:r>
              <a:rPr lang="zh-CN" altLang="en-US" sz="1600" dirty="0"/>
              <a:t>指一个人在对职业生涯的主观、客观条件进行分析的基础上，明确个人的核心价值取向，确定最佳的职业发展目标，并为这一目标设计职业发展的轨迹，形成分阶段循序渐进的具体行动方案。</a:t>
            </a:r>
            <a:endParaRPr lang="en-US" altLang="zh-CN" sz="1600" dirty="0"/>
          </a:p>
          <a:p>
            <a:r>
              <a:rPr lang="en-US" altLang="zh-CN" b="1" dirty="0">
                <a:solidFill>
                  <a:schemeClr val="accent1"/>
                </a:solidFill>
              </a:rPr>
              <a:t>(2)</a:t>
            </a:r>
            <a:r>
              <a:rPr lang="zh-CN" altLang="en-US" b="1" dirty="0">
                <a:solidFill>
                  <a:schemeClr val="accent1"/>
                </a:solidFill>
              </a:rPr>
              <a:t>职业生涯开发</a:t>
            </a:r>
            <a:endParaRPr lang="en-US" altLang="zh-CN" b="1" dirty="0">
              <a:solidFill>
                <a:schemeClr val="accent1"/>
              </a:solidFill>
            </a:endParaRPr>
          </a:p>
          <a:p>
            <a:r>
              <a:rPr lang="zh-CN" altLang="en-US" sz="1600" dirty="0"/>
              <a:t>指是在职业生涯发展的不同阶段，将个人的长期发展与企业的长远利益结合起来，通过各种有计划、有针对性的活动</a:t>
            </a:r>
            <a:r>
              <a:rPr lang="en-US" altLang="zh-CN" sz="1600" dirty="0"/>
              <a:t>(</a:t>
            </a:r>
            <a:r>
              <a:rPr lang="zh-CN" altLang="en-US" sz="1600" dirty="0"/>
              <a:t>接受职业素质教育、技能培训和其他相关培训活动</a:t>
            </a:r>
            <a:r>
              <a:rPr lang="en-US" altLang="zh-CN" sz="1600" dirty="0"/>
              <a:t>)</a:t>
            </a:r>
            <a:r>
              <a:rPr lang="zh-CN" altLang="en-US" sz="1600" dirty="0"/>
              <a:t>开发个人潜能，提升个人与工作相关的知识、技能和行动。</a:t>
            </a:r>
            <a:endParaRPr lang="en-US" altLang="zh-CN" sz="1600" dirty="0"/>
          </a:p>
          <a:p>
            <a:r>
              <a:rPr lang="en-US" altLang="zh-CN" b="1" dirty="0">
                <a:solidFill>
                  <a:schemeClr val="accent2"/>
                </a:solidFill>
              </a:rPr>
              <a:t>(3)</a:t>
            </a:r>
            <a:r>
              <a:rPr lang="zh-CN" altLang="en-US" b="1" dirty="0">
                <a:solidFill>
                  <a:schemeClr val="accent2"/>
                </a:solidFill>
              </a:rPr>
              <a:t>职业生涯调控</a:t>
            </a:r>
            <a:endParaRPr lang="en-US" altLang="zh-CN" b="1" dirty="0">
              <a:solidFill>
                <a:schemeClr val="accent2"/>
              </a:solidFill>
            </a:endParaRPr>
          </a:p>
          <a:p>
            <a:r>
              <a:rPr lang="zh-CN" altLang="en-US" sz="1600" dirty="0"/>
              <a:t>指对职业生涯规划实施的具体情况进行跟踪检查，收集反馈信息，以便及时做出评估与调整；协调好个人短期利益与长期利益、局部利益与全局利益、个人需要与企业需要之间的矛盾和冲突；对工作中的突发事件、意外情况采取紧急应对措施，为的是更好地把握人生，主动适应，利用各种变化，保证职业生涯规划的行之有效。</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396556" y="916295"/>
            <a:ext cx="3449137"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职业生涯管理的基本内涵</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1836499" y="139809"/>
            <a:ext cx="5098073"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一、职业生涯管理的基本内涵及主体</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00801" y="1348408"/>
            <a:ext cx="8143986" cy="2676525"/>
          </a:xfrm>
          <a:prstGeom prst="rect">
            <a:avLst/>
          </a:prstGeom>
          <a:noFill/>
        </p:spPr>
        <p:txBody>
          <a:bodyPr wrap="square">
            <a:spAutoFit/>
          </a:bodyPr>
          <a:lstStyle/>
          <a:p>
            <a:pPr>
              <a:lnSpc>
                <a:spcPct val="150000"/>
              </a:lnSpc>
            </a:pPr>
            <a:r>
              <a:rPr lang="en-US" altLang="zh-CN" sz="1600" b="1" dirty="0">
                <a:latin typeface="微软雅黑" panose="020B0503020204020204" pitchFamily="34" charset="-122"/>
                <a:ea typeface="微软雅黑" panose="020B0503020204020204" pitchFamily="34" charset="-122"/>
              </a:rPr>
              <a:t>1.</a:t>
            </a:r>
            <a:r>
              <a:rPr lang="zh-CN" altLang="en-US" sz="1600" b="1" dirty="0">
                <a:latin typeface="微软雅黑" panose="020B0503020204020204" pitchFamily="34" charset="-122"/>
                <a:ea typeface="微软雅黑" panose="020B0503020204020204" pitchFamily="34" charset="-122"/>
              </a:rPr>
              <a:t>职业成功的主观标准</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600" dirty="0"/>
              <a:t>追求职业成功是每个人职业发展的原动力。人们对职业成功的看法千差万别，在衡量职业成功的标准上主要分为客观标准和主观标准两个方面。</a:t>
            </a:r>
            <a:endParaRPr lang="en-US" altLang="zh-CN" sz="1600" dirty="0"/>
          </a:p>
          <a:p>
            <a:pPr>
              <a:lnSpc>
                <a:spcPct val="150000"/>
              </a:lnSpc>
            </a:pPr>
            <a:r>
              <a:rPr lang="zh-CN" altLang="en-US" sz="1600" dirty="0"/>
              <a:t>客观标准是在衡量职业成功时，从个人的工作收入和工作地位来考察；而主观标准是从个人所认为重要的方面来对自己的职业成功做出内心的评价，包括自我认同、对工作满意和精神上感到满足等。经过衡量以后，客观上的职业成功并不代表着主观上的职业成功。以往人们在追求客观职业成功时，往往忽视了主观的意愿、兴趣和社会使命。</a:t>
            </a:r>
            <a:endParaRPr lang="en-US" altLang="zh-CN" sz="1600" dirty="0"/>
          </a:p>
        </p:txBody>
      </p:sp>
      <p:sp>
        <p:nvSpPr>
          <p:cNvPr id="9" name="文本框 8"/>
          <p:cNvSpPr txBox="1"/>
          <p:nvPr/>
        </p:nvSpPr>
        <p:spPr>
          <a:xfrm>
            <a:off x="599375" y="987977"/>
            <a:ext cx="3632782"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职业生涯管理的主体</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1771729" y="273794"/>
            <a:ext cx="5098073"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一、职业生涯管理的基本内涵及主体</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96330" y="1420416"/>
            <a:ext cx="8511108" cy="2676525"/>
          </a:xfrm>
          <a:prstGeom prst="rect">
            <a:avLst/>
          </a:prstGeom>
          <a:noFill/>
        </p:spPr>
        <p:txBody>
          <a:bodyPr wrap="square">
            <a:spAutoFit/>
          </a:bodyPr>
          <a:lstStyle/>
          <a:p>
            <a:pPr>
              <a:lnSpc>
                <a:spcPct val="150000"/>
              </a:lnSpc>
            </a:pPr>
            <a:r>
              <a:rPr lang="en-US" altLang="zh-CN" sz="1600" b="1" dirty="0">
                <a:latin typeface="微软雅黑" panose="020B0503020204020204" pitchFamily="34" charset="-122"/>
                <a:ea typeface="微软雅黑" panose="020B0503020204020204" pitchFamily="34" charset="-122"/>
              </a:rPr>
              <a:t>2.</a:t>
            </a:r>
            <a:r>
              <a:rPr lang="zh-CN" altLang="en-US" sz="1600" b="1" dirty="0">
                <a:latin typeface="微软雅黑" panose="020B0503020204020204" pitchFamily="34" charset="-122"/>
                <a:ea typeface="微软雅黑" panose="020B0503020204020204" pitchFamily="34" charset="-122"/>
              </a:rPr>
              <a:t>个人在职业生涯管理中的主体地位</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600" dirty="0"/>
              <a:t>个人是职业生涯管理的计划者、组织者、协调者和控制者，是最终完成职业目标的人。大学生在与社会的交互作用中，要表现出个人的自主性和能动性；在职业生涯管理中，要发挥个人主体性作用，通过个人努力，开展有关职业活动，进行自觉的追求和自我实现，使自我得到相对全面的发展。</a:t>
            </a:r>
            <a:endParaRPr lang="en-US" altLang="zh-CN" sz="1600" dirty="0"/>
          </a:p>
          <a:p>
            <a:pPr>
              <a:lnSpc>
                <a:spcPct val="150000"/>
              </a:lnSpc>
            </a:pPr>
            <a:r>
              <a:rPr lang="zh-CN" altLang="en-US" sz="1600" dirty="0"/>
              <a:t>职业生涯管理是一种自觉的追求和目标实现的过程，它建立在充分发挥个人的积极性、主动性和创造性的基础上。</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467930" y="987977"/>
            <a:ext cx="3632782"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职业生涯管理的主体</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1771729" y="273794"/>
            <a:ext cx="5098073"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一、职业生涯管理的基本内涵及主体</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396330" y="762683"/>
            <a:ext cx="8511108" cy="3784600"/>
          </a:xfrm>
          <a:prstGeom prst="rect">
            <a:avLst/>
          </a:prstGeom>
          <a:noFill/>
        </p:spPr>
        <p:txBody>
          <a:bodyPr wrap="square">
            <a:spAutoFit/>
          </a:bodyPr>
          <a:lstStyle/>
          <a:p>
            <a:pPr algn="ctr"/>
            <a:r>
              <a:rPr lang="en-US" altLang="zh-CN" sz="1600" dirty="0"/>
              <a:t>   </a:t>
            </a:r>
            <a:r>
              <a:rPr lang="zh-CN" altLang="en-US" sz="1600" b="1" dirty="0">
                <a:latin typeface="微软雅黑" panose="020B0503020204020204" pitchFamily="34" charset="-122"/>
                <a:ea typeface="微软雅黑" panose="020B0503020204020204" pitchFamily="34" charset="-122"/>
                <a:sym typeface="+mn-ea"/>
              </a:rPr>
              <a:t>比尔</a:t>
            </a:r>
            <a:r>
              <a:rPr lang="en-US" altLang="zh-CN" sz="1600" b="1" dirty="0">
                <a:latin typeface="微软雅黑" panose="020B0503020204020204" pitchFamily="34" charset="-122"/>
                <a:ea typeface="微软雅黑" panose="020B0503020204020204" pitchFamily="34" charset="-122"/>
                <a:sym typeface="+mn-ea"/>
              </a:rPr>
              <a:t>·</a:t>
            </a:r>
            <a:r>
              <a:rPr lang="zh-CN" altLang="en-US" sz="1600" b="1" dirty="0">
                <a:latin typeface="微软雅黑" panose="020B0503020204020204" pitchFamily="34" charset="-122"/>
                <a:ea typeface="微软雅黑" panose="020B0503020204020204" pitchFamily="34" charset="-122"/>
                <a:sym typeface="+mn-ea"/>
              </a:rPr>
              <a:t>盖茨令人受益终生的</a:t>
            </a:r>
            <a:r>
              <a:rPr lang="en-US" altLang="zh-CN" sz="1600" b="1" dirty="0">
                <a:latin typeface="微软雅黑" panose="020B0503020204020204" pitchFamily="34" charset="-122"/>
                <a:ea typeface="微软雅黑" panose="020B0503020204020204" pitchFamily="34" charset="-122"/>
                <a:sym typeface="+mn-ea"/>
              </a:rPr>
              <a:t>10</a:t>
            </a:r>
            <a:r>
              <a:rPr lang="zh-CN" altLang="en-US" sz="1600" b="1" dirty="0">
                <a:latin typeface="微软雅黑" panose="020B0503020204020204" pitchFamily="34" charset="-122"/>
                <a:ea typeface="微软雅黑" panose="020B0503020204020204" pitchFamily="34" charset="-122"/>
                <a:sym typeface="+mn-ea"/>
              </a:rPr>
              <a:t>句良言</a:t>
            </a:r>
            <a:endParaRPr lang="zh-CN" altLang="en-US" sz="1600" b="1" dirty="0">
              <a:latin typeface="微软雅黑" panose="020B0503020204020204" pitchFamily="34" charset="-122"/>
              <a:ea typeface="微软雅黑" panose="020B0503020204020204" pitchFamily="34" charset="-122"/>
              <a:sym typeface="+mn-ea"/>
            </a:endParaRPr>
          </a:p>
          <a:p>
            <a:r>
              <a:rPr lang="en-US" altLang="zh-CN" sz="1600" dirty="0"/>
              <a:t>1.</a:t>
            </a:r>
            <a:r>
              <a:rPr lang="zh-CN" altLang="en-US" sz="1600" dirty="0"/>
              <a:t>人生是不公平的，习惯去接受它吧。</a:t>
            </a:r>
            <a:endParaRPr lang="en-US" altLang="zh-CN" sz="1600" dirty="0"/>
          </a:p>
          <a:p>
            <a:r>
              <a:rPr lang="en-US" altLang="zh-CN" sz="1600" dirty="0"/>
              <a:t>   2.</a:t>
            </a:r>
            <a:r>
              <a:rPr lang="zh-CN" altLang="en-US" sz="1600" dirty="0"/>
              <a:t>这个世界不会在乎你的自尊，这个世界期望你先做出成绩，再去强调自己的感受。</a:t>
            </a:r>
            <a:endParaRPr lang="en-US" altLang="zh-CN" sz="1600" dirty="0"/>
          </a:p>
          <a:p>
            <a:r>
              <a:rPr lang="en-US" altLang="zh-CN" sz="1600" dirty="0"/>
              <a:t>   3.</a:t>
            </a:r>
            <a:r>
              <a:rPr lang="zh-CN" altLang="en-US" sz="1600" dirty="0"/>
              <a:t>你不会一离开学校就有百万年薪，你不会马上就是副总裁，二者你都必须靠努力赚来。</a:t>
            </a:r>
            <a:endParaRPr lang="en-US" altLang="zh-CN" sz="1600" dirty="0"/>
          </a:p>
          <a:p>
            <a:r>
              <a:rPr lang="en-US" altLang="zh-CN" sz="1600" dirty="0"/>
              <a:t>   4.</a:t>
            </a:r>
            <a:r>
              <a:rPr lang="zh-CN" altLang="en-US" sz="1600" dirty="0"/>
              <a:t>如果你觉得你的老板很凶，等你当了老板就知道了，老板是没有工作任期保障的。</a:t>
            </a:r>
            <a:endParaRPr lang="en-US" altLang="zh-CN" sz="1600" dirty="0"/>
          </a:p>
          <a:p>
            <a:r>
              <a:rPr lang="en-US" altLang="zh-CN" sz="1600" dirty="0"/>
              <a:t>   5.</a:t>
            </a:r>
            <a:r>
              <a:rPr lang="zh-CN" altLang="en-US" sz="1600" dirty="0"/>
              <a:t>在速食店煎个汉堡并不是作践自己，你的祖父母对煎汉堡有完全不同的定义。</a:t>
            </a:r>
            <a:endParaRPr lang="en-US" altLang="zh-CN" sz="1600" dirty="0"/>
          </a:p>
          <a:p>
            <a:r>
              <a:rPr lang="en-US" altLang="zh-CN" sz="1600" dirty="0"/>
              <a:t>   6.</a:t>
            </a:r>
            <a:r>
              <a:rPr lang="zh-CN" altLang="en-US" sz="1600" dirty="0"/>
              <a:t>如果你一事无成，不是你父母的错，不要只会对自己犯的错发牢骚，要从错误中去学习。</a:t>
            </a:r>
            <a:endParaRPr lang="en-US" altLang="zh-CN" sz="1600" dirty="0"/>
          </a:p>
          <a:p>
            <a:r>
              <a:rPr lang="en-US" altLang="zh-CN" sz="1600" dirty="0"/>
              <a:t>   7.</a:t>
            </a:r>
            <a:r>
              <a:rPr lang="zh-CN" altLang="en-US" sz="1600" dirty="0"/>
              <a:t>在你出生前，你的父母并不像现在这般无趣，他们变成这样是因为忙着付你的开销，洗你的衣服，听你吹嘘自己有多了不起，所以在你拯救被父母这代人破坏的热带雨林前，先整理一下自己的房间吧。</a:t>
            </a:r>
            <a:endParaRPr lang="en-US" altLang="zh-CN" sz="1600" dirty="0"/>
          </a:p>
          <a:p>
            <a:r>
              <a:rPr lang="en-US" altLang="zh-CN" sz="1600" dirty="0"/>
              <a:t>   8.</a:t>
            </a:r>
            <a:r>
              <a:rPr lang="zh-CN" altLang="en-US" sz="1600" dirty="0"/>
              <a:t>在学校里可能有赢家和输家，在人生中却还言之过早，学校可能会不断给你机会找到正确的答案，现实人生中却完全不同。</a:t>
            </a:r>
            <a:endParaRPr lang="en-US" altLang="zh-CN" sz="1600" dirty="0"/>
          </a:p>
          <a:p>
            <a:r>
              <a:rPr lang="en-US" altLang="zh-CN" sz="1600" dirty="0"/>
              <a:t>   9.</a:t>
            </a:r>
            <a:r>
              <a:rPr lang="zh-CN" altLang="en-US" sz="1600" dirty="0"/>
              <a:t>人生不是学期制，人生没有寒假，没有哪位雇主有兴趣协助你寻找自我，请用自己的空暇做这件事吧。</a:t>
            </a:r>
            <a:endParaRPr lang="en-US" altLang="zh-CN" sz="1600" dirty="0"/>
          </a:p>
          <a:p>
            <a:r>
              <a:rPr lang="en-US" altLang="zh-CN" sz="1600" dirty="0"/>
              <a:t>   10.</a:t>
            </a:r>
            <a:r>
              <a:rPr lang="zh-CN" altLang="en-US" sz="1600" dirty="0"/>
              <a:t>电视上演的并不是真实的人生，真实人生中的每个人都要离开咖啡厅去上班。</a:t>
            </a:r>
            <a:endParaRPr lang="en-US" altLang="zh-CN" sz="1400" dirty="0">
              <a:latin typeface="楷体" panose="02010609060101010101" pitchFamily="2" charset="-122"/>
              <a:ea typeface="楷体" panose="02010609060101010101" pitchFamily="2" charset="-122"/>
            </a:endParaRPr>
          </a:p>
        </p:txBody>
      </p:sp>
      <p:sp>
        <p:nvSpPr>
          <p:cNvPr id="10" name="PA-A000320150714E26PPSH-4285"/>
          <p:cNvSpPr/>
          <p:nvPr>
            <p:custDataLst>
              <p:tags r:id="rId1"/>
            </p:custDataLst>
          </p:nvPr>
        </p:nvSpPr>
        <p:spPr bwMode="auto">
          <a:xfrm>
            <a:off x="180311" y="124275"/>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00B05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11" name="文本框 10"/>
          <p:cNvSpPr txBox="1"/>
          <p:nvPr/>
        </p:nvSpPr>
        <p:spPr>
          <a:xfrm>
            <a:off x="599464" y="67409"/>
            <a:ext cx="6912768" cy="829945"/>
          </a:xfrm>
          <a:prstGeom prst="rect">
            <a:avLst/>
          </a:prstGeom>
          <a:noFill/>
        </p:spPr>
        <p:txBody>
          <a:bodyPr wrap="square" rtlCol="0">
            <a:spAutoFit/>
          </a:bodyPr>
          <a:lstStyle/>
          <a:p>
            <a:r>
              <a:rPr lang="zh-CN" altLang="en-US" sz="2400" b="1" dirty="0">
                <a:solidFill>
                  <a:srgbClr val="00B050"/>
                </a:solidFill>
                <a:latin typeface="微软雅黑" panose="020B0503020204020204" pitchFamily="34" charset="-122"/>
                <a:ea typeface="微软雅黑" panose="020B0503020204020204" pitchFamily="34" charset="-122"/>
              </a:rPr>
              <a:t>拓展阅读</a:t>
            </a:r>
            <a:endParaRPr lang="en-US" altLang="zh-CN" sz="2400" b="1" dirty="0">
              <a:solidFill>
                <a:srgbClr val="00B050"/>
              </a:solidFill>
              <a:latin typeface="微软雅黑" panose="020B0503020204020204" pitchFamily="34" charset="-122"/>
              <a:ea typeface="微软雅黑" panose="020B0503020204020204" pitchFamily="34" charset="-122"/>
            </a:endParaRPr>
          </a:p>
          <a:p>
            <a:endParaRPr lang="en-US" altLang="zh-CN" sz="2400" b="1" dirty="0">
              <a:solidFill>
                <a:srgbClr val="00B050"/>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055" y="1000168"/>
            <a:ext cx="3240360"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个人发展的成就最大化</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396331" y="1400178"/>
            <a:ext cx="8314831" cy="1568450"/>
          </a:xfrm>
          <a:prstGeom prst="rect">
            <a:avLst/>
          </a:prstGeom>
          <a:noFill/>
        </p:spPr>
        <p:txBody>
          <a:bodyPr wrap="square">
            <a:spAutoFit/>
          </a:bodyPr>
          <a:lstStyle/>
          <a:p>
            <a:pPr>
              <a:lnSpc>
                <a:spcPct val="150000"/>
              </a:lnSpc>
            </a:pPr>
            <a:r>
              <a:rPr lang="en-US" altLang="zh-CN" sz="1600" b="1" dirty="0">
                <a:solidFill>
                  <a:schemeClr val="accent1"/>
                </a:solidFill>
              </a:rPr>
              <a:t>1.</a:t>
            </a:r>
            <a:r>
              <a:rPr lang="zh-CN" altLang="en-US" sz="1600" b="1" dirty="0">
                <a:solidFill>
                  <a:schemeClr val="accent1"/>
                </a:solidFill>
              </a:rPr>
              <a:t>动态的过程</a:t>
            </a:r>
            <a:endParaRPr lang="en-US" altLang="zh-CN" sz="1600" b="1" dirty="0">
              <a:solidFill>
                <a:schemeClr val="accent1"/>
              </a:solidFill>
            </a:endParaRPr>
          </a:p>
          <a:p>
            <a:pPr>
              <a:lnSpc>
                <a:spcPct val="150000"/>
              </a:lnSpc>
            </a:pPr>
            <a:r>
              <a:rPr lang="zh-CN" altLang="en-US" sz="1600" dirty="0"/>
              <a:t>职业生涯管理是一个动态的过程，要对实现目标的整个过程进行管理。人的职业生涯分为不同的阶段，职业者的心理特征和发展重心在同一阶段具有共性；而在不同的阶段，人们的需要、态度和工作行为存在着较大的差异，从而使职业生涯管理的策略也因人而异。</a:t>
            </a:r>
            <a:endParaRPr lang="zh-CN" altLang="en-US" sz="1600" dirty="0"/>
          </a:p>
        </p:txBody>
      </p:sp>
      <p:sp>
        <p:nvSpPr>
          <p:cNvPr id="9" name="文本框 8"/>
          <p:cNvSpPr txBox="1"/>
          <p:nvPr/>
        </p:nvSpPr>
        <p:spPr>
          <a:xfrm>
            <a:off x="2504375" y="230422"/>
            <a:ext cx="363278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二、职业生涯管理的目标</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2" name="文本框 11"/>
          <p:cNvSpPr txBox="1"/>
          <p:nvPr/>
        </p:nvSpPr>
        <p:spPr>
          <a:xfrm>
            <a:off x="396330" y="3004592"/>
            <a:ext cx="8314831" cy="1568450"/>
          </a:xfrm>
          <a:prstGeom prst="rect">
            <a:avLst/>
          </a:prstGeom>
          <a:noFill/>
        </p:spPr>
        <p:txBody>
          <a:bodyPr wrap="square">
            <a:spAutoFit/>
          </a:bodyPr>
          <a:lstStyle/>
          <a:p>
            <a:pPr>
              <a:lnSpc>
                <a:spcPct val="150000"/>
              </a:lnSpc>
            </a:pPr>
            <a:r>
              <a:rPr lang="en-US" altLang="zh-CN" sz="1600" b="1" dirty="0">
                <a:solidFill>
                  <a:schemeClr val="accent2"/>
                </a:solidFill>
              </a:rPr>
              <a:t>2.</a:t>
            </a:r>
            <a:r>
              <a:rPr lang="zh-CN" altLang="en-US" sz="1600" b="1" dirty="0">
                <a:solidFill>
                  <a:schemeClr val="accent2"/>
                </a:solidFill>
              </a:rPr>
              <a:t>实现个人更高层次的价值</a:t>
            </a:r>
            <a:endParaRPr lang="en-US" altLang="zh-CN" sz="1600" b="1" dirty="0">
              <a:solidFill>
                <a:schemeClr val="accent2"/>
              </a:solidFill>
            </a:endParaRPr>
          </a:p>
          <a:p>
            <a:pPr>
              <a:lnSpc>
                <a:spcPct val="150000"/>
              </a:lnSpc>
            </a:pPr>
            <a:r>
              <a:rPr lang="zh-CN" altLang="en-US" sz="1600" dirty="0"/>
              <a:t>职业生涯管理不仅要符合个人的发展需要，也应立足于人的高级需要。职业生涯管理能帮助职业者养成对环境和工作目标定期分析的习惯，合理计划、分配时间和精力来完成任务、提高技能，强化个人把握环境和掌控困难的能力，有助于实现自我价值的不断提升和超越。</a:t>
            </a:r>
            <a:endParaRPr lang="zh-CN" altLang="en-US" sz="1600" dirty="0"/>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71987" y="916406"/>
            <a:ext cx="2750675" cy="368300"/>
          </a:xfrm>
          <a:prstGeom prst="rect">
            <a:avLst/>
          </a:prstGeom>
          <a:noFill/>
        </p:spPr>
        <p:txBody>
          <a:bodyPr wrap="square">
            <a:spAutoFit/>
          </a:bodyPr>
          <a:lstStyle/>
          <a:p>
            <a:r>
              <a:rPr lang="en-US" altLang="zh-CN" sz="1800" b="1" u="sng" dirty="0">
                <a:latin typeface="微软雅黑" panose="020B0503020204020204" pitchFamily="34" charset="-122"/>
                <a:ea typeface="微软雅黑" panose="020B0503020204020204" pitchFamily="34" charset="-122"/>
              </a:rPr>
              <a:t>(</a:t>
            </a:r>
            <a:r>
              <a:rPr lang="zh-CN" altLang="en-US" sz="1800" b="1" u="sng" dirty="0">
                <a:latin typeface="微软雅黑" panose="020B0503020204020204" pitchFamily="34" charset="-122"/>
                <a:ea typeface="微软雅黑" panose="020B0503020204020204" pitchFamily="34" charset="-122"/>
              </a:rPr>
              <a:t>二</a:t>
            </a:r>
            <a:r>
              <a:rPr lang="en-US" altLang="zh-CN" sz="1800" b="1" u="sng" dirty="0">
                <a:latin typeface="微软雅黑" panose="020B0503020204020204" pitchFamily="34" charset="-122"/>
                <a:ea typeface="微软雅黑" panose="020B0503020204020204" pitchFamily="34" charset="-122"/>
              </a:rPr>
              <a:t>)</a:t>
            </a:r>
            <a:r>
              <a:rPr lang="zh-CN" altLang="en-US" sz="1800" b="1" u="sng" dirty="0">
                <a:latin typeface="微软雅黑" panose="020B0503020204020204" pitchFamily="34" charset="-122"/>
                <a:ea typeface="微软雅黑" panose="020B0503020204020204" pitchFamily="34" charset="-122"/>
              </a:rPr>
              <a:t>终身构建人力资本</a:t>
            </a:r>
            <a:endParaRPr lang="zh-CN" altLang="en-US" sz="1800" b="1" u="sng" dirty="0">
              <a:latin typeface="微软雅黑" panose="020B0503020204020204" pitchFamily="34" charset="-122"/>
              <a:ea typeface="微软雅黑" panose="020B0503020204020204" pitchFamily="34" charset="-122"/>
            </a:endParaRPr>
          </a:p>
        </p:txBody>
      </p:sp>
      <p:sp>
        <p:nvSpPr>
          <p:cNvPr id="8" name="文本框 7"/>
          <p:cNvSpPr txBox="1"/>
          <p:nvPr/>
        </p:nvSpPr>
        <p:spPr>
          <a:xfrm>
            <a:off x="684362" y="1276400"/>
            <a:ext cx="7976344" cy="2635465"/>
          </a:xfrm>
          <a:prstGeom prst="rect">
            <a:avLst/>
          </a:prstGeom>
          <a:noFill/>
        </p:spPr>
        <p:txBody>
          <a:bodyPr wrap="square">
            <a:spAutoFit/>
          </a:bodyPr>
          <a:lstStyle/>
          <a:p>
            <a:pPr>
              <a:lnSpc>
                <a:spcPct val="150000"/>
              </a:lnSpc>
            </a:pPr>
            <a:r>
              <a:rPr lang="zh-CN" altLang="en-US" sz="1600" dirty="0"/>
              <a:t>     职业生涯管理通过培养职业生涯管理的技能来提高个人的就业能力，帮助个人终身构建人力资本。职业生涯管理对于个人而言，就是要帮助自我分析和判断职业发展的机会，确定自我发展的目标，准确地定位自己，制订具体可行的发展规划，避免因为认识偏差而对工作产生盲目性和片面性，有利于个人的发展。</a:t>
            </a:r>
            <a:endParaRPr lang="en-US" altLang="zh-CN" sz="1600" dirty="0"/>
          </a:p>
          <a:p>
            <a:pPr>
              <a:lnSpc>
                <a:spcPct val="150000"/>
              </a:lnSpc>
            </a:pPr>
            <a:r>
              <a:rPr lang="zh-CN" altLang="en-US" sz="1600" dirty="0"/>
              <a:t>    个人所拥有的人力资本越独特，就越能为企业创造巨大的价值。例如，有的员工具有特定于该企业的技能，且这种技能在劳动力市场上非常稀缺。那么，该员工就能为企业带来远远超出雇用成本和管理成本的利益。</a:t>
            </a:r>
            <a:endParaRPr lang="zh-CN" altLang="en-US" sz="1600" dirty="0"/>
          </a:p>
        </p:txBody>
      </p:sp>
      <p:sp>
        <p:nvSpPr>
          <p:cNvPr id="9" name="文本框 8"/>
          <p:cNvSpPr txBox="1"/>
          <p:nvPr/>
        </p:nvSpPr>
        <p:spPr>
          <a:xfrm>
            <a:off x="2504375" y="230422"/>
            <a:ext cx="363278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二、职业生涯管理的目标</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755338" y="1059574"/>
            <a:ext cx="5150463"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三</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个人发展与企业发展、社会需要相结合</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432334" y="1427492"/>
            <a:ext cx="8280920" cy="3004797"/>
          </a:xfrm>
          <a:prstGeom prst="rect">
            <a:avLst/>
          </a:prstGeom>
          <a:noFill/>
        </p:spPr>
        <p:txBody>
          <a:bodyPr wrap="square">
            <a:spAutoFit/>
          </a:bodyPr>
          <a:lstStyle/>
          <a:p>
            <a:pPr>
              <a:lnSpc>
                <a:spcPct val="150000"/>
              </a:lnSpc>
            </a:pPr>
            <a:r>
              <a:rPr lang="zh-CN" altLang="en-US" sz="1600" dirty="0"/>
              <a:t>    </a:t>
            </a:r>
            <a:r>
              <a:rPr lang="zh-CN" altLang="en-US" sz="1600" b="1" dirty="0"/>
              <a:t>职业生涯管理注重个体发展与企业发展、社会需要相结合，应满足个人、组织和社会三方的需要。</a:t>
            </a:r>
            <a:r>
              <a:rPr lang="zh-CN" altLang="en-US" sz="1600" dirty="0"/>
              <a:t>简单地“找一份理想工作”会导致职业生涯管理的功利主义，大学毕业生要认识到个人在漫长的职业生涯的每个阶段中存在的典型矛盾和困难，并找出解决和克服的有效办法。在职业生涯管理中，大学毕业生应引导个人与组织目标的方向保持一致，并在工作中脱颖而出。</a:t>
            </a:r>
            <a:endParaRPr lang="en-US" altLang="zh-CN" sz="1600" dirty="0"/>
          </a:p>
          <a:p>
            <a:pPr>
              <a:lnSpc>
                <a:spcPct val="150000"/>
              </a:lnSpc>
            </a:pPr>
            <a:r>
              <a:rPr lang="zh-CN" altLang="en-US" sz="1600" dirty="0"/>
              <a:t>   大学毕业生要发挥社会主流价值观在职业生涯管理中的导向作用，避免过分地关注自我的发展而出现职业生涯管理的功利化倾向。把个人发展、企业发展和社会需要统一起来，实现各方的共赢，可以大大提高职业生涯成功的概率。</a:t>
            </a:r>
            <a:endParaRPr lang="zh-CN" altLang="en-US" sz="1600" dirty="0"/>
          </a:p>
        </p:txBody>
      </p:sp>
      <p:sp>
        <p:nvSpPr>
          <p:cNvPr id="9" name="文本框 8"/>
          <p:cNvSpPr txBox="1"/>
          <p:nvPr/>
        </p:nvSpPr>
        <p:spPr>
          <a:xfrm>
            <a:off x="2504375" y="230422"/>
            <a:ext cx="363278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二、职业生涯管理的目标</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2241235" y="2747444"/>
            <a:ext cx="566836" cy="56561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a:p>
        </p:txBody>
      </p:sp>
      <p:sp>
        <p:nvSpPr>
          <p:cNvPr id="21" name="椭圆 20"/>
          <p:cNvSpPr/>
          <p:nvPr/>
        </p:nvSpPr>
        <p:spPr>
          <a:xfrm>
            <a:off x="3160647" y="3297264"/>
            <a:ext cx="283418" cy="283403"/>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2" name="椭圆 21"/>
          <p:cNvSpPr/>
          <p:nvPr/>
        </p:nvSpPr>
        <p:spPr>
          <a:xfrm>
            <a:off x="1369906" y="3390320"/>
            <a:ext cx="414410" cy="41319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3" name="椭圆 22"/>
          <p:cNvSpPr/>
          <p:nvPr/>
        </p:nvSpPr>
        <p:spPr>
          <a:xfrm>
            <a:off x="2548719" y="1701999"/>
            <a:ext cx="518704" cy="51867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12" name="文本框 11"/>
          <p:cNvSpPr txBox="1"/>
          <p:nvPr/>
        </p:nvSpPr>
        <p:spPr>
          <a:xfrm>
            <a:off x="4176349" y="1666913"/>
            <a:ext cx="3866160" cy="34544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学会归零</a:t>
            </a:r>
            <a:endParaRPr lang="zh-CN" altLang="en-US" sz="1800" b="1" dirty="0">
              <a:latin typeface="微软雅黑" panose="020B0503020204020204" pitchFamily="34" charset="-122"/>
              <a:ea typeface="微软雅黑" panose="020B0503020204020204" pitchFamily="34" charset="-122"/>
            </a:endParaRPr>
          </a:p>
        </p:txBody>
      </p:sp>
      <p:sp>
        <p:nvSpPr>
          <p:cNvPr id="7" name="文本框 6"/>
          <p:cNvSpPr txBox="1"/>
          <p:nvPr/>
        </p:nvSpPr>
        <p:spPr>
          <a:xfrm>
            <a:off x="4176349" y="2716560"/>
            <a:ext cx="3866160" cy="34544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与企业和社会的发展相适应</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4177143" y="3766207"/>
            <a:ext cx="3866160" cy="34544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三</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人尽其才，才尽其用</a:t>
            </a:r>
            <a:endParaRPr lang="zh-CN" altLang="en-US" sz="1800" b="1" dirty="0">
              <a:latin typeface="微软雅黑" panose="020B0503020204020204" pitchFamily="34" charset="-122"/>
              <a:ea typeface="微软雅黑" panose="020B0503020204020204" pitchFamily="34" charset="-122"/>
            </a:endParaRPr>
          </a:p>
        </p:txBody>
      </p:sp>
      <p:sp>
        <p:nvSpPr>
          <p:cNvPr id="18" name="矩形 23"/>
          <p:cNvSpPr>
            <a:spLocks noChangeArrowheads="1"/>
          </p:cNvSpPr>
          <p:nvPr/>
        </p:nvSpPr>
        <p:spPr bwMode="auto">
          <a:xfrm>
            <a:off x="527001" y="1343779"/>
            <a:ext cx="1875624" cy="1877658"/>
          </a:xfrm>
          <a:prstGeom prst="ellipse">
            <a:avLst/>
          </a:prstGeom>
          <a:blipFill dpi="0" rotWithShape="1">
            <a:blip r:embed="rId1"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19" name="矩形 24"/>
          <p:cNvSpPr>
            <a:spLocks noChangeArrowheads="1"/>
          </p:cNvSpPr>
          <p:nvPr/>
        </p:nvSpPr>
        <p:spPr bwMode="auto">
          <a:xfrm>
            <a:off x="2798342" y="2220675"/>
            <a:ext cx="982290" cy="956246"/>
          </a:xfrm>
          <a:prstGeom prst="ellipse">
            <a:avLst/>
          </a:prstGeom>
          <a:blipFill dpi="0" rotWithShape="1">
            <a:blip r:embed="rId2"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4" name="矩形 25"/>
          <p:cNvSpPr>
            <a:spLocks noChangeArrowheads="1"/>
          </p:cNvSpPr>
          <p:nvPr/>
        </p:nvSpPr>
        <p:spPr bwMode="auto">
          <a:xfrm>
            <a:off x="1915335" y="3390320"/>
            <a:ext cx="1199176" cy="1222044"/>
          </a:xfrm>
          <a:prstGeom prst="ellipse">
            <a:avLst/>
          </a:prstGeom>
          <a:blipFill dpi="0" rotWithShape="1">
            <a:blip r:embed="rId3"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5" name="文本框 24"/>
          <p:cNvSpPr txBox="1"/>
          <p:nvPr/>
        </p:nvSpPr>
        <p:spPr>
          <a:xfrm>
            <a:off x="2504375" y="230422"/>
            <a:ext cx="363278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三、职业生涯管理的关键</a:t>
            </a:r>
            <a:endParaRPr lang="zh-CN" altLang="en-US" sz="2400" b="1" dirty="0">
              <a:latin typeface="微软雅黑" panose="020B0503020204020204" pitchFamily="34" charset="-122"/>
              <a:ea typeface="微软雅黑" panose="020B0503020204020204" pitchFamily="34" charset="-122"/>
            </a:endParaRPr>
          </a:p>
        </p:txBody>
      </p:sp>
      <p:sp>
        <p:nvSpPr>
          <p:cNvPr id="26" name="等腰三角形 25"/>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anim calcmode="lin" valueType="num">
                                      <p:cBhvr>
                                        <p:cTn id="10" dur="500" fill="hold"/>
                                        <p:tgtEl>
                                          <p:spTgt spid="18"/>
                                        </p:tgtEl>
                                        <p:attrNameLst>
                                          <p:attrName>ppt_x</p:attrName>
                                        </p:attrNameLst>
                                      </p:cBhvr>
                                      <p:tavLst>
                                        <p:tav tm="0">
                                          <p:val>
                                            <p:fltVal val="0.5"/>
                                          </p:val>
                                        </p:tav>
                                        <p:tav tm="100000">
                                          <p:val>
                                            <p:strVal val="#ppt_x"/>
                                          </p:val>
                                        </p:tav>
                                      </p:tavLst>
                                    </p:anim>
                                    <p:anim calcmode="lin" valueType="num">
                                      <p:cBhvr>
                                        <p:cTn id="11" dur="500" fill="hold"/>
                                        <p:tgtEl>
                                          <p:spTgt spid="18"/>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anim calcmode="lin" valueType="num">
                                      <p:cBhvr>
                                        <p:cTn id="17" dur="500" fill="hold"/>
                                        <p:tgtEl>
                                          <p:spTgt spid="19"/>
                                        </p:tgtEl>
                                        <p:attrNameLst>
                                          <p:attrName>ppt_x</p:attrName>
                                        </p:attrNameLst>
                                      </p:cBhvr>
                                      <p:tavLst>
                                        <p:tav tm="0">
                                          <p:val>
                                            <p:fltVal val="0.5"/>
                                          </p:val>
                                        </p:tav>
                                        <p:tav tm="100000">
                                          <p:val>
                                            <p:strVal val="#ppt_x"/>
                                          </p:val>
                                        </p:tav>
                                      </p:tavLst>
                                    </p:anim>
                                    <p:anim calcmode="lin" valueType="num">
                                      <p:cBhvr>
                                        <p:cTn id="18" dur="500" fill="hold"/>
                                        <p:tgtEl>
                                          <p:spTgt spid="1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anim calcmode="lin" valueType="num">
                                      <p:cBhvr>
                                        <p:cTn id="24" dur="500" fill="hold"/>
                                        <p:tgtEl>
                                          <p:spTgt spid="24"/>
                                        </p:tgtEl>
                                        <p:attrNameLst>
                                          <p:attrName>ppt_x</p:attrName>
                                        </p:attrNameLst>
                                      </p:cBhvr>
                                      <p:tavLst>
                                        <p:tav tm="0">
                                          <p:val>
                                            <p:fltVal val="0.5"/>
                                          </p:val>
                                        </p:tav>
                                        <p:tav tm="100000">
                                          <p:val>
                                            <p:strVal val="#ppt_x"/>
                                          </p:val>
                                        </p:tav>
                                      </p:tavLst>
                                    </p:anim>
                                    <p:anim calcmode="lin" valueType="num">
                                      <p:cBhvr>
                                        <p:cTn id="25" dur="500" fill="hold"/>
                                        <p:tgtEl>
                                          <p:spTgt spid="24"/>
                                        </p:tgtEl>
                                        <p:attrNameLst>
                                          <p:attrName>ppt_y</p:attrName>
                                        </p:attrNameLst>
                                      </p:cBhvr>
                                      <p:tavLst>
                                        <p:tav tm="0">
                                          <p:val>
                                            <p:fltVal val="0.5"/>
                                          </p:val>
                                        </p:tav>
                                        <p:tav tm="100000">
                                          <p:val>
                                            <p:strVal val="#ppt_y"/>
                                          </p:val>
                                        </p:tav>
                                      </p:tavLst>
                                    </p:anim>
                                  </p:childTnLst>
                                </p:cTn>
                              </p:par>
                            </p:childTnLst>
                          </p:cTn>
                        </p:par>
                        <p:par>
                          <p:cTn id="26" fill="hold">
                            <p:stCondLst>
                              <p:cond delay="500"/>
                            </p:stCondLst>
                            <p:childTnLst>
                              <p:par>
                                <p:cTn id="27" presetID="53" presetClass="entr" presetSubtype="52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anim calcmode="lin" valueType="num">
                                      <p:cBhvr>
                                        <p:cTn id="32" dur="500" fill="hold"/>
                                        <p:tgtEl>
                                          <p:spTgt spid="20"/>
                                        </p:tgtEl>
                                        <p:attrNameLst>
                                          <p:attrName>ppt_x</p:attrName>
                                        </p:attrNameLst>
                                      </p:cBhvr>
                                      <p:tavLst>
                                        <p:tav tm="0">
                                          <p:val>
                                            <p:fltVal val="0.5"/>
                                          </p:val>
                                        </p:tav>
                                        <p:tav tm="100000">
                                          <p:val>
                                            <p:strVal val="#ppt_x"/>
                                          </p:val>
                                        </p:tav>
                                      </p:tavLst>
                                    </p:anim>
                                    <p:anim calcmode="lin" valueType="num">
                                      <p:cBhvr>
                                        <p:cTn id="33" dur="500" fill="hold"/>
                                        <p:tgtEl>
                                          <p:spTgt spid="20"/>
                                        </p:tgtEl>
                                        <p:attrNameLst>
                                          <p:attrName>ppt_y</p:attrName>
                                        </p:attrNameLst>
                                      </p:cBhvr>
                                      <p:tavLst>
                                        <p:tav tm="0">
                                          <p:val>
                                            <p:fltVal val="0.5"/>
                                          </p:val>
                                        </p:tav>
                                        <p:tav tm="100000">
                                          <p:val>
                                            <p:strVal val="#ppt_y"/>
                                          </p:val>
                                        </p:tav>
                                      </p:tavLst>
                                    </p:anim>
                                  </p:childTnLst>
                                </p:cTn>
                              </p:par>
                              <p:par>
                                <p:cTn id="34" presetID="53" presetClass="entr" presetSubtype="528"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anim calcmode="lin" valueType="num">
                                      <p:cBhvr>
                                        <p:cTn id="39" dur="500" fill="hold"/>
                                        <p:tgtEl>
                                          <p:spTgt spid="23"/>
                                        </p:tgtEl>
                                        <p:attrNameLst>
                                          <p:attrName>ppt_x</p:attrName>
                                        </p:attrNameLst>
                                      </p:cBhvr>
                                      <p:tavLst>
                                        <p:tav tm="0">
                                          <p:val>
                                            <p:fltVal val="0.5"/>
                                          </p:val>
                                        </p:tav>
                                        <p:tav tm="100000">
                                          <p:val>
                                            <p:strVal val="#ppt_x"/>
                                          </p:val>
                                        </p:tav>
                                      </p:tavLst>
                                    </p:anim>
                                    <p:anim calcmode="lin" valueType="num">
                                      <p:cBhvr>
                                        <p:cTn id="40" dur="500" fill="hold"/>
                                        <p:tgtEl>
                                          <p:spTgt spid="23"/>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anim calcmode="lin" valueType="num">
                                      <p:cBhvr>
                                        <p:cTn id="46" dur="500" fill="hold"/>
                                        <p:tgtEl>
                                          <p:spTgt spid="22"/>
                                        </p:tgtEl>
                                        <p:attrNameLst>
                                          <p:attrName>ppt_x</p:attrName>
                                        </p:attrNameLst>
                                      </p:cBhvr>
                                      <p:tavLst>
                                        <p:tav tm="0">
                                          <p:val>
                                            <p:fltVal val="0.5"/>
                                          </p:val>
                                        </p:tav>
                                        <p:tav tm="100000">
                                          <p:val>
                                            <p:strVal val="#ppt_x"/>
                                          </p:val>
                                        </p:tav>
                                      </p:tavLst>
                                    </p:anim>
                                    <p:anim calcmode="lin" valueType="num">
                                      <p:cBhvr>
                                        <p:cTn id="47" dur="500" fill="hold"/>
                                        <p:tgtEl>
                                          <p:spTgt spid="22"/>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anim calcmode="lin" valueType="num">
                                      <p:cBhvr>
                                        <p:cTn id="53" dur="500" fill="hold"/>
                                        <p:tgtEl>
                                          <p:spTgt spid="21"/>
                                        </p:tgtEl>
                                        <p:attrNameLst>
                                          <p:attrName>ppt_x</p:attrName>
                                        </p:attrNameLst>
                                      </p:cBhvr>
                                      <p:tavLst>
                                        <p:tav tm="0">
                                          <p:val>
                                            <p:fltVal val="0.5"/>
                                          </p:val>
                                        </p:tav>
                                        <p:tav tm="100000">
                                          <p:val>
                                            <p:strVal val="#ppt_x"/>
                                          </p:val>
                                        </p:tav>
                                      </p:tavLst>
                                    </p:anim>
                                    <p:anim calcmode="lin" valueType="num">
                                      <p:cBhvr>
                                        <p:cTn id="54" dur="500" fill="hold"/>
                                        <p:tgtEl>
                                          <p:spTgt spid="21"/>
                                        </p:tgtEl>
                                        <p:attrNameLst>
                                          <p:attrName>ppt_y</p:attrName>
                                        </p:attrNameLst>
                                      </p:cBhvr>
                                      <p:tavLst>
                                        <p:tav tm="0">
                                          <p:val>
                                            <p:fltVal val="0.5"/>
                                          </p:val>
                                        </p:tav>
                                        <p:tav tm="100000">
                                          <p:val>
                                            <p:strVal val="#ppt_y"/>
                                          </p:val>
                                        </p:tav>
                                      </p:tavLst>
                                    </p:anim>
                                  </p:childTnLst>
                                </p:cTn>
                              </p:par>
                            </p:childTnLst>
                          </p:cTn>
                        </p:par>
                        <p:par>
                          <p:cTn id="55" fill="hold">
                            <p:stCondLst>
                              <p:cond delay="1000"/>
                            </p:stCondLst>
                            <p:childTnLst>
                              <p:par>
                                <p:cTn id="56" presetID="53" presetClass="entr" presetSubtype="528"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Effect transition="in" filter="fade">
                                      <p:cBhvr>
                                        <p:cTn id="60" dur="500"/>
                                        <p:tgtEl>
                                          <p:spTgt spid="12"/>
                                        </p:tgtEl>
                                      </p:cBhvr>
                                    </p:animEffect>
                                    <p:anim calcmode="lin" valueType="num">
                                      <p:cBhvr>
                                        <p:cTn id="61" dur="500" fill="hold"/>
                                        <p:tgtEl>
                                          <p:spTgt spid="12"/>
                                        </p:tgtEl>
                                        <p:attrNameLst>
                                          <p:attrName>ppt_x</p:attrName>
                                        </p:attrNameLst>
                                      </p:cBhvr>
                                      <p:tavLst>
                                        <p:tav tm="0">
                                          <p:val>
                                            <p:fltVal val="0.5"/>
                                          </p:val>
                                        </p:tav>
                                        <p:tav tm="100000">
                                          <p:val>
                                            <p:strVal val="#ppt_x"/>
                                          </p:val>
                                        </p:tav>
                                      </p:tavLst>
                                    </p:anim>
                                    <p:anim calcmode="lin" valueType="num">
                                      <p:cBhvr>
                                        <p:cTn id="62" dur="500" fill="hold"/>
                                        <p:tgtEl>
                                          <p:spTgt spid="12"/>
                                        </p:tgtEl>
                                        <p:attrNameLst>
                                          <p:attrName>ppt_y</p:attrName>
                                        </p:attrNameLst>
                                      </p:cBhvr>
                                      <p:tavLst>
                                        <p:tav tm="0">
                                          <p:val>
                                            <p:fltVal val="0.5"/>
                                          </p:val>
                                        </p:tav>
                                        <p:tav tm="100000">
                                          <p:val>
                                            <p:strVal val="#ppt_y"/>
                                          </p:val>
                                        </p:tav>
                                      </p:tavLst>
                                    </p:anim>
                                  </p:childTnLst>
                                </p:cTn>
                              </p:par>
                            </p:childTnLst>
                          </p:cTn>
                        </p:par>
                        <p:par>
                          <p:cTn id="63" fill="hold">
                            <p:stCondLst>
                              <p:cond delay="1500"/>
                            </p:stCondLst>
                            <p:childTnLst>
                              <p:par>
                                <p:cTn id="64" presetID="53" presetClass="entr" presetSubtype="528"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p:cTn id="66" dur="500" fill="hold"/>
                                        <p:tgtEl>
                                          <p:spTgt spid="7"/>
                                        </p:tgtEl>
                                        <p:attrNameLst>
                                          <p:attrName>ppt_w</p:attrName>
                                        </p:attrNameLst>
                                      </p:cBhvr>
                                      <p:tavLst>
                                        <p:tav tm="0">
                                          <p:val>
                                            <p:fltVal val="0"/>
                                          </p:val>
                                        </p:tav>
                                        <p:tav tm="100000">
                                          <p:val>
                                            <p:strVal val="#ppt_w"/>
                                          </p:val>
                                        </p:tav>
                                      </p:tavLst>
                                    </p:anim>
                                    <p:anim calcmode="lin" valueType="num">
                                      <p:cBhvr>
                                        <p:cTn id="67" dur="500" fill="hold"/>
                                        <p:tgtEl>
                                          <p:spTgt spid="7"/>
                                        </p:tgtEl>
                                        <p:attrNameLst>
                                          <p:attrName>ppt_h</p:attrName>
                                        </p:attrNameLst>
                                      </p:cBhvr>
                                      <p:tavLst>
                                        <p:tav tm="0">
                                          <p:val>
                                            <p:fltVal val="0"/>
                                          </p:val>
                                        </p:tav>
                                        <p:tav tm="100000">
                                          <p:val>
                                            <p:strVal val="#ppt_h"/>
                                          </p:val>
                                        </p:tav>
                                      </p:tavLst>
                                    </p:anim>
                                    <p:animEffect transition="in" filter="fade">
                                      <p:cBhvr>
                                        <p:cTn id="68" dur="500"/>
                                        <p:tgtEl>
                                          <p:spTgt spid="7"/>
                                        </p:tgtEl>
                                      </p:cBhvr>
                                    </p:animEffect>
                                    <p:anim calcmode="lin" valueType="num">
                                      <p:cBhvr>
                                        <p:cTn id="69" dur="500" fill="hold"/>
                                        <p:tgtEl>
                                          <p:spTgt spid="7"/>
                                        </p:tgtEl>
                                        <p:attrNameLst>
                                          <p:attrName>ppt_x</p:attrName>
                                        </p:attrNameLst>
                                      </p:cBhvr>
                                      <p:tavLst>
                                        <p:tav tm="0">
                                          <p:val>
                                            <p:fltVal val="0.5"/>
                                          </p:val>
                                        </p:tav>
                                        <p:tav tm="100000">
                                          <p:val>
                                            <p:strVal val="#ppt_x"/>
                                          </p:val>
                                        </p:tav>
                                      </p:tavLst>
                                    </p:anim>
                                    <p:anim calcmode="lin" valueType="num">
                                      <p:cBhvr>
                                        <p:cTn id="70" dur="500" fill="hold"/>
                                        <p:tgtEl>
                                          <p:spTgt spid="7"/>
                                        </p:tgtEl>
                                        <p:attrNameLst>
                                          <p:attrName>ppt_y</p:attrName>
                                        </p:attrNameLst>
                                      </p:cBhvr>
                                      <p:tavLst>
                                        <p:tav tm="0">
                                          <p:val>
                                            <p:fltVal val="0.5"/>
                                          </p:val>
                                        </p:tav>
                                        <p:tav tm="100000">
                                          <p:val>
                                            <p:strVal val="#ppt_y"/>
                                          </p:val>
                                        </p:tav>
                                      </p:tavLst>
                                    </p:anim>
                                  </p:childTnLst>
                                </p:cTn>
                              </p:par>
                            </p:childTnLst>
                          </p:cTn>
                        </p:par>
                        <p:par>
                          <p:cTn id="71" fill="hold">
                            <p:stCondLst>
                              <p:cond delay="2000"/>
                            </p:stCondLst>
                            <p:childTnLst>
                              <p:par>
                                <p:cTn id="72" presetID="53" presetClass="entr" presetSubtype="528"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p:cTn id="74" dur="500" fill="hold"/>
                                        <p:tgtEl>
                                          <p:spTgt spid="9"/>
                                        </p:tgtEl>
                                        <p:attrNameLst>
                                          <p:attrName>ppt_w</p:attrName>
                                        </p:attrNameLst>
                                      </p:cBhvr>
                                      <p:tavLst>
                                        <p:tav tm="0">
                                          <p:val>
                                            <p:fltVal val="0"/>
                                          </p:val>
                                        </p:tav>
                                        <p:tav tm="100000">
                                          <p:val>
                                            <p:strVal val="#ppt_w"/>
                                          </p:val>
                                        </p:tav>
                                      </p:tavLst>
                                    </p:anim>
                                    <p:anim calcmode="lin" valueType="num">
                                      <p:cBhvr>
                                        <p:cTn id="75" dur="500" fill="hold"/>
                                        <p:tgtEl>
                                          <p:spTgt spid="9"/>
                                        </p:tgtEl>
                                        <p:attrNameLst>
                                          <p:attrName>ppt_h</p:attrName>
                                        </p:attrNameLst>
                                      </p:cBhvr>
                                      <p:tavLst>
                                        <p:tav tm="0">
                                          <p:val>
                                            <p:fltVal val="0"/>
                                          </p:val>
                                        </p:tav>
                                        <p:tav tm="100000">
                                          <p:val>
                                            <p:strVal val="#ppt_h"/>
                                          </p:val>
                                        </p:tav>
                                      </p:tavLst>
                                    </p:anim>
                                    <p:animEffect transition="in" filter="fade">
                                      <p:cBhvr>
                                        <p:cTn id="76" dur="500"/>
                                        <p:tgtEl>
                                          <p:spTgt spid="9"/>
                                        </p:tgtEl>
                                      </p:cBhvr>
                                    </p:animEffect>
                                    <p:anim calcmode="lin" valueType="num">
                                      <p:cBhvr>
                                        <p:cTn id="77" dur="500" fill="hold"/>
                                        <p:tgtEl>
                                          <p:spTgt spid="9"/>
                                        </p:tgtEl>
                                        <p:attrNameLst>
                                          <p:attrName>ppt_x</p:attrName>
                                        </p:attrNameLst>
                                      </p:cBhvr>
                                      <p:tavLst>
                                        <p:tav tm="0">
                                          <p:val>
                                            <p:fltVal val="0.5"/>
                                          </p:val>
                                        </p:tav>
                                        <p:tav tm="100000">
                                          <p:val>
                                            <p:strVal val="#ppt_x"/>
                                          </p:val>
                                        </p:tav>
                                      </p:tavLst>
                                    </p:anim>
                                    <p:anim calcmode="lin" valueType="num">
                                      <p:cBhvr>
                                        <p:cTn id="78" dur="500" fill="hold"/>
                                        <p:tgtEl>
                                          <p:spTgt spid="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12" grpId="0"/>
      <p:bldP spid="7" grpId="0"/>
      <p:bldP spid="9" grpId="0"/>
      <p:bldP spid="18" grpId="0" animBg="1"/>
      <p:bldP spid="19" grpId="0" animBg="1"/>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68338" y="1060376"/>
            <a:ext cx="8360010" cy="3358612"/>
          </a:xfrm>
          <a:prstGeom prst="rect">
            <a:avLst/>
          </a:prstGeom>
          <a:noFill/>
        </p:spPr>
        <p:txBody>
          <a:bodyPr wrap="square">
            <a:spAutoFit/>
          </a:bodyPr>
          <a:lstStyle/>
          <a:p>
            <a:pPr>
              <a:lnSpc>
                <a:spcPct val="150000"/>
              </a:lnSpc>
            </a:pPr>
            <a:r>
              <a:rPr lang="zh-CN" altLang="en-US" sz="1600" dirty="0">
                <a:solidFill>
                  <a:schemeClr val="accent2"/>
                </a:solidFill>
              </a:rPr>
              <a:t>把成功归零，重新再来，就是对自我状态的一次调整和对自身的一次新的审视。</a:t>
            </a:r>
            <a:r>
              <a:rPr lang="zh-CN" altLang="en-US" sz="1600" dirty="0"/>
              <a:t>没有永远的成功者，只有一次又一次地从初学者成长为成功者的人。学会归零，就是让人们带着谦逊的态度和高度的热情回到起点，再次向终点发起挑战。</a:t>
            </a:r>
            <a:endParaRPr lang="en-US" altLang="zh-CN" sz="1600" dirty="0"/>
          </a:p>
          <a:p>
            <a:pPr>
              <a:lnSpc>
                <a:spcPct val="150000"/>
              </a:lnSpc>
            </a:pPr>
            <a:r>
              <a:rPr lang="zh-CN" altLang="en-US" sz="1600" dirty="0"/>
              <a:t>在职业生涯过程中总伴随着成功与失败，有时顺境，有时逆境。遇到顺境时，应该懂得让自己归零，使自己戒骄戒躁。当处于逆境时，当然会碰到这样或那样的挫折，但是在沮丧之时应该勇于归零，重新面对自己，重新振作起来，从零开始，鼓励自己永不言败，赢回下一次的胜利。</a:t>
            </a:r>
            <a:endParaRPr lang="en-US" altLang="zh-CN" sz="1600" dirty="0"/>
          </a:p>
          <a:p>
            <a:pPr>
              <a:lnSpc>
                <a:spcPct val="150000"/>
              </a:lnSpc>
            </a:pPr>
            <a:r>
              <a:rPr lang="zh-CN" altLang="en-US" sz="1600" dirty="0"/>
              <a:t>要想在职业生涯中取得成功，就要适时地归零，放下思想包袱，轻松上阵；要积极钻研和学习新的事物，在不断归零的基点上让人生重新起航，在一个成绩归零之后再赢得新的成绩。</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599361" y="772277"/>
            <a:ext cx="1708379"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学会归零</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5" name="文本框 24"/>
          <p:cNvSpPr txBox="1"/>
          <p:nvPr>
            <p:custDataLst>
              <p:tags r:id="rId1"/>
            </p:custDataLst>
          </p:nvPr>
        </p:nvSpPr>
        <p:spPr>
          <a:xfrm>
            <a:off x="2504375" y="230422"/>
            <a:ext cx="3632782"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三、职业生涯管理的关键</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randombar(horizont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randombar(horizontal)">
                                      <p:cBhvr>
                                        <p:cTn id="17"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 name="MH_Other_1"/>
          <p:cNvSpPr>
            <a:spLocks noChangeAspect="1"/>
          </p:cNvSpPr>
          <p:nvPr>
            <p:custDataLst>
              <p:tags r:id="rId1"/>
            </p:custDataLst>
          </p:nvPr>
        </p:nvSpPr>
        <p:spPr>
          <a:xfrm>
            <a:off x="4232595" y="1359462"/>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1</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_2"/>
          <p:cNvSpPr>
            <a:spLocks noChangeAspect="1"/>
          </p:cNvSpPr>
          <p:nvPr>
            <p:custDataLst>
              <p:tags r:id="rId2"/>
            </p:custDataLst>
          </p:nvPr>
        </p:nvSpPr>
        <p:spPr>
          <a:xfrm>
            <a:off x="4232595" y="2372296"/>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endPar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Other_3"/>
          <p:cNvSpPr>
            <a:spLocks noChangeAspect="1"/>
          </p:cNvSpPr>
          <p:nvPr>
            <p:custDataLst>
              <p:tags r:id="rId3"/>
            </p:custDataLst>
          </p:nvPr>
        </p:nvSpPr>
        <p:spPr>
          <a:xfrm>
            <a:off x="4230297" y="3324683"/>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3</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Text_1"/>
          <p:cNvSpPr/>
          <p:nvPr>
            <p:custDataLst>
              <p:tags r:id="rId4"/>
            </p:custDataLst>
          </p:nvPr>
        </p:nvSpPr>
        <p:spPr>
          <a:xfrm>
            <a:off x="4914304" y="1477022"/>
            <a:ext cx="2999116" cy="276999"/>
          </a:xfrm>
          <a:prstGeom prst="rect">
            <a:avLst/>
          </a:prstGeom>
        </p:spPr>
        <p:txBody>
          <a:bodyPr wrap="square" lIns="0" tIns="0" rIns="0" bIns="0" anchor="ctr">
            <a:spAutoFit/>
          </a:bodyPr>
          <a:lstStyle/>
          <a:p>
            <a:r>
              <a:rPr lang="zh-CN" altLang="en-US" b="1" dirty="0">
                <a:latin typeface="微软雅黑" panose="020B0503020204020204" pitchFamily="34" charset="-122"/>
                <a:ea typeface="微软雅黑" panose="020B0503020204020204" pitchFamily="34" charset="-122"/>
              </a:rPr>
              <a:t>职业生涯管理概述</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MH_Text_2"/>
          <p:cNvSpPr/>
          <p:nvPr>
            <p:custDataLst>
              <p:tags r:id="rId5"/>
            </p:custDataLst>
          </p:nvPr>
        </p:nvSpPr>
        <p:spPr>
          <a:xfrm>
            <a:off x="4914304" y="2489857"/>
            <a:ext cx="3647188" cy="276999"/>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职业生涯的阶段管理</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2" name="MH_Text_3"/>
          <p:cNvSpPr/>
          <p:nvPr>
            <p:custDataLst>
              <p:tags r:id="rId6"/>
            </p:custDataLst>
          </p:nvPr>
        </p:nvSpPr>
        <p:spPr>
          <a:xfrm>
            <a:off x="4932834" y="3436640"/>
            <a:ext cx="4079235" cy="276999"/>
          </a:xfrm>
          <a:prstGeom prst="rect">
            <a:avLst/>
          </a:prstGeom>
        </p:spPr>
        <p:txBody>
          <a:bodyPr wrap="square" lIns="0" tIns="0" rIns="0" bIns="0" anchor="ctr">
            <a:spAutoFit/>
          </a:bodyPr>
          <a:lstStyle/>
          <a:p>
            <a:pPr lvl="0"/>
            <a:r>
              <a:rPr lang="zh-CN" altLang="en-US" b="1" dirty="0">
                <a:latin typeface="微软雅黑" panose="020B0503020204020204" pitchFamily="34" charset="-122"/>
                <a:ea typeface="微软雅黑" panose="020B0503020204020204" pitchFamily="34" charset="-122"/>
              </a:rPr>
              <a:t>职业生涯中的机遇管理</a:t>
            </a:r>
            <a:endParaRPr lang="zh-CN" altLang="en-US"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25" name="MH_Others_1"/>
          <p:cNvSpPr txBox="1"/>
          <p:nvPr>
            <p:custDataLst>
              <p:tags r:id="rId7"/>
            </p:custDataLst>
          </p:nvPr>
        </p:nvSpPr>
        <p:spPr>
          <a:xfrm>
            <a:off x="1836494" y="2074715"/>
            <a:ext cx="2044019" cy="723403"/>
          </a:xfrm>
          <a:prstGeom prst="rect">
            <a:avLst/>
          </a:prstGeom>
          <a:noFill/>
        </p:spPr>
        <p:txBody>
          <a:bodyPr vert="horz" wrap="square" lIns="0" tIns="0" rIns="0" bIns="0" rtlCol="0" anchor="ctr" anchorCtr="0">
            <a:spAutoFit/>
          </a:bodyPr>
          <a:lstStyle/>
          <a:p>
            <a:pPr algn="ctr"/>
            <a:r>
              <a:rPr lang="zh-CN" altLang="en-US" sz="47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47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Others_2"/>
          <p:cNvSpPr txBox="1"/>
          <p:nvPr>
            <p:custDataLst>
              <p:tags r:id="rId8"/>
            </p:custDataLst>
          </p:nvPr>
        </p:nvSpPr>
        <p:spPr>
          <a:xfrm>
            <a:off x="1846815" y="2797623"/>
            <a:ext cx="2023371" cy="307777"/>
          </a:xfrm>
          <a:prstGeom prst="rect">
            <a:avLst/>
          </a:prstGeom>
          <a:noFill/>
        </p:spPr>
        <p:txBody>
          <a:bodyPr wrap="square" lIns="0" tIns="0" rIns="0" bIns="0">
            <a:spAutoFit/>
          </a:bodyPr>
          <a:lstStyle/>
          <a:p>
            <a:pPr algn="ctr">
              <a:defRPr/>
            </a:pPr>
            <a:r>
              <a:rPr lang="en-US" altLang="zh-CN" sz="20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0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灯片编号占位符 1"/>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ustDataLst>
      <p:tags r:id="rId9"/>
    </p:custDataLst>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by="(-#ppt_w*2)" calcmode="lin" valueType="num">
                                      <p:cBhvr rctx="PPT">
                                        <p:cTn id="7" dur="500" autoRev="1" fill="hold">
                                          <p:stCondLst>
                                            <p:cond delay="0"/>
                                          </p:stCondLst>
                                        </p:cTn>
                                        <p:tgtEl>
                                          <p:spTgt spid="25"/>
                                        </p:tgtEl>
                                        <p:attrNameLst>
                                          <p:attrName>ppt_w</p:attrName>
                                        </p:attrNameLst>
                                      </p:cBhvr>
                                    </p:anim>
                                    <p:anim by="(#ppt_w*0.50)" calcmode="lin" valueType="num">
                                      <p:cBhvr>
                                        <p:cTn id="8" dur="500" decel="50000" autoRev="1" fill="hold">
                                          <p:stCondLst>
                                            <p:cond delay="0"/>
                                          </p:stCondLst>
                                        </p:cTn>
                                        <p:tgtEl>
                                          <p:spTgt spid="25"/>
                                        </p:tgtEl>
                                        <p:attrNameLst>
                                          <p:attrName>ppt_x</p:attrName>
                                        </p:attrNameLst>
                                      </p:cBhvr>
                                    </p:anim>
                                    <p:anim from="(-#ppt_h/2)" to="(#ppt_y)" calcmode="lin" valueType="num">
                                      <p:cBhvr>
                                        <p:cTn id="9" dur="1000" fill="hold">
                                          <p:stCondLst>
                                            <p:cond delay="0"/>
                                          </p:stCondLst>
                                        </p:cTn>
                                        <p:tgtEl>
                                          <p:spTgt spid="25"/>
                                        </p:tgtEl>
                                        <p:attrNameLst>
                                          <p:attrName>ppt_y</p:attrName>
                                        </p:attrNameLst>
                                      </p:cBhvr>
                                    </p:anim>
                                    <p:animRot by="21600000">
                                      <p:cBhvr>
                                        <p:cTn id="10" dur="1000" fill="hold">
                                          <p:stCondLst>
                                            <p:cond delay="0"/>
                                          </p:stCondLst>
                                        </p:cTn>
                                        <p:tgtEl>
                                          <p:spTgt spid="25"/>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6"/>
                                        </p:tgtEl>
                                        <p:attrNameLst>
                                          <p:attrName>style.visibility</p:attrName>
                                        </p:attrNameLst>
                                      </p:cBhvr>
                                      <p:to>
                                        <p:strVal val="visible"/>
                                      </p:to>
                                    </p:set>
                                    <p:anim by="(-#ppt_w*2)" calcmode="lin" valueType="num">
                                      <p:cBhvr rctx="PPT">
                                        <p:cTn id="13" dur="500" autoRev="1" fill="hold">
                                          <p:stCondLst>
                                            <p:cond delay="0"/>
                                          </p:stCondLst>
                                        </p:cTn>
                                        <p:tgtEl>
                                          <p:spTgt spid="26"/>
                                        </p:tgtEl>
                                        <p:attrNameLst>
                                          <p:attrName>ppt_w</p:attrName>
                                        </p:attrNameLst>
                                      </p:cBhvr>
                                    </p:anim>
                                    <p:anim by="(#ppt_w*0.50)" calcmode="lin" valueType="num">
                                      <p:cBhvr>
                                        <p:cTn id="14" dur="500" decel="50000" autoRev="1" fill="hold">
                                          <p:stCondLst>
                                            <p:cond delay="0"/>
                                          </p:stCondLst>
                                        </p:cTn>
                                        <p:tgtEl>
                                          <p:spTgt spid="26"/>
                                        </p:tgtEl>
                                        <p:attrNameLst>
                                          <p:attrName>ppt_x</p:attrName>
                                        </p:attrNameLst>
                                      </p:cBhvr>
                                    </p:anim>
                                    <p:anim from="(-#ppt_h/2)" to="(#ppt_y)" calcmode="lin" valueType="num">
                                      <p:cBhvr>
                                        <p:cTn id="15" dur="1000" fill="hold">
                                          <p:stCondLst>
                                            <p:cond delay="0"/>
                                          </p:stCondLst>
                                        </p:cTn>
                                        <p:tgtEl>
                                          <p:spTgt spid="26"/>
                                        </p:tgtEl>
                                        <p:attrNameLst>
                                          <p:attrName>ppt_y</p:attrName>
                                        </p:attrNameLst>
                                      </p:cBhvr>
                                    </p:anim>
                                    <p:animRot by="21600000">
                                      <p:cBhvr>
                                        <p:cTn id="16" dur="1000" fill="hold">
                                          <p:stCondLst>
                                            <p:cond delay="0"/>
                                          </p:stCondLst>
                                        </p:cTn>
                                        <p:tgtEl>
                                          <p:spTgt spid="26"/>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fill="hold"/>
                                        <p:tgtEl>
                                          <p:spTgt spid="42"/>
                                        </p:tgtEl>
                                        <p:attrNameLst>
                                          <p:attrName>ppt_x</p:attrName>
                                        </p:attrNameLst>
                                      </p:cBhvr>
                                      <p:tavLst>
                                        <p:tav tm="0">
                                          <p:val>
                                            <p:strVal val="0-#ppt_w/2"/>
                                          </p:val>
                                        </p:tav>
                                        <p:tav tm="100000">
                                          <p:val>
                                            <p:strVal val="#ppt_x"/>
                                          </p:val>
                                        </p:tav>
                                      </p:tavLst>
                                    </p:anim>
                                    <p:anim calcmode="lin" valueType="num">
                                      <p:cBhvr additive="base">
                                        <p:cTn id="22" dur="500" fill="hold"/>
                                        <p:tgtEl>
                                          <p:spTgt spid="42"/>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0-#ppt_w/2"/>
                                          </p:val>
                                        </p:tav>
                                        <p:tav tm="100000">
                                          <p:val>
                                            <p:strVal val="#ppt_x"/>
                                          </p:val>
                                        </p:tav>
                                      </p:tavLst>
                                    </p:anim>
                                    <p:anim calcmode="lin" valueType="num">
                                      <p:cBhvr additive="base">
                                        <p:cTn id="26"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0-#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0-#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0-#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4" grpId="0" animBg="1"/>
      <p:bldP spid="16" grpId="0" animBg="1"/>
      <p:bldP spid="20" grpId="0"/>
      <p:bldP spid="21" grpId="0"/>
      <p:bldP spid="22" grpId="0"/>
      <p:bldP spid="25" grpId="0"/>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77395" y="1204392"/>
            <a:ext cx="8360010" cy="1568450"/>
          </a:xfrm>
          <a:prstGeom prst="rect">
            <a:avLst/>
          </a:prstGeom>
          <a:noFill/>
        </p:spPr>
        <p:txBody>
          <a:bodyPr wrap="square">
            <a:spAutoFit/>
          </a:bodyPr>
          <a:lstStyle/>
          <a:p>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个人与企业的适应</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600" dirty="0"/>
              <a:t>个人的发展应该与企业的发展相适应。</a:t>
            </a:r>
            <a:endParaRPr lang="en-US" altLang="zh-CN" sz="1600" dirty="0"/>
          </a:p>
          <a:p>
            <a:r>
              <a:rPr lang="zh-CN" altLang="en-US" sz="1600" dirty="0"/>
              <a:t>首先，个人的发展离不开企业。只有企业有了良好的发展，才能给员工的发展提供良好的条件。作为一名员工，要紧跟企业发展的步伐和方向，将个人的发展与企业的发展联系在一起。其次，企业的发展离不开个人的奉献。在现代社会中，创新是企业发展的必由之路，企业需要不断地创新才能立足于市场；而人是创新的根本，个人的创新会推动企业的创新。</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612267" y="748371"/>
            <a:ext cx="3852428"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与企业和社会的发展相适应</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文本框 10"/>
          <p:cNvSpPr txBox="1"/>
          <p:nvPr/>
        </p:nvSpPr>
        <p:spPr>
          <a:xfrm>
            <a:off x="480434" y="2860576"/>
            <a:ext cx="8360010" cy="1568450"/>
          </a:xfrm>
          <a:prstGeom prst="rect">
            <a:avLst/>
          </a:prstGeom>
          <a:noFill/>
        </p:spPr>
        <p:txBody>
          <a:bodyPr wrap="square">
            <a:spAutoFit/>
          </a:bodyPr>
          <a:lstStyle/>
          <a:p>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个人与社会的适应</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t>人是社会的人，需要承担和履行社会责任，任何人都不可缺少社会责任感。社会在很大程度上决定着个人的发展方向和远大抱负。</a:t>
            </a:r>
            <a:endParaRPr lang="en-US" altLang="zh-CN" sz="1600" dirty="0"/>
          </a:p>
          <a:p>
            <a:r>
              <a:rPr lang="zh-CN" altLang="en-US" sz="1600" dirty="0"/>
              <a:t>个人职业目标实现的条件是由社会环境所提供的。如果社会环境条件不允许，个人的职业理想怎么能实现呢？人们在自己工作岗位上有目的、有意义的活动，就是在推动社会发展的进程中留下了自己的印记。</a:t>
            </a:r>
            <a:endParaRPr lang="zh-CN" altLang="en-US" sz="1400" dirty="0">
              <a:latin typeface="楷体" panose="02010609060101010101" pitchFamily="2" charset="-122"/>
              <a:ea typeface="楷体" panose="02010609060101010101" pitchFamily="2" charset="-122"/>
            </a:endParaRPr>
          </a:p>
        </p:txBody>
      </p:sp>
      <p:sp>
        <p:nvSpPr>
          <p:cNvPr id="25" name="文本框 24"/>
          <p:cNvSpPr txBox="1"/>
          <p:nvPr>
            <p:custDataLst>
              <p:tags r:id="rId1"/>
            </p:custDataLst>
          </p:nvPr>
        </p:nvSpPr>
        <p:spPr>
          <a:xfrm>
            <a:off x="2504375" y="230422"/>
            <a:ext cx="363278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三、职业生涯管理的关键</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randombar(horizont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randombar(horizontal)">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1">
                                            <p:txEl>
                                              <p:pRg st="0" end="0"/>
                                            </p:txEl>
                                          </p:spTgt>
                                        </p:tgtEl>
                                        <p:attrNameLst>
                                          <p:attrName>style.visibility</p:attrName>
                                        </p:attrNameLst>
                                      </p:cBhvr>
                                      <p:to>
                                        <p:strVal val="visible"/>
                                      </p:to>
                                    </p:set>
                                    <p:animEffect transition="in" filter="randombar(horizontal)">
                                      <p:cBhvr>
                                        <p:cTn id="22" dur="500"/>
                                        <p:tgtEl>
                                          <p:spTgt spid="11">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11">
                                            <p:txEl>
                                              <p:pRg st="1" end="1"/>
                                            </p:txEl>
                                          </p:spTgt>
                                        </p:tgtEl>
                                        <p:attrNameLst>
                                          <p:attrName>style.visibility</p:attrName>
                                        </p:attrNameLst>
                                      </p:cBhvr>
                                      <p:to>
                                        <p:strVal val="visible"/>
                                      </p:to>
                                    </p:set>
                                    <p:animEffect transition="in" filter="randombar(horizontal)">
                                      <p:cBhvr>
                                        <p:cTn id="27" dur="500"/>
                                        <p:tgtEl>
                                          <p:spTgt spid="11">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11">
                                            <p:txEl>
                                              <p:pRg st="2" end="2"/>
                                            </p:txEl>
                                          </p:spTgt>
                                        </p:tgtEl>
                                        <p:attrNameLst>
                                          <p:attrName>style.visibility</p:attrName>
                                        </p:attrNameLst>
                                      </p:cBhvr>
                                      <p:to>
                                        <p:strVal val="visible"/>
                                      </p:to>
                                    </p:set>
                                    <p:animEffect transition="in" filter="randombar(horizontal)">
                                      <p:cBhvr>
                                        <p:cTn id="32"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24322" y="1077904"/>
            <a:ext cx="8644501" cy="2989280"/>
          </a:xfrm>
          <a:prstGeom prst="rect">
            <a:avLst/>
          </a:prstGeom>
          <a:noFill/>
        </p:spPr>
        <p:txBody>
          <a:bodyPr wrap="square">
            <a:spAutoFit/>
          </a:bodyPr>
          <a:lstStyle/>
          <a:p>
            <a:pPr>
              <a:lnSpc>
                <a:spcPct val="150000"/>
              </a:lnSpc>
            </a:pPr>
            <a:r>
              <a:rPr lang="zh-CN" altLang="en-US" sz="1600" dirty="0"/>
              <a:t>     国家的强大和企业的发展需要各种类型的人才；而人才也需要寻找发挥自己才智的地方，才能为企业、为国家建功立业。个人应利用好企业的环境和社会的环境，摆正心态，积极进取，早日成为企业的骨干员工、国家的精英人才，打造一片属于自己的天空。</a:t>
            </a:r>
            <a:endParaRPr lang="en-US" altLang="zh-CN" sz="1600" dirty="0"/>
          </a:p>
          <a:p>
            <a:pPr>
              <a:lnSpc>
                <a:spcPct val="150000"/>
              </a:lnSpc>
            </a:pPr>
            <a:r>
              <a:rPr lang="zh-CN" altLang="en-US" sz="1600" dirty="0"/>
              <a:t>     每个人都有自己的优势和不足，如果千篇一律地跟着别人干同样的事情，就会让自己因为自身特长得不到很好的施展而感到沮丧。每个人都有一个能发挥才华的位置，如果能够找到这个位置，自己的积极性和能力将会得到最大限度的发挥。</a:t>
            </a:r>
            <a:endParaRPr lang="en-US" altLang="zh-CN" sz="1600" dirty="0"/>
          </a:p>
          <a:p>
            <a:pPr>
              <a:lnSpc>
                <a:spcPct val="150000"/>
              </a:lnSpc>
            </a:pPr>
            <a:r>
              <a:rPr lang="en-US" altLang="zh-CN" sz="1600" dirty="0"/>
              <a:t>     </a:t>
            </a:r>
            <a:r>
              <a:rPr lang="zh-CN" altLang="en-US" sz="1600" dirty="0"/>
              <a:t>金子总有发光的时候，天生我才必有用，年轻人应寻找适合自己的舞台，在实践中磨炼自己，努力开发自身的资源，在某一行业中发奋图强，开创实现职业理想的新局面。</a:t>
            </a:r>
            <a:endParaRPr lang="zh-CN" altLang="en-US" sz="1400" dirty="0">
              <a:latin typeface="楷体" panose="02010609060101010101" pitchFamily="2" charset="-122"/>
              <a:ea typeface="楷体" panose="02010609060101010101" pitchFamily="2" charset="-122"/>
            </a:endParaRPr>
          </a:p>
        </p:txBody>
      </p:sp>
      <p:sp>
        <p:nvSpPr>
          <p:cNvPr id="10" name="文本框 9"/>
          <p:cNvSpPr txBox="1"/>
          <p:nvPr/>
        </p:nvSpPr>
        <p:spPr>
          <a:xfrm>
            <a:off x="611911" y="699918"/>
            <a:ext cx="3060340"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三</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人尽其才，才尽其用</a:t>
            </a:r>
            <a:endParaRPr lang="zh-CN" altLang="en-US" sz="18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5" name="文本框 24"/>
          <p:cNvSpPr txBox="1"/>
          <p:nvPr>
            <p:custDataLst>
              <p:tags r:id="rId1"/>
            </p:custDataLst>
          </p:nvPr>
        </p:nvSpPr>
        <p:spPr>
          <a:xfrm>
            <a:off x="2504375" y="230422"/>
            <a:ext cx="363278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三、职业生涯管理的关键</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randombar(horizont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randombar(horizontal)">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randombar(horizontal)">
                                      <p:cBhvr>
                                        <p:cTn id="17"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9" name="文本框 8"/>
          <p:cNvSpPr txBox="1"/>
          <p:nvPr/>
        </p:nvSpPr>
        <p:spPr>
          <a:xfrm>
            <a:off x="543953" y="1459710"/>
            <a:ext cx="7526748" cy="1912409"/>
          </a:xfrm>
          <a:prstGeom prst="rect">
            <a:avLst/>
          </a:prstGeom>
          <a:noFill/>
        </p:spPr>
        <p:txBody>
          <a:bodyPr wrap="square">
            <a:noAutofit/>
          </a:bodyPr>
          <a:lstStyle/>
          <a:p>
            <a:pPr algn="l">
              <a:lnSpc>
                <a:spcPct val="150000"/>
              </a:lnSpc>
            </a:pPr>
            <a:r>
              <a:rPr lang="en-US" altLang="zh-CN" sz="1800" dirty="0">
                <a:latin typeface="楷体" panose="02010609060101010101" pitchFamily="2" charset="-122"/>
                <a:ea typeface="楷体" panose="02010609060101010101" pitchFamily="2" charset="-122"/>
                <a:sym typeface="+mn-ea"/>
              </a:rPr>
              <a:t>        </a:t>
            </a:r>
            <a:r>
              <a:rPr lang="zh-CN" altLang="en-US" sz="1800" dirty="0">
                <a:latin typeface="楷体" panose="02010609060101010101" pitchFamily="2" charset="-122"/>
                <a:ea typeface="楷体" panose="02010609060101010101" pitchFamily="2" charset="-122"/>
                <a:sym typeface="+mn-ea"/>
              </a:rPr>
              <a:t>回忆一下，当时上大学报读专业时，你是选择了自己喜欢的专业，还是迎合社会需求选择了容易找工作的专业？你对你的选择满意吗？</a:t>
            </a:r>
            <a:r>
              <a:rPr lang="en-US" altLang="zh-CN" sz="1800" dirty="0">
                <a:latin typeface="楷体" panose="02010609060101010101" pitchFamily="2" charset="-122"/>
                <a:ea typeface="楷体" panose="02010609060101010101" pitchFamily="2" charset="-122"/>
                <a:sym typeface="+mn-ea"/>
              </a:rPr>
              <a:t>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zh-CN" altLang="en-US" sz="1800" dirty="0">
              <a:latin typeface="楷体" panose="02010609060101010101" pitchFamily="2" charset="-122"/>
              <a:ea typeface="楷体" panose="02010609060101010101" pitchFamily="2" charset="-122"/>
            </a:endParaRPr>
          </a:p>
          <a:p>
            <a:pPr algn="l">
              <a:lnSpc>
                <a:spcPct val="150000"/>
              </a:lnSpc>
            </a:pPr>
            <a:endParaRPr lang="zh-CN" altLang="en-US" sz="18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4178" y="94590"/>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175" y="39012"/>
            <a:ext cx="6912022" cy="46037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课堂活动</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94" y="556538"/>
            <a:ext cx="9144600" cy="0"/>
          </a:xfrm>
          <a:prstGeom prst="line">
            <a:avLst/>
          </a:prstGeom>
          <a:ln w="9525" cap="flat" cmpd="sng" algn="ctr">
            <a:solidFill>
              <a:srgbClr val="C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4977980" cy="414020"/>
          </a:xfrm>
          <a:prstGeom prst="rect">
            <a:avLst/>
          </a:prstGeom>
          <a:noFill/>
        </p:spPr>
        <p:txBody>
          <a:bodyPr wrap="square" rtlCol="0">
            <a:spAutoFit/>
          </a:bodyPr>
          <a:p>
            <a:r>
              <a:rPr lang="zh-CN" altLang="en-US" sz="2100" b="1">
                <a:hlinkClick r:id="rId2" action="ppaction://hlinkfile"/>
              </a:rPr>
              <a:t>在变化中调整职业生涯规划</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700863" y="1859317"/>
            <a:ext cx="2664019" cy="954364"/>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职业生涯的阶段管理</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02</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63"/>
          <p:cNvSpPr/>
          <p:nvPr/>
        </p:nvSpPr>
        <p:spPr>
          <a:xfrm>
            <a:off x="3342450" y="1399386"/>
            <a:ext cx="1222809" cy="1205408"/>
          </a:xfrm>
          <a:custGeom>
            <a:avLst/>
            <a:gdLst>
              <a:gd name="connsiteX0" fmla="*/ 615064 w 1870190"/>
              <a:gd name="connsiteY0" fmla="*/ 0 h 1843677"/>
              <a:gd name="connsiteX1" fmla="*/ 1049979 w 1870190"/>
              <a:gd name="connsiteY1" fmla="*/ 180148 h 1843677"/>
              <a:gd name="connsiteX2" fmla="*/ 1870190 w 1870190"/>
              <a:gd name="connsiteY2" fmla="*/ 1000359 h 1843677"/>
              <a:gd name="connsiteX3" fmla="*/ 1828048 w 1870190"/>
              <a:gd name="connsiteY3" fmla="*/ 1002487 h 1843677"/>
              <a:gd name="connsiteX4" fmla="*/ 986041 w 1870190"/>
              <a:gd name="connsiteY4" fmla="*/ 1763755 h 1843677"/>
              <a:gd name="connsiteX5" fmla="*/ 973843 w 1870190"/>
              <a:gd name="connsiteY5" fmla="*/ 1843677 h 1843677"/>
              <a:gd name="connsiteX6" fmla="*/ 180147 w 1870190"/>
              <a:gd name="connsiteY6" fmla="*/ 1049981 h 1843677"/>
              <a:gd name="connsiteX7" fmla="*/ 180147 w 1870190"/>
              <a:gd name="connsiteY7" fmla="*/ 180148 h 1843677"/>
              <a:gd name="connsiteX8" fmla="*/ 615064 w 1870190"/>
              <a:gd name="connsiteY8" fmla="*/ 0 h 184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70190" h="1843677">
                <a:moveTo>
                  <a:pt x="615064" y="0"/>
                </a:moveTo>
                <a:cubicBezTo>
                  <a:pt x="772472" y="1"/>
                  <a:pt x="929881" y="60049"/>
                  <a:pt x="1049979" y="180148"/>
                </a:cubicBezTo>
                <a:lnTo>
                  <a:pt x="1870190" y="1000359"/>
                </a:lnTo>
                <a:lnTo>
                  <a:pt x="1828048" y="1002487"/>
                </a:lnTo>
                <a:cubicBezTo>
                  <a:pt x="1408674" y="1045077"/>
                  <a:pt x="1069131" y="1357708"/>
                  <a:pt x="986041" y="1763755"/>
                </a:cubicBezTo>
                <a:lnTo>
                  <a:pt x="973843" y="1843677"/>
                </a:lnTo>
                <a:lnTo>
                  <a:pt x="180147" y="1049981"/>
                </a:lnTo>
                <a:cubicBezTo>
                  <a:pt x="-60050" y="809784"/>
                  <a:pt x="-60050" y="420345"/>
                  <a:pt x="180147" y="180148"/>
                </a:cubicBezTo>
                <a:cubicBezTo>
                  <a:pt x="300246" y="60049"/>
                  <a:pt x="457654" y="1"/>
                  <a:pt x="615064" y="0"/>
                </a:cubicBez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1" name="任意多边形 64"/>
          <p:cNvSpPr/>
          <p:nvPr/>
        </p:nvSpPr>
        <p:spPr>
          <a:xfrm>
            <a:off x="4677650" y="1412773"/>
            <a:ext cx="1212590" cy="1231370"/>
          </a:xfrm>
          <a:custGeom>
            <a:avLst/>
            <a:gdLst>
              <a:gd name="connsiteX0" fmla="*/ 1239496 w 1854559"/>
              <a:gd name="connsiteY0" fmla="*/ 0 h 1883386"/>
              <a:gd name="connsiteX1" fmla="*/ 1674412 w 1854559"/>
              <a:gd name="connsiteY1" fmla="*/ 180147 h 1883386"/>
              <a:gd name="connsiteX2" fmla="*/ 1674413 w 1854559"/>
              <a:gd name="connsiteY2" fmla="*/ 1049980 h 1883386"/>
              <a:gd name="connsiteX3" fmla="*/ 841007 w 1854559"/>
              <a:gd name="connsiteY3" fmla="*/ 1883386 h 1883386"/>
              <a:gd name="connsiteX4" fmla="*/ 838743 w 1854559"/>
              <a:gd name="connsiteY4" fmla="*/ 1838559 h 1883386"/>
              <a:gd name="connsiteX5" fmla="*/ 77475 w 1854559"/>
              <a:gd name="connsiteY5" fmla="*/ 996552 h 1883386"/>
              <a:gd name="connsiteX6" fmla="*/ 0 w 1854559"/>
              <a:gd name="connsiteY6" fmla="*/ 984728 h 1883386"/>
              <a:gd name="connsiteX7" fmla="*/ 804580 w 1854559"/>
              <a:gd name="connsiteY7" fmla="*/ 180147 h 1883386"/>
              <a:gd name="connsiteX8" fmla="*/ 1239496 w 1854559"/>
              <a:gd name="connsiteY8" fmla="*/ 0 h 1883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54559" h="1883386">
                <a:moveTo>
                  <a:pt x="1239496" y="0"/>
                </a:moveTo>
                <a:cubicBezTo>
                  <a:pt x="1396905" y="0"/>
                  <a:pt x="1554314" y="60049"/>
                  <a:pt x="1674412" y="180147"/>
                </a:cubicBezTo>
                <a:cubicBezTo>
                  <a:pt x="1914609" y="420344"/>
                  <a:pt x="1914609" y="809783"/>
                  <a:pt x="1674413" y="1049980"/>
                </a:cubicBezTo>
                <a:lnTo>
                  <a:pt x="841007" y="1883386"/>
                </a:lnTo>
                <a:lnTo>
                  <a:pt x="838743" y="1838559"/>
                </a:lnTo>
                <a:cubicBezTo>
                  <a:pt x="796153" y="1419185"/>
                  <a:pt x="483523" y="1079642"/>
                  <a:pt x="77475" y="996552"/>
                </a:cubicBezTo>
                <a:lnTo>
                  <a:pt x="0" y="984728"/>
                </a:lnTo>
                <a:lnTo>
                  <a:pt x="804580" y="180147"/>
                </a:lnTo>
                <a:cubicBezTo>
                  <a:pt x="924679" y="60049"/>
                  <a:pt x="1082088" y="0"/>
                  <a:pt x="1239496" y="0"/>
                </a:cubicBezTo>
                <a:close/>
              </a:path>
            </a:pathLst>
          </a:custGeom>
          <a:solidFill>
            <a:schemeClr val="accent2"/>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2" name="任意多边形 65"/>
          <p:cNvSpPr/>
          <p:nvPr/>
        </p:nvSpPr>
        <p:spPr>
          <a:xfrm>
            <a:off x="4676049" y="2715580"/>
            <a:ext cx="1217560" cy="1234828"/>
          </a:xfrm>
          <a:custGeom>
            <a:avLst/>
            <a:gdLst>
              <a:gd name="connsiteX0" fmla="*/ 843318 w 1862160"/>
              <a:gd name="connsiteY0" fmla="*/ 0 h 1888674"/>
              <a:gd name="connsiteX1" fmla="*/ 1682013 w 1862160"/>
              <a:gd name="connsiteY1" fmla="*/ 838695 h 1888674"/>
              <a:gd name="connsiteX2" fmla="*/ 1682013 w 1862160"/>
              <a:gd name="connsiteY2" fmla="*/ 1708527 h 1888674"/>
              <a:gd name="connsiteX3" fmla="*/ 812180 w 1862160"/>
              <a:gd name="connsiteY3" fmla="*/ 1708527 h 1888674"/>
              <a:gd name="connsiteX4" fmla="*/ 0 w 1862160"/>
              <a:gd name="connsiteY4" fmla="*/ 896347 h 1888674"/>
              <a:gd name="connsiteX5" fmla="*/ 79922 w 1862160"/>
              <a:gd name="connsiteY5" fmla="*/ 884149 h 1888674"/>
              <a:gd name="connsiteX6" fmla="*/ 841190 w 1862160"/>
              <a:gd name="connsiteY6" fmla="*/ 42142 h 1888674"/>
              <a:gd name="connsiteX7" fmla="*/ 843318 w 1862160"/>
              <a:gd name="connsiteY7" fmla="*/ 0 h 1888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2160" h="1888674">
                <a:moveTo>
                  <a:pt x="843318" y="0"/>
                </a:moveTo>
                <a:lnTo>
                  <a:pt x="1682013" y="838695"/>
                </a:lnTo>
                <a:cubicBezTo>
                  <a:pt x="1922209" y="1078891"/>
                  <a:pt x="1922209" y="1468330"/>
                  <a:pt x="1682013" y="1708527"/>
                </a:cubicBezTo>
                <a:cubicBezTo>
                  <a:pt x="1441816" y="1948724"/>
                  <a:pt x="1052377" y="1948724"/>
                  <a:pt x="812180" y="1708527"/>
                </a:cubicBezTo>
                <a:lnTo>
                  <a:pt x="0" y="896347"/>
                </a:lnTo>
                <a:lnTo>
                  <a:pt x="79922" y="884149"/>
                </a:lnTo>
                <a:cubicBezTo>
                  <a:pt x="485970" y="801060"/>
                  <a:pt x="798600" y="461516"/>
                  <a:pt x="841190" y="42142"/>
                </a:cubicBezTo>
                <a:lnTo>
                  <a:pt x="843318" y="0"/>
                </a:lnTo>
                <a:close/>
              </a:path>
            </a:pathLst>
          </a:custGeom>
          <a:solidFill>
            <a:schemeClr val="accent4"/>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3" name="任意多边形 66"/>
          <p:cNvSpPr/>
          <p:nvPr/>
        </p:nvSpPr>
        <p:spPr>
          <a:xfrm>
            <a:off x="3339080" y="2754774"/>
            <a:ext cx="1227936" cy="1209021"/>
          </a:xfrm>
          <a:custGeom>
            <a:avLst/>
            <a:gdLst>
              <a:gd name="connsiteX0" fmla="*/ 979371 w 1878030"/>
              <a:gd name="connsiteY0" fmla="*/ 0 h 1849202"/>
              <a:gd name="connsiteX1" fmla="*/ 991195 w 1878030"/>
              <a:gd name="connsiteY1" fmla="*/ 77475 h 1849202"/>
              <a:gd name="connsiteX2" fmla="*/ 1833202 w 1878030"/>
              <a:gd name="connsiteY2" fmla="*/ 838743 h 1849202"/>
              <a:gd name="connsiteX3" fmla="*/ 1878030 w 1878030"/>
              <a:gd name="connsiteY3" fmla="*/ 841007 h 1849202"/>
              <a:gd name="connsiteX4" fmla="*/ 1049980 w 1878030"/>
              <a:gd name="connsiteY4" fmla="*/ 1669055 h 1849202"/>
              <a:gd name="connsiteX5" fmla="*/ 180148 w 1878030"/>
              <a:gd name="connsiteY5" fmla="*/ 1669055 h 1849202"/>
              <a:gd name="connsiteX6" fmla="*/ 0 w 1878030"/>
              <a:gd name="connsiteY6" fmla="*/ 1234138 h 1849202"/>
              <a:gd name="connsiteX7" fmla="*/ 180148 w 1878030"/>
              <a:gd name="connsiteY7" fmla="*/ 799223 h 1849202"/>
              <a:gd name="connsiteX8" fmla="*/ 979371 w 1878030"/>
              <a:gd name="connsiteY8" fmla="*/ 0 h 1849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78030" h="1849202">
                <a:moveTo>
                  <a:pt x="979371" y="0"/>
                </a:moveTo>
                <a:lnTo>
                  <a:pt x="991195" y="77475"/>
                </a:lnTo>
                <a:cubicBezTo>
                  <a:pt x="1074285" y="483523"/>
                  <a:pt x="1413828" y="796153"/>
                  <a:pt x="1833202" y="838743"/>
                </a:cubicBezTo>
                <a:lnTo>
                  <a:pt x="1878030" y="841007"/>
                </a:lnTo>
                <a:lnTo>
                  <a:pt x="1049980" y="1669055"/>
                </a:lnTo>
                <a:cubicBezTo>
                  <a:pt x="809784" y="1909252"/>
                  <a:pt x="420345" y="1909252"/>
                  <a:pt x="180148" y="1669055"/>
                </a:cubicBezTo>
                <a:cubicBezTo>
                  <a:pt x="60049" y="1548956"/>
                  <a:pt x="1" y="1391548"/>
                  <a:pt x="0" y="1234138"/>
                </a:cubicBezTo>
                <a:cubicBezTo>
                  <a:pt x="1" y="1076730"/>
                  <a:pt x="60049" y="919321"/>
                  <a:pt x="180148" y="799223"/>
                </a:cubicBezTo>
                <a:lnTo>
                  <a:pt x="979371" y="0"/>
                </a:lnTo>
                <a:close/>
              </a:path>
            </a:pathLst>
          </a:custGeom>
          <a:solidFill>
            <a:schemeClr val="accent3"/>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4" name="任意多边形 70"/>
          <p:cNvSpPr/>
          <p:nvPr/>
        </p:nvSpPr>
        <p:spPr>
          <a:xfrm>
            <a:off x="3954354" y="2695613"/>
            <a:ext cx="647502" cy="631677"/>
          </a:xfrm>
          <a:custGeom>
            <a:avLst/>
            <a:gdLst>
              <a:gd name="connsiteX0" fmla="*/ 0 w 990303"/>
              <a:gd name="connsiteY0" fmla="*/ 0 h 966152"/>
              <a:gd name="connsiteX1" fmla="*/ 391212 w 990303"/>
              <a:gd name="connsiteY1" fmla="*/ 0 h 966152"/>
              <a:gd name="connsiteX2" fmla="*/ 400871 w 990303"/>
              <a:gd name="connsiteY2" fmla="*/ 95820 h 966152"/>
              <a:gd name="connsiteX3" fmla="*/ 990303 w 990303"/>
              <a:gd name="connsiteY3" fmla="*/ 576220 h 966152"/>
              <a:gd name="connsiteX4" fmla="*/ 990303 w 990303"/>
              <a:gd name="connsiteY4" fmla="*/ 966152 h 966152"/>
              <a:gd name="connsiteX5" fmla="*/ 3835 w 990303"/>
              <a:gd name="connsiteY5" fmla="*/ 75949 h 966152"/>
              <a:gd name="connsiteX6" fmla="*/ 0 w 990303"/>
              <a:gd name="connsiteY6" fmla="*/ 0 h 9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303" h="966152">
                <a:moveTo>
                  <a:pt x="0" y="0"/>
                </a:moveTo>
                <a:lnTo>
                  <a:pt x="391212" y="0"/>
                </a:lnTo>
                <a:lnTo>
                  <a:pt x="400871" y="95820"/>
                </a:lnTo>
                <a:cubicBezTo>
                  <a:pt x="456974" y="369984"/>
                  <a:pt x="699554" y="576220"/>
                  <a:pt x="990303" y="576220"/>
                </a:cubicBezTo>
                <a:lnTo>
                  <a:pt x="990303" y="966152"/>
                </a:lnTo>
                <a:cubicBezTo>
                  <a:pt x="476893" y="966152"/>
                  <a:pt x="54615" y="575963"/>
                  <a:pt x="3835" y="75949"/>
                </a:cubicBezTo>
                <a:lnTo>
                  <a:pt x="0" y="0"/>
                </a:lnTo>
                <a:close/>
              </a:path>
            </a:pathLst>
          </a:custGeom>
          <a:solidFill>
            <a:schemeClr val="accent3">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a:endParaRPr lang="zh-CN" altLang="en-US" sz="1780" kern="0" dirty="0">
              <a:solidFill>
                <a:prstClr val="white"/>
              </a:solidFill>
              <a:latin typeface="楷体" panose="02010609060101010101" pitchFamily="2" charset="-122"/>
            </a:endParaRPr>
          </a:p>
        </p:txBody>
      </p:sp>
      <p:sp>
        <p:nvSpPr>
          <p:cNvPr id="15" name="任意多边形 71"/>
          <p:cNvSpPr/>
          <p:nvPr/>
        </p:nvSpPr>
        <p:spPr>
          <a:xfrm>
            <a:off x="3953515" y="2030678"/>
            <a:ext cx="648342" cy="664936"/>
          </a:xfrm>
          <a:custGeom>
            <a:avLst/>
            <a:gdLst>
              <a:gd name="connsiteX0" fmla="*/ 991587 w 991587"/>
              <a:gd name="connsiteY0" fmla="*/ 0 h 1017022"/>
              <a:gd name="connsiteX1" fmla="*/ 991587 w 991587"/>
              <a:gd name="connsiteY1" fmla="*/ 389932 h 1017022"/>
              <a:gd name="connsiteX2" fmla="*/ 389932 w 991587"/>
              <a:gd name="connsiteY2" fmla="*/ 991587 h 1017022"/>
              <a:gd name="connsiteX3" fmla="*/ 392496 w 991587"/>
              <a:gd name="connsiteY3" fmla="*/ 1017022 h 1017022"/>
              <a:gd name="connsiteX4" fmla="*/ 1284 w 991587"/>
              <a:gd name="connsiteY4" fmla="*/ 1017022 h 1017022"/>
              <a:gd name="connsiteX5" fmla="*/ 0 w 991587"/>
              <a:gd name="connsiteY5" fmla="*/ 991587 h 1017022"/>
              <a:gd name="connsiteX6" fmla="*/ 991587 w 991587"/>
              <a:gd name="connsiteY6" fmla="*/ 0 h 10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1587" h="1017022">
                <a:moveTo>
                  <a:pt x="991587" y="0"/>
                </a:moveTo>
                <a:lnTo>
                  <a:pt x="991587" y="389932"/>
                </a:lnTo>
                <a:cubicBezTo>
                  <a:pt x="659302" y="389932"/>
                  <a:pt x="389932" y="659302"/>
                  <a:pt x="389932" y="991587"/>
                </a:cubicBezTo>
                <a:lnTo>
                  <a:pt x="392496" y="1017022"/>
                </a:lnTo>
                <a:lnTo>
                  <a:pt x="1284" y="1017022"/>
                </a:lnTo>
                <a:lnTo>
                  <a:pt x="0" y="991587"/>
                </a:lnTo>
                <a:cubicBezTo>
                  <a:pt x="0" y="443949"/>
                  <a:pt x="443949" y="0"/>
                  <a:pt x="991587" y="0"/>
                </a:cubicBezTo>
                <a:close/>
              </a:path>
            </a:pathLst>
          </a:custGeom>
          <a:solidFill>
            <a:schemeClr val="accent1">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6" name="任意多边形 72"/>
          <p:cNvSpPr/>
          <p:nvPr/>
        </p:nvSpPr>
        <p:spPr>
          <a:xfrm>
            <a:off x="4601855" y="2695613"/>
            <a:ext cx="647502" cy="631677"/>
          </a:xfrm>
          <a:custGeom>
            <a:avLst/>
            <a:gdLst>
              <a:gd name="connsiteX0" fmla="*/ 599091 w 990303"/>
              <a:gd name="connsiteY0" fmla="*/ 0 h 966152"/>
              <a:gd name="connsiteX1" fmla="*/ 990303 w 990303"/>
              <a:gd name="connsiteY1" fmla="*/ 0 h 966152"/>
              <a:gd name="connsiteX2" fmla="*/ 986468 w 990303"/>
              <a:gd name="connsiteY2" fmla="*/ 75949 h 966152"/>
              <a:gd name="connsiteX3" fmla="*/ 0 w 990303"/>
              <a:gd name="connsiteY3" fmla="*/ 966152 h 966152"/>
              <a:gd name="connsiteX4" fmla="*/ 0 w 990303"/>
              <a:gd name="connsiteY4" fmla="*/ 576220 h 966152"/>
              <a:gd name="connsiteX5" fmla="*/ 589432 w 990303"/>
              <a:gd name="connsiteY5" fmla="*/ 95820 h 966152"/>
              <a:gd name="connsiteX6" fmla="*/ 599091 w 990303"/>
              <a:gd name="connsiteY6" fmla="*/ 0 h 9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303" h="966152">
                <a:moveTo>
                  <a:pt x="599091" y="0"/>
                </a:moveTo>
                <a:lnTo>
                  <a:pt x="990303" y="0"/>
                </a:lnTo>
                <a:lnTo>
                  <a:pt x="986468" y="75949"/>
                </a:lnTo>
                <a:cubicBezTo>
                  <a:pt x="935689" y="575963"/>
                  <a:pt x="513411" y="966152"/>
                  <a:pt x="0" y="966152"/>
                </a:cubicBezTo>
                <a:lnTo>
                  <a:pt x="0" y="576220"/>
                </a:lnTo>
                <a:cubicBezTo>
                  <a:pt x="290750" y="576220"/>
                  <a:pt x="533330" y="369984"/>
                  <a:pt x="589432" y="95820"/>
                </a:cubicBezTo>
                <a:lnTo>
                  <a:pt x="599091" y="0"/>
                </a:lnTo>
                <a:close/>
              </a:path>
            </a:pathLst>
          </a:custGeom>
          <a:solidFill>
            <a:schemeClr val="accent4">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a:endParaRPr lang="zh-CN" altLang="en-US" sz="1780" kern="0" dirty="0">
              <a:solidFill>
                <a:prstClr val="white"/>
              </a:solidFill>
              <a:latin typeface="楷体" panose="02010609060101010101" pitchFamily="2" charset="-122"/>
            </a:endParaRPr>
          </a:p>
        </p:txBody>
      </p:sp>
      <p:sp>
        <p:nvSpPr>
          <p:cNvPr id="17" name="任意多边形 73"/>
          <p:cNvSpPr/>
          <p:nvPr/>
        </p:nvSpPr>
        <p:spPr>
          <a:xfrm>
            <a:off x="4601856" y="2030678"/>
            <a:ext cx="648342" cy="664936"/>
          </a:xfrm>
          <a:custGeom>
            <a:avLst/>
            <a:gdLst>
              <a:gd name="connsiteX0" fmla="*/ 0 w 991587"/>
              <a:gd name="connsiteY0" fmla="*/ 0 h 1017022"/>
              <a:gd name="connsiteX1" fmla="*/ 991587 w 991587"/>
              <a:gd name="connsiteY1" fmla="*/ 991587 h 1017022"/>
              <a:gd name="connsiteX2" fmla="*/ 990303 w 991587"/>
              <a:gd name="connsiteY2" fmla="*/ 1017022 h 1017022"/>
              <a:gd name="connsiteX3" fmla="*/ 599091 w 991587"/>
              <a:gd name="connsiteY3" fmla="*/ 1017022 h 1017022"/>
              <a:gd name="connsiteX4" fmla="*/ 601655 w 991587"/>
              <a:gd name="connsiteY4" fmla="*/ 991587 h 1017022"/>
              <a:gd name="connsiteX5" fmla="*/ 0 w 991587"/>
              <a:gd name="connsiteY5" fmla="*/ 389932 h 1017022"/>
              <a:gd name="connsiteX6" fmla="*/ 0 w 991587"/>
              <a:gd name="connsiteY6" fmla="*/ 0 h 101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1587" h="1017022">
                <a:moveTo>
                  <a:pt x="0" y="0"/>
                </a:moveTo>
                <a:cubicBezTo>
                  <a:pt x="547638" y="0"/>
                  <a:pt x="991587" y="443949"/>
                  <a:pt x="991587" y="991587"/>
                </a:cubicBezTo>
                <a:lnTo>
                  <a:pt x="990303" y="1017022"/>
                </a:lnTo>
                <a:lnTo>
                  <a:pt x="599091" y="1017022"/>
                </a:lnTo>
                <a:lnTo>
                  <a:pt x="601655" y="991587"/>
                </a:lnTo>
                <a:cubicBezTo>
                  <a:pt x="601655" y="659302"/>
                  <a:pt x="332285" y="389932"/>
                  <a:pt x="0" y="389932"/>
                </a:cubicBezTo>
                <a:lnTo>
                  <a:pt x="0" y="0"/>
                </a:lnTo>
                <a:close/>
              </a:path>
            </a:pathLst>
          </a:custGeom>
          <a:solidFill>
            <a:schemeClr val="accent2">
              <a:lumMod val="60000"/>
              <a:lumOff val="40000"/>
            </a:schemeClr>
          </a:solidFill>
          <a:ln w="12700" cap="flat" cmpd="sng" algn="ctr">
            <a:noFill/>
            <a:prstDash val="solid"/>
            <a:miter lim="800000"/>
          </a:ln>
          <a:effectLst/>
          <a:scene3d>
            <a:camera prst="orthographicFront"/>
            <a:lightRig rig="threePt" dir="t"/>
          </a:scene3d>
          <a:sp3d prstMaterial="softEdge"/>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18" name="矩形 17"/>
          <p:cNvSpPr/>
          <p:nvPr/>
        </p:nvSpPr>
        <p:spPr>
          <a:xfrm>
            <a:off x="669472" y="1295133"/>
            <a:ext cx="2401679" cy="481875"/>
          </a:xfrm>
          <a:prstGeom prst="rect">
            <a:avLst/>
          </a:prstGeom>
        </p:spPr>
        <p:txBody>
          <a:bodyPr wrap="square" lIns="91453" tIns="45726" rIns="91453" bIns="45726">
            <a:spAutoFit/>
          </a:bodyPr>
          <a:lstStyle/>
          <a:p>
            <a:pPr algn="r">
              <a:lnSpc>
                <a:spcPct val="150000"/>
              </a:lnSpc>
            </a:pPr>
            <a:r>
              <a:rPr lang="en-US" altLang="zh-CN" sz="2000" b="1" dirty="0">
                <a:solidFill>
                  <a:schemeClr val="accent1"/>
                </a:solidFill>
                <a:latin typeface="楷体" panose="02010609060101010101" pitchFamily="2" charset="-122"/>
                <a:ea typeface="楷体" panose="02010609060101010101" pitchFamily="2" charset="-122"/>
              </a:rPr>
              <a:t>(</a:t>
            </a:r>
            <a:r>
              <a:rPr lang="zh-CN" altLang="en-US" sz="2000" b="1" dirty="0">
                <a:solidFill>
                  <a:schemeClr val="accent1"/>
                </a:solidFill>
                <a:latin typeface="楷体" panose="02010609060101010101" pitchFamily="2" charset="-122"/>
                <a:ea typeface="楷体" panose="02010609060101010101" pitchFamily="2" charset="-122"/>
              </a:rPr>
              <a:t>一</a:t>
            </a:r>
            <a:r>
              <a:rPr lang="en-US" altLang="zh-CN" sz="2000" b="1" dirty="0">
                <a:solidFill>
                  <a:schemeClr val="accent1"/>
                </a:solidFill>
                <a:latin typeface="楷体" panose="02010609060101010101" pitchFamily="2" charset="-122"/>
                <a:ea typeface="楷体" panose="02010609060101010101" pitchFamily="2" charset="-122"/>
              </a:rPr>
              <a:t>)</a:t>
            </a:r>
            <a:r>
              <a:rPr lang="zh-CN" altLang="en-US" sz="2000" b="1" dirty="0">
                <a:solidFill>
                  <a:schemeClr val="accent1"/>
                </a:solidFill>
                <a:latin typeface="楷体" panose="02010609060101010101" pitchFamily="2" charset="-122"/>
                <a:ea typeface="楷体" panose="02010609060101010101" pitchFamily="2" charset="-122"/>
              </a:rPr>
              <a:t>初级教育阶段</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20" name="矩形 19"/>
          <p:cNvSpPr/>
          <p:nvPr/>
        </p:nvSpPr>
        <p:spPr>
          <a:xfrm>
            <a:off x="645023" y="3067846"/>
            <a:ext cx="2401666" cy="481875"/>
          </a:xfrm>
          <a:prstGeom prst="rect">
            <a:avLst/>
          </a:prstGeom>
        </p:spPr>
        <p:txBody>
          <a:bodyPr wrap="square" lIns="91453" tIns="45726" rIns="91453" bIns="45726">
            <a:spAutoFit/>
          </a:bodyPr>
          <a:lstStyle/>
          <a:p>
            <a:pPr algn="r">
              <a:lnSpc>
                <a:spcPct val="150000"/>
              </a:lnSpc>
            </a:pPr>
            <a:r>
              <a:rPr lang="en-US" altLang="zh-CN" sz="2000" b="1" dirty="0">
                <a:solidFill>
                  <a:schemeClr val="accent1"/>
                </a:solidFill>
                <a:latin typeface="楷体" panose="02010609060101010101" pitchFamily="2" charset="-122"/>
                <a:ea typeface="楷体" panose="02010609060101010101" pitchFamily="2" charset="-122"/>
              </a:rPr>
              <a:t>(</a:t>
            </a:r>
            <a:r>
              <a:rPr lang="zh-CN" altLang="en-US" sz="2000" b="1" dirty="0">
                <a:solidFill>
                  <a:schemeClr val="accent1"/>
                </a:solidFill>
                <a:latin typeface="楷体" panose="02010609060101010101" pitchFamily="2" charset="-122"/>
                <a:ea typeface="楷体" panose="02010609060101010101" pitchFamily="2" charset="-122"/>
              </a:rPr>
              <a:t>三</a:t>
            </a:r>
            <a:r>
              <a:rPr lang="en-US" altLang="zh-CN" sz="2000" b="1" dirty="0">
                <a:solidFill>
                  <a:schemeClr val="accent1"/>
                </a:solidFill>
                <a:latin typeface="楷体" panose="02010609060101010101" pitchFamily="2" charset="-122"/>
                <a:ea typeface="楷体" panose="02010609060101010101" pitchFamily="2" charset="-122"/>
              </a:rPr>
              <a:t>)</a:t>
            </a:r>
            <a:r>
              <a:rPr lang="zh-CN" altLang="en-US" sz="2000" b="1" dirty="0">
                <a:solidFill>
                  <a:schemeClr val="accent1"/>
                </a:solidFill>
                <a:latin typeface="楷体" panose="02010609060101010101" pitchFamily="2" charset="-122"/>
                <a:ea typeface="楷体" panose="02010609060101010101" pitchFamily="2" charset="-122"/>
              </a:rPr>
              <a:t>模拟试验阶段</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22" name="矩形 21"/>
          <p:cNvSpPr/>
          <p:nvPr/>
        </p:nvSpPr>
        <p:spPr>
          <a:xfrm>
            <a:off x="6002603" y="1355310"/>
            <a:ext cx="2458621" cy="481875"/>
          </a:xfrm>
          <a:prstGeom prst="rect">
            <a:avLst/>
          </a:prstGeom>
        </p:spPr>
        <p:txBody>
          <a:bodyPr wrap="square" lIns="91453" tIns="45726" rIns="91453" bIns="45726">
            <a:spAutoFit/>
          </a:bodyPr>
          <a:lstStyle/>
          <a:p>
            <a:pPr>
              <a:lnSpc>
                <a:spcPct val="150000"/>
              </a:lnSpc>
            </a:pPr>
            <a:r>
              <a:rPr lang="en-US" altLang="zh-CN" sz="2000" b="1" dirty="0">
                <a:solidFill>
                  <a:schemeClr val="accent2">
                    <a:lumMod val="75000"/>
                  </a:schemeClr>
                </a:solidFill>
                <a:latin typeface="楷体" panose="02010609060101010101" pitchFamily="2" charset="-122"/>
                <a:ea typeface="楷体" panose="02010609060101010101" pitchFamily="2" charset="-122"/>
              </a:rPr>
              <a:t>(</a:t>
            </a:r>
            <a:r>
              <a:rPr lang="zh-CN" altLang="en-US" sz="2000" b="1" dirty="0">
                <a:solidFill>
                  <a:schemeClr val="accent2">
                    <a:lumMod val="75000"/>
                  </a:schemeClr>
                </a:solidFill>
                <a:latin typeface="楷体" panose="02010609060101010101" pitchFamily="2" charset="-122"/>
                <a:ea typeface="楷体" panose="02010609060101010101" pitchFamily="2" charset="-122"/>
              </a:rPr>
              <a:t>二</a:t>
            </a:r>
            <a:r>
              <a:rPr lang="en-US" altLang="zh-CN" sz="2000" b="1" dirty="0">
                <a:solidFill>
                  <a:schemeClr val="accent2">
                    <a:lumMod val="75000"/>
                  </a:schemeClr>
                </a:solidFill>
                <a:latin typeface="楷体" panose="02010609060101010101" pitchFamily="2" charset="-122"/>
                <a:ea typeface="楷体" panose="02010609060101010101" pitchFamily="2" charset="-122"/>
              </a:rPr>
              <a:t>)</a:t>
            </a:r>
            <a:r>
              <a:rPr lang="zh-CN" altLang="en-US" sz="2000" b="1" dirty="0">
                <a:solidFill>
                  <a:schemeClr val="accent2">
                    <a:lumMod val="75000"/>
                  </a:schemeClr>
                </a:solidFill>
                <a:latin typeface="楷体" panose="02010609060101010101" pitchFamily="2" charset="-122"/>
                <a:ea typeface="楷体" panose="02010609060101010101" pitchFamily="2" charset="-122"/>
              </a:rPr>
              <a:t>能力培养阶段</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24" name="矩形 23"/>
          <p:cNvSpPr/>
          <p:nvPr/>
        </p:nvSpPr>
        <p:spPr>
          <a:xfrm>
            <a:off x="6026449" y="3071493"/>
            <a:ext cx="2495191" cy="400122"/>
          </a:xfrm>
          <a:prstGeom prst="rect">
            <a:avLst/>
          </a:prstGeom>
        </p:spPr>
        <p:txBody>
          <a:bodyPr wrap="square" lIns="91453" tIns="45726" rIns="91453" bIns="45726">
            <a:spAutoFit/>
          </a:bodyPr>
          <a:lstStyle/>
          <a:p>
            <a:r>
              <a:rPr lang="en-US" altLang="zh-CN" sz="2000" b="1" dirty="0">
                <a:solidFill>
                  <a:schemeClr val="accent2">
                    <a:lumMod val="75000"/>
                  </a:schemeClr>
                </a:solidFill>
                <a:latin typeface="楷体" panose="02010609060101010101" pitchFamily="2" charset="-122"/>
                <a:ea typeface="楷体" panose="02010609060101010101" pitchFamily="2" charset="-122"/>
              </a:rPr>
              <a:t>(</a:t>
            </a:r>
            <a:r>
              <a:rPr lang="zh-CN" altLang="en-US" sz="2000" b="1" dirty="0">
                <a:solidFill>
                  <a:schemeClr val="accent2">
                    <a:lumMod val="75000"/>
                  </a:schemeClr>
                </a:solidFill>
                <a:latin typeface="楷体" panose="02010609060101010101" pitchFamily="2" charset="-122"/>
                <a:ea typeface="楷体" panose="02010609060101010101" pitchFamily="2" charset="-122"/>
              </a:rPr>
              <a:t>四</a:t>
            </a:r>
            <a:r>
              <a:rPr lang="en-US" altLang="zh-CN" sz="2000" b="1" dirty="0">
                <a:solidFill>
                  <a:schemeClr val="accent2">
                    <a:lumMod val="75000"/>
                  </a:schemeClr>
                </a:solidFill>
                <a:latin typeface="楷体" panose="02010609060101010101" pitchFamily="2" charset="-122"/>
                <a:ea typeface="楷体" panose="02010609060101010101" pitchFamily="2" charset="-122"/>
              </a:rPr>
              <a:t>)</a:t>
            </a:r>
            <a:r>
              <a:rPr lang="zh-CN" altLang="en-US" sz="2000" b="1" dirty="0">
                <a:solidFill>
                  <a:schemeClr val="accent2">
                    <a:lumMod val="75000"/>
                  </a:schemeClr>
                </a:solidFill>
                <a:latin typeface="楷体" panose="02010609060101010101" pitchFamily="2" charset="-122"/>
                <a:ea typeface="楷体" panose="02010609060101010101" pitchFamily="2" charset="-122"/>
              </a:rPr>
              <a:t>职业过渡阶段</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26" name="AutoShape 4"/>
          <p:cNvSpPr/>
          <p:nvPr/>
        </p:nvSpPr>
        <p:spPr bwMode="auto">
          <a:xfrm>
            <a:off x="3553699" y="1586149"/>
            <a:ext cx="347723" cy="3492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ysClr val="window" lastClr="FFFFFF"/>
          </a:solidFill>
          <a:ln>
            <a:noFill/>
          </a:ln>
          <a:effectLst/>
        </p:spPr>
        <p:txBody>
          <a:bodyPr lIns="19053" tIns="19053" rIns="19053" bIns="19053"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nvGrpSpPr>
          <p:cNvPr id="27" name="Group 112"/>
          <p:cNvGrpSpPr/>
          <p:nvPr/>
        </p:nvGrpSpPr>
        <p:grpSpPr>
          <a:xfrm>
            <a:off x="3616700" y="3295048"/>
            <a:ext cx="359841" cy="337103"/>
            <a:chOff x="5368132" y="3540125"/>
            <a:chExt cx="465138" cy="435769"/>
          </a:xfrm>
          <a:solidFill>
            <a:sysClr val="window" lastClr="FFFFFF"/>
          </a:solidFill>
        </p:grpSpPr>
        <p:sp>
          <p:nvSpPr>
            <p:cNvPr id="28"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sp>
          <p:nvSpPr>
            <p:cNvPr id="29"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grpSp>
        <p:nvGrpSpPr>
          <p:cNvPr id="30" name="组合 29"/>
          <p:cNvGrpSpPr/>
          <p:nvPr/>
        </p:nvGrpSpPr>
        <p:grpSpPr>
          <a:xfrm>
            <a:off x="5349016" y="1623512"/>
            <a:ext cx="246853" cy="359821"/>
            <a:chOff x="2528974" y="2863357"/>
            <a:chExt cx="246811" cy="359779"/>
          </a:xfrm>
          <a:solidFill>
            <a:sysClr val="window" lastClr="FFFFFF"/>
          </a:solidFill>
        </p:grpSpPr>
        <p:sp>
          <p:nvSpPr>
            <p:cNvPr id="31"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sp>
          <p:nvSpPr>
            <p:cNvPr id="32"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grpSp>
        <p:nvGrpSpPr>
          <p:cNvPr id="33" name="组合 32"/>
          <p:cNvGrpSpPr/>
          <p:nvPr/>
        </p:nvGrpSpPr>
        <p:grpSpPr>
          <a:xfrm>
            <a:off x="5315253" y="3267352"/>
            <a:ext cx="269922" cy="358818"/>
            <a:chOff x="1798638" y="2859882"/>
            <a:chExt cx="269875" cy="358775"/>
          </a:xfrm>
        </p:grpSpPr>
        <p:sp>
          <p:nvSpPr>
            <p:cNvPr id="34" name="AutoShape 115"/>
            <p:cNvSpPr/>
            <p:nvPr/>
          </p:nvSpPr>
          <p:spPr bwMode="auto">
            <a:xfrm>
              <a:off x="1798638" y="2859882"/>
              <a:ext cx="26987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ysClr val="window" lastClr="FFFFFF"/>
            </a:solid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sp>
          <p:nvSpPr>
            <p:cNvPr id="35" name="AutoShape 116"/>
            <p:cNvSpPr/>
            <p:nvPr/>
          </p:nvSpPr>
          <p:spPr bwMode="auto">
            <a:xfrm>
              <a:off x="1911350" y="3072730"/>
              <a:ext cx="44450" cy="68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ysClr val="window" lastClr="FFFFFF"/>
            </a:solidFill>
            <a:ln>
              <a:noFill/>
            </a:ln>
            <a:effectLst/>
          </p:spPr>
          <p:txBody>
            <a:bodyPr lIns="13549" tIns="13549" rIns="13549" bIns="13549" anchor="ctr"/>
            <a:lstStyle/>
            <a:p>
              <a:pPr algn="ctr" defTabSz="228600" fontAlgn="auto">
                <a:spcBef>
                  <a:spcPts val="0"/>
                </a:spcBef>
                <a:spcAft>
                  <a:spcPts val="0"/>
                </a:spcAft>
                <a:defRPr/>
              </a:pPr>
              <a:endParaRPr lang="en-US" sz="1495" kern="0" dirty="0">
                <a:solidFill>
                  <a:srgbClr val="FFFFFF"/>
                </a:solidFill>
                <a:effectLst>
                  <a:outerShdw blurRad="38100" dist="38100" dir="2700000" algn="tl">
                    <a:srgbClr val="000000"/>
                  </a:outerShdw>
                </a:effectLst>
                <a:latin typeface="楷体" panose="02010609060101010101" pitchFamily="2" charset="-122"/>
                <a:sym typeface="Gill Sans" charset="0"/>
              </a:endParaRPr>
            </a:p>
          </p:txBody>
        </p:sp>
      </p:grpSp>
      <p:sp>
        <p:nvSpPr>
          <p:cNvPr id="39" name="文本框 38"/>
          <p:cNvSpPr txBox="1"/>
          <p:nvPr/>
        </p:nvSpPr>
        <p:spPr>
          <a:xfrm>
            <a:off x="2947786" y="231915"/>
            <a:ext cx="263738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一、职业准备阶段</a:t>
            </a:r>
            <a:endParaRPr lang="zh-CN" altLang="en-US" sz="2400" b="1" dirty="0">
              <a:latin typeface="微软雅黑" panose="020B0503020204020204" pitchFamily="34" charset="-122"/>
              <a:ea typeface="微软雅黑" panose="020B0503020204020204" pitchFamily="34" charset="-122"/>
            </a:endParaRPr>
          </a:p>
        </p:txBody>
      </p:sp>
      <p:sp>
        <p:nvSpPr>
          <p:cNvPr id="40" name="等腰三角形 3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2" grpId="0"/>
      <p:bldP spid="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808645" y="1590267"/>
            <a:ext cx="2246079"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初级教育阶段</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808645" y="2016719"/>
            <a:ext cx="7920880" cy="1689373"/>
          </a:xfrm>
          <a:prstGeom prst="rect">
            <a:avLst/>
          </a:prstGeom>
          <a:noFill/>
        </p:spPr>
        <p:txBody>
          <a:bodyPr wrap="square">
            <a:spAutoFit/>
          </a:bodyPr>
          <a:lstStyle/>
          <a:p>
            <a:pPr>
              <a:lnSpc>
                <a:spcPct val="150000"/>
              </a:lnSpc>
            </a:pPr>
            <a:r>
              <a:rPr lang="zh-CN" altLang="en-US" dirty="0"/>
              <a:t>初级教育阶段即</a:t>
            </a:r>
            <a:r>
              <a:rPr lang="en-US" altLang="zh-CN" dirty="0"/>
              <a:t>0—12</a:t>
            </a:r>
            <a:r>
              <a:rPr lang="zh-CN" altLang="en-US" dirty="0"/>
              <a:t>岁，主要接受基础性的教育，为一个人未来长久的发展打好基础。</a:t>
            </a:r>
            <a:endParaRPr lang="en-US" altLang="zh-CN" dirty="0"/>
          </a:p>
          <a:p>
            <a:pPr>
              <a:lnSpc>
                <a:spcPct val="150000"/>
              </a:lnSpc>
            </a:pPr>
            <a:r>
              <a:rPr lang="zh-CN" altLang="en-US" dirty="0"/>
              <a:t>这一阶段注重健康体格，开发心智，培养良好的心理品质，主要以兴趣为中心对自己所理解的职业进行选择和评价，获得各种关于职业的知识。</a:t>
            </a:r>
            <a:endParaRPr lang="zh-CN" altLang="en-US" sz="1600" dirty="0">
              <a:latin typeface="楷体" panose="02010609060101010101" pitchFamily="2" charset="-122"/>
              <a:ea typeface="楷体" panose="02010609060101010101" pitchFamily="2" charset="-122"/>
            </a:endParaRPr>
          </a:p>
        </p:txBody>
      </p:sp>
      <p:sp>
        <p:nvSpPr>
          <p:cNvPr id="9" name="文本框 8"/>
          <p:cNvSpPr txBox="1"/>
          <p:nvPr/>
        </p:nvSpPr>
        <p:spPr>
          <a:xfrm>
            <a:off x="2947786" y="231915"/>
            <a:ext cx="263738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一、职业准备阶段</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221930" y="1493631"/>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334450" y="1636906"/>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75318" y="1511477"/>
            <a:ext cx="8511108"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能力培养阶段</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1050867" y="1983232"/>
            <a:ext cx="7802727" cy="2520370"/>
          </a:xfrm>
          <a:prstGeom prst="rect">
            <a:avLst/>
          </a:prstGeom>
          <a:noFill/>
        </p:spPr>
        <p:txBody>
          <a:bodyPr wrap="square">
            <a:spAutoFit/>
          </a:bodyPr>
          <a:lstStyle/>
          <a:p>
            <a:pPr>
              <a:lnSpc>
                <a:spcPct val="150000"/>
              </a:lnSpc>
            </a:pPr>
            <a:r>
              <a:rPr lang="zh-CN" altLang="en-US" dirty="0"/>
              <a:t>能力培养阶段即</a:t>
            </a:r>
            <a:r>
              <a:rPr lang="en-US" altLang="zh-CN" dirty="0"/>
              <a:t>13—14</a:t>
            </a:r>
            <a:r>
              <a:rPr lang="zh-CN" altLang="en-US" dirty="0"/>
              <a:t>岁，更多地结合自身的条件，有意识地进行个人能力的培养。此年龄段的人由于处于风华正茂的青少年时期，往往充满理想，对事情总带有浓厚的感情色彩。</a:t>
            </a:r>
            <a:endParaRPr lang="en-US" altLang="zh-CN" dirty="0"/>
          </a:p>
          <a:p>
            <a:pPr>
              <a:lnSpc>
                <a:spcPct val="150000"/>
              </a:lnSpc>
            </a:pPr>
            <a:r>
              <a:rPr lang="zh-CN" altLang="en-US" dirty="0"/>
              <a:t>除学习基础知识外，还要培养自己的关键能力：掌握个体适应劳动力市场需求变化所必备的、跨行业的基本能力，解决实际问题的能力，与他人交流和合作的能力，计算的能力，应用新技术的能力，等等。</a:t>
            </a:r>
            <a:endParaRPr lang="zh-CN" altLang="en-US" sz="1600" dirty="0">
              <a:latin typeface="楷体" panose="02010609060101010101" pitchFamily="2" charset="-122"/>
              <a:ea typeface="楷体" panose="02010609060101010101" pitchFamily="2" charset="-122"/>
            </a:endParaRPr>
          </a:p>
        </p:txBody>
      </p:sp>
      <p:sp>
        <p:nvSpPr>
          <p:cNvPr id="9" name="椭圆 8"/>
          <p:cNvSpPr/>
          <p:nvPr/>
        </p:nvSpPr>
        <p:spPr>
          <a:xfrm>
            <a:off x="285370" y="1489831"/>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 name="任意多边形: 形状 9"/>
          <p:cNvSpPr/>
          <p:nvPr/>
        </p:nvSpPr>
        <p:spPr bwMode="auto">
          <a:xfrm>
            <a:off x="453908" y="1639731"/>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 name="文本框 10"/>
          <p:cNvSpPr txBox="1"/>
          <p:nvPr/>
        </p:nvSpPr>
        <p:spPr>
          <a:xfrm>
            <a:off x="2947786" y="231915"/>
            <a:ext cx="263738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一、职业准备阶段</a:t>
            </a:r>
            <a:endParaRPr lang="zh-CN" altLang="en-US" sz="2400" b="1" dirty="0">
              <a:latin typeface="微软雅黑" panose="020B0503020204020204" pitchFamily="34" charset="-122"/>
              <a:ea typeface="微软雅黑" panose="020B0503020204020204" pitchFamily="34" charset="-122"/>
            </a:endParaRPr>
          </a:p>
        </p:txBody>
      </p:sp>
      <p:sp>
        <p:nvSpPr>
          <p:cNvPr id="12" name="等腰三角形 11"/>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9" grpId="0" animBg="1"/>
      <p:bldP spid="1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30189" y="1406097"/>
            <a:ext cx="8511108"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三</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模拟试验阶段</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981090" y="1864646"/>
            <a:ext cx="7817177" cy="2104872"/>
          </a:xfrm>
          <a:prstGeom prst="rect">
            <a:avLst/>
          </a:prstGeom>
          <a:noFill/>
        </p:spPr>
        <p:txBody>
          <a:bodyPr wrap="square">
            <a:spAutoFit/>
          </a:bodyPr>
          <a:lstStyle/>
          <a:p>
            <a:pPr>
              <a:lnSpc>
                <a:spcPct val="150000"/>
              </a:lnSpc>
            </a:pPr>
            <a:r>
              <a:rPr lang="zh-CN" altLang="en-US" dirty="0"/>
              <a:t>模拟试验阶段即</a:t>
            </a:r>
            <a:r>
              <a:rPr lang="en-US" altLang="zh-CN" dirty="0"/>
              <a:t>15—17</a:t>
            </a:r>
            <a:r>
              <a:rPr lang="zh-CN" altLang="en-US" dirty="0"/>
              <a:t>岁，在这一阶段，我国大多数青少年都已接受九年义务教育，掌握了基础知识和基本生存技能。</a:t>
            </a:r>
            <a:endParaRPr lang="en-US" altLang="zh-CN" dirty="0"/>
          </a:p>
          <a:p>
            <a:pPr>
              <a:lnSpc>
                <a:spcPct val="150000"/>
              </a:lnSpc>
            </a:pPr>
            <a:r>
              <a:rPr lang="zh-CN" altLang="en-US" dirty="0"/>
              <a:t>他们通过自我考查对自己所理解的职业进行评价，开始以模拟扮演等多种方式进行职业和事业方面的探索，为职业发展奠定基础。在学校的各项学习和活动中，青少年深入认识自我，并从周围的环境中获取一定的职业信息。</a:t>
            </a:r>
            <a:endParaRPr lang="zh-CN" altLang="en-US" sz="1600" dirty="0">
              <a:latin typeface="楷体" panose="02010609060101010101" pitchFamily="2" charset="-122"/>
              <a:ea typeface="楷体" panose="02010609060101010101" pitchFamily="2" charset="-122"/>
            </a:endParaRPr>
          </a:p>
        </p:txBody>
      </p:sp>
      <p:sp>
        <p:nvSpPr>
          <p:cNvPr id="9" name="文本框 8"/>
          <p:cNvSpPr txBox="1"/>
          <p:nvPr/>
        </p:nvSpPr>
        <p:spPr>
          <a:xfrm>
            <a:off x="2947786" y="231915"/>
            <a:ext cx="263738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一、职业准备阶段</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323181" y="1332260"/>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459422" y="1455320"/>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10672" y="1304851"/>
            <a:ext cx="8511108"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四</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职业过渡阶段</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925483" y="1798716"/>
            <a:ext cx="8077983" cy="1322070"/>
          </a:xfrm>
          <a:prstGeom prst="rect">
            <a:avLst/>
          </a:prstGeom>
          <a:noFill/>
        </p:spPr>
        <p:txBody>
          <a:bodyPr wrap="square">
            <a:spAutoFit/>
          </a:bodyPr>
          <a:lstStyle/>
          <a:p>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考取职业证书</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t>大学生考取职业证书是开启职业生涯的良好开端，是结合自身专业和兴趣及未来职业发展的选择。这些证书的考取对于从事某种类型岗位的从业人员而言是不可缺少的。多一本技能证书就意味着多一点儿就业资本。考取证书能够使自身的就业拥有更多的竞争筹码，现在的大学生都将考证作为职业生涯发展的必经之路。 </a:t>
            </a:r>
            <a:endParaRPr lang="zh-CN" altLang="en-US" sz="1600" dirty="0">
              <a:latin typeface="楷体" panose="02010609060101010101" pitchFamily="2" charset="-122"/>
              <a:ea typeface="楷体" panose="02010609060101010101" pitchFamily="2" charset="-122"/>
            </a:endParaRPr>
          </a:p>
        </p:txBody>
      </p:sp>
      <p:sp>
        <p:nvSpPr>
          <p:cNvPr id="9" name="任意多边形: 形状 8"/>
          <p:cNvSpPr/>
          <p:nvPr/>
        </p:nvSpPr>
        <p:spPr bwMode="auto">
          <a:xfrm>
            <a:off x="316275" y="1216922"/>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0" name="任意多边形: 形状 9"/>
          <p:cNvSpPr/>
          <p:nvPr/>
        </p:nvSpPr>
        <p:spPr bwMode="auto">
          <a:xfrm>
            <a:off x="488988" y="1335350"/>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cs typeface="+mn-ea"/>
              <a:sym typeface="+mn-lt"/>
            </a:endParaRPr>
          </a:p>
        </p:txBody>
      </p:sp>
      <p:sp>
        <p:nvSpPr>
          <p:cNvPr id="11" name="文本框 10"/>
          <p:cNvSpPr txBox="1"/>
          <p:nvPr/>
        </p:nvSpPr>
        <p:spPr>
          <a:xfrm>
            <a:off x="2947786" y="231915"/>
            <a:ext cx="263738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一、职业准备阶段</a:t>
            </a:r>
            <a:endParaRPr lang="zh-CN" altLang="en-US" sz="2400" b="1" dirty="0">
              <a:latin typeface="微软雅黑" panose="020B0503020204020204" pitchFamily="34" charset="-122"/>
              <a:ea typeface="微软雅黑" panose="020B0503020204020204" pitchFamily="34" charset="-122"/>
            </a:endParaRPr>
          </a:p>
        </p:txBody>
      </p:sp>
      <p:sp>
        <p:nvSpPr>
          <p:cNvPr id="12" name="等腰三角形 11"/>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3" name="文本框 12"/>
          <p:cNvSpPr txBox="1"/>
          <p:nvPr/>
        </p:nvSpPr>
        <p:spPr>
          <a:xfrm>
            <a:off x="929834" y="3183711"/>
            <a:ext cx="7910594" cy="1076325"/>
          </a:xfrm>
          <a:prstGeom prst="rect">
            <a:avLst/>
          </a:prstGeom>
          <a:noFill/>
        </p:spPr>
        <p:txBody>
          <a:bodyPr wrap="square">
            <a:spAutoFit/>
          </a:bodyPr>
          <a:lstStyle/>
          <a:p>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初步确定职业定位</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600" dirty="0"/>
              <a:t>职业定位就意味着对不同的职业做出选择，同时也意味着选择要进入的行业。大学生要做好对自我的了解和对职业资讯的收集，分析自己喜欢哪种职业，或者对哪种职业比较感兴趣，从长远考虑并找准个人的职业类别。</a:t>
            </a:r>
            <a:endParaRPr lang="zh-CN" altLang="en-US" sz="1400" dirty="0">
              <a:latin typeface="楷体" panose="02010609060101010101" pitchFamily="2" charset="-122"/>
              <a:ea typeface="楷体" panose="0201060906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9" grpId="0" animBg="1"/>
      <p:bldP spid="10" grpId="0" animBg="1"/>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Oval 20"/>
          <p:cNvSpPr/>
          <p:nvPr/>
        </p:nvSpPr>
        <p:spPr>
          <a:xfrm>
            <a:off x="647109" y="1564435"/>
            <a:ext cx="218527" cy="218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2" name="Oval 21"/>
          <p:cNvSpPr/>
          <p:nvPr/>
        </p:nvSpPr>
        <p:spPr>
          <a:xfrm>
            <a:off x="647103" y="2735034"/>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Oval 22"/>
          <p:cNvSpPr/>
          <p:nvPr/>
        </p:nvSpPr>
        <p:spPr>
          <a:xfrm>
            <a:off x="647109" y="3926146"/>
            <a:ext cx="218527" cy="218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116412" y="1401188"/>
            <a:ext cx="7560838" cy="1015663"/>
          </a:xfrm>
          <a:prstGeom prst="rect">
            <a:avLst/>
          </a:prstGeom>
          <a:noFill/>
        </p:spPr>
        <p:txBody>
          <a:bodyPr wrap="square">
            <a:spAutoFit/>
          </a:bodyPr>
          <a:lstStyle/>
          <a:p>
            <a:r>
              <a:rPr lang="zh-CN" altLang="en-US" sz="2000" b="1" dirty="0">
                <a:solidFill>
                  <a:srgbClr val="FF0000"/>
                </a:solidFill>
              </a:rPr>
              <a:t>知识目标：</a:t>
            </a:r>
            <a:r>
              <a:rPr lang="zh-CN" altLang="en-US" sz="2000" b="1" dirty="0"/>
              <a:t>了解职业生涯管理的概念、内容及目标，理解职业生涯不同阶段的特点、存在的问题和管理策略；了解机遇的含义及特点，了解平凡岗位和机遇对成功的影响。</a:t>
            </a:r>
            <a:endParaRPr lang="zh-CN" altLang="en-US" sz="2000" b="1" dirty="0">
              <a:latin typeface="楷体" panose="02010609060101010101" pitchFamily="2" charset="-122"/>
              <a:ea typeface="楷体" panose="02010609060101010101" pitchFamily="2" charset="-122"/>
            </a:endParaRPr>
          </a:p>
        </p:txBody>
      </p:sp>
      <p:sp>
        <p:nvSpPr>
          <p:cNvPr id="60" name="文本框 59"/>
          <p:cNvSpPr txBox="1"/>
          <p:nvPr/>
        </p:nvSpPr>
        <p:spPr>
          <a:xfrm>
            <a:off x="1116412" y="2639856"/>
            <a:ext cx="7560838" cy="1015663"/>
          </a:xfrm>
          <a:prstGeom prst="rect">
            <a:avLst/>
          </a:prstGeom>
          <a:noFill/>
        </p:spPr>
        <p:txBody>
          <a:bodyPr wrap="square">
            <a:spAutoFit/>
          </a:bodyPr>
          <a:lstStyle/>
          <a:p>
            <a:r>
              <a:rPr lang="zh-CN" altLang="en-US" sz="2000" b="1" dirty="0">
                <a:solidFill>
                  <a:srgbClr val="00B0F0"/>
                </a:solidFill>
              </a:rPr>
              <a:t>技能目标：</a:t>
            </a:r>
            <a:r>
              <a:rPr lang="zh-CN" altLang="en-US" sz="2000" b="1" dirty="0"/>
              <a:t>认识职业生涯管理的意义；理解职业成功的标准，懂得个人在职业生涯管理中的主体地位，并能主动地发挥个人的主体性作用；学会珍惜和把握机遇以实现职业生涯的成功。</a:t>
            </a:r>
            <a:endParaRPr lang="zh-CN" altLang="en-US" sz="2000" b="1" dirty="0">
              <a:latin typeface="楷体" panose="02010609060101010101" pitchFamily="2" charset="-122"/>
              <a:ea typeface="楷体" panose="02010609060101010101" pitchFamily="2" charset="-122"/>
            </a:endParaRPr>
          </a:p>
        </p:txBody>
      </p:sp>
      <p:sp>
        <p:nvSpPr>
          <p:cNvPr id="61" name="文本框 60"/>
          <p:cNvSpPr txBox="1"/>
          <p:nvPr/>
        </p:nvSpPr>
        <p:spPr>
          <a:xfrm>
            <a:off x="1116412" y="3790728"/>
            <a:ext cx="7920878" cy="707886"/>
          </a:xfrm>
          <a:prstGeom prst="rect">
            <a:avLst/>
          </a:prstGeom>
          <a:noFill/>
        </p:spPr>
        <p:txBody>
          <a:bodyPr wrap="square">
            <a:spAutoFit/>
          </a:bodyPr>
          <a:lstStyle/>
          <a:p>
            <a:r>
              <a:rPr lang="zh-CN" altLang="en-US" sz="2000" b="1" dirty="0">
                <a:solidFill>
                  <a:schemeClr val="accent6"/>
                </a:solidFill>
              </a:rPr>
              <a:t>思政目标：</a:t>
            </a:r>
            <a:r>
              <a:rPr lang="zh-CN" altLang="en-US" sz="2000" b="1" dirty="0"/>
              <a:t>意识到职业生涯管理的重要性，在不同的职业生涯阶段认清主要的发展任务，并采取适当的管理策略使职业生涯更好地发展。</a:t>
            </a:r>
            <a:endParaRPr lang="zh-CN" altLang="en-US" sz="2000" b="1" dirty="0">
              <a:latin typeface="楷体" panose="02010609060101010101" pitchFamily="2" charset="-122"/>
              <a:ea typeface="楷体" panose="02010609060101010101" pitchFamily="2" charset="-122"/>
            </a:endParaRPr>
          </a:p>
        </p:txBody>
      </p:sp>
      <p:sp>
        <p:nvSpPr>
          <p:cNvPr id="12" name="文本框 11"/>
          <p:cNvSpPr txBox="1"/>
          <p:nvPr/>
        </p:nvSpPr>
        <p:spPr>
          <a:xfrm>
            <a:off x="3528678" y="222965"/>
            <a:ext cx="158417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学习目标</a:t>
            </a:r>
            <a:endParaRPr lang="zh-CN" altLang="en-US" sz="2400" b="1" dirty="0">
              <a:latin typeface="微软雅黑" panose="020B0503020204020204" pitchFamily="34" charset="-122"/>
              <a:ea typeface="微软雅黑" panose="020B0503020204020204" pitchFamily="34" charset="-122"/>
            </a:endParaRPr>
          </a:p>
        </p:txBody>
      </p:sp>
      <p:sp>
        <p:nvSpPr>
          <p:cNvPr id="13" name="等腰三角形 1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fade">
                                      <p:cBhvr>
                                        <p:cTn id="26" dur="1000"/>
                                        <p:tgtEl>
                                          <p:spTgt spid="59"/>
                                        </p:tgtEl>
                                      </p:cBhvr>
                                    </p:animEffect>
                                    <p:anim calcmode="lin" valueType="num">
                                      <p:cBhvr>
                                        <p:cTn id="27" dur="1000" fill="hold"/>
                                        <p:tgtEl>
                                          <p:spTgt spid="59"/>
                                        </p:tgtEl>
                                        <p:attrNameLst>
                                          <p:attrName>ppt_x</p:attrName>
                                        </p:attrNameLst>
                                      </p:cBhvr>
                                      <p:tavLst>
                                        <p:tav tm="0">
                                          <p:val>
                                            <p:strVal val="#ppt_x"/>
                                          </p:val>
                                        </p:tav>
                                        <p:tav tm="100000">
                                          <p:val>
                                            <p:strVal val="#ppt_x"/>
                                          </p:val>
                                        </p:tav>
                                      </p:tavLst>
                                    </p:anim>
                                    <p:anim calcmode="lin" valueType="num">
                                      <p:cBhvr>
                                        <p:cTn id="28"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0">
                                            <p:txEl>
                                              <p:pRg st="0" end="0"/>
                                            </p:txEl>
                                          </p:spTgt>
                                        </p:tgtEl>
                                        <p:attrNameLst>
                                          <p:attrName>style.visibility</p:attrName>
                                        </p:attrNameLst>
                                      </p:cBhvr>
                                      <p:to>
                                        <p:strVal val="visible"/>
                                      </p:to>
                                    </p:set>
                                    <p:animEffect transition="in" filter="fade">
                                      <p:cBhvr>
                                        <p:cTn id="33" dur="1000"/>
                                        <p:tgtEl>
                                          <p:spTgt spid="60">
                                            <p:txEl>
                                              <p:pRg st="0" end="0"/>
                                            </p:txEl>
                                          </p:spTgt>
                                        </p:tgtEl>
                                      </p:cBhvr>
                                    </p:animEffect>
                                    <p:anim calcmode="lin" valueType="num">
                                      <p:cBhvr>
                                        <p:cTn id="34" dur="10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59" grpId="0"/>
      <p:bldP spid="6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812995" y="1593063"/>
            <a:ext cx="2850127"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新员工的行为特点</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831305" y="1949180"/>
            <a:ext cx="7979833" cy="2619948"/>
          </a:xfrm>
          <a:prstGeom prst="rect">
            <a:avLst/>
          </a:prstGeom>
          <a:noFill/>
        </p:spPr>
        <p:txBody>
          <a:bodyPr wrap="square">
            <a:spAutoFit/>
          </a:bodyPr>
          <a:lstStyle/>
          <a:p>
            <a:pPr>
              <a:lnSpc>
                <a:spcPct val="150000"/>
              </a:lnSpc>
            </a:pPr>
            <a:r>
              <a:rPr lang="zh-CN" altLang="en-US" sz="1600" dirty="0"/>
              <a:t>在职业进入阶段，员工对自己的职业发展方向还不确定，进入企业就相当于步入职业生涯的一个探索期。在探索过程的初期，员工对企业有着浓厚的新鲜感，在工作上动力十足，工作热情高涨，初显锋芒。</a:t>
            </a:r>
            <a:endParaRPr lang="en-US" altLang="zh-CN" sz="1600" dirty="0"/>
          </a:p>
          <a:p>
            <a:pPr>
              <a:lnSpc>
                <a:spcPct val="150000"/>
              </a:lnSpc>
            </a:pPr>
            <a:r>
              <a:rPr lang="zh-CN" altLang="en-US" sz="1600" dirty="0"/>
              <a:t>一般来说，新员工都有自己的职业成长和发展计划，并会为自己的职业目标的实现而全力以赴，期望未来的职业取得成功。在新的工作环境中，他们会感受到来自企业文化、人际氛围、工作性质和工作要求等方面的压力。他们非常渴望得到企业的支持与信任，使自己在企业中找到发展的平台。</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2947786" y="231915"/>
            <a:ext cx="263738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二、职业进入阶段</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221930" y="1493631"/>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334450" y="1636906"/>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11" grpId="0" animBg="1"/>
      <p:bldP spid="1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1082879" y="1489831"/>
            <a:ext cx="7608801" cy="2306955"/>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职业迷惘</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在工作中，新员工会表现出对企业发展目标或企业文化的不理解、不认同，从而降低他们的工作热情及对工作的敬业度。</a:t>
            </a:r>
            <a:endParaRPr lang="en-US" altLang="zh-CN" sz="1600" dirty="0"/>
          </a:p>
          <a:p>
            <a:pPr>
              <a:lnSpc>
                <a:spcPct val="150000"/>
              </a:lnSpc>
            </a:pPr>
            <a:r>
              <a:rPr lang="zh-CN" altLang="en-US" sz="1600" dirty="0"/>
              <a:t>新员工的主要迷惘有“职业理想与职业现实的碰撞，是不是需要重新做出职业选择”“我是谁，我能做什么”。实际上，新员工迷惘的主要原因在于个人的发展目标与企业提供的机会和职业道路不一致，个人缺乏自信和社会经验。</a:t>
            </a:r>
            <a:endParaRPr lang="zh-CN" altLang="en-US" sz="1400" dirty="0">
              <a:latin typeface="楷体" panose="02010609060101010101" pitchFamily="2" charset="-122"/>
              <a:ea typeface="楷体" panose="02010609060101010101" pitchFamily="2" charset="-122"/>
            </a:endParaRPr>
          </a:p>
        </p:txBody>
      </p:sp>
      <p:sp>
        <p:nvSpPr>
          <p:cNvPr id="9" name="椭圆 8"/>
          <p:cNvSpPr/>
          <p:nvPr/>
        </p:nvSpPr>
        <p:spPr>
          <a:xfrm>
            <a:off x="285370" y="1489831"/>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 name="任意多边形: 形状 9"/>
          <p:cNvSpPr/>
          <p:nvPr/>
        </p:nvSpPr>
        <p:spPr bwMode="auto">
          <a:xfrm>
            <a:off x="453908" y="1639731"/>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 name="文本框 10"/>
          <p:cNvSpPr txBox="1"/>
          <p:nvPr/>
        </p:nvSpPr>
        <p:spPr>
          <a:xfrm>
            <a:off x="1082791" y="1121550"/>
            <a:ext cx="2777136"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新员工的职业障碍</a:t>
            </a:r>
            <a:endParaRPr lang="zh-CN" altLang="en-US" sz="1800" b="1" dirty="0">
              <a:latin typeface="微软雅黑" panose="020B0503020204020204" pitchFamily="34" charset="-122"/>
              <a:ea typeface="微软雅黑" panose="020B0503020204020204" pitchFamily="34" charset="-122"/>
            </a:endParaRPr>
          </a:p>
        </p:txBody>
      </p:sp>
      <p:sp>
        <p:nvSpPr>
          <p:cNvPr id="12" name="等腰三角形 11"/>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2947786" y="231915"/>
            <a:ext cx="2637389"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二、职业进入阶段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1067713" y="1340078"/>
            <a:ext cx="7681545" cy="1938020"/>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稳定性较低</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在这一阶段，员工转换工作的愿望十分强烈，流动率很高。有些员工想通过探索新的职业选择来找到自己的职业锚，试图通过变换工作来寻找适合自己的职业，跳槽非常频繁。有些员工在择业时仍然停留在不切实际的思维中，盲目择业，不考虑自身的实际情况，导致对工作的预期与用人单位的实际情况存在明显的落差。</a:t>
            </a:r>
            <a:endParaRPr lang="zh-CN" altLang="en-US" sz="1400" dirty="0">
              <a:latin typeface="楷体" panose="02010609060101010101" pitchFamily="2" charset="-122"/>
              <a:ea typeface="楷体" panose="02010609060101010101" pitchFamily="2" charset="-122"/>
            </a:endParaRPr>
          </a:p>
        </p:txBody>
      </p:sp>
      <p:sp>
        <p:nvSpPr>
          <p:cNvPr id="9" name="任意多边形: 形状 8"/>
          <p:cNvSpPr/>
          <p:nvPr/>
        </p:nvSpPr>
        <p:spPr bwMode="auto">
          <a:xfrm>
            <a:off x="323181" y="1332260"/>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 name="任意多边形: 形状 9"/>
          <p:cNvSpPr/>
          <p:nvPr/>
        </p:nvSpPr>
        <p:spPr bwMode="auto">
          <a:xfrm>
            <a:off x="459422" y="1455320"/>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
        <p:nvSpPr>
          <p:cNvPr id="13" name="文本框 12"/>
          <p:cNvSpPr txBox="1"/>
          <p:nvPr/>
        </p:nvSpPr>
        <p:spPr>
          <a:xfrm>
            <a:off x="1188201" y="988200"/>
            <a:ext cx="2777136"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新员工的职业障碍</a:t>
            </a:r>
            <a:endParaRPr lang="zh-CN" altLang="en-US" sz="1800" b="1" dirty="0">
              <a:latin typeface="微软雅黑" panose="020B0503020204020204" pitchFamily="34" charset="-122"/>
              <a:ea typeface="微软雅黑" panose="020B0503020204020204" pitchFamily="34" charset="-122"/>
            </a:endParaRPr>
          </a:p>
        </p:txBody>
      </p:sp>
      <p:sp>
        <p:nvSpPr>
          <p:cNvPr id="14" name="等腰三角形 13"/>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2947786" y="231915"/>
            <a:ext cx="263738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二、职业进入阶段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72394" y="1373996"/>
            <a:ext cx="7544296" cy="2676525"/>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3.</a:t>
            </a:r>
            <a:r>
              <a:rPr lang="zh-CN" altLang="en-US" sz="1600" b="1" dirty="0">
                <a:solidFill>
                  <a:schemeClr val="accent2"/>
                </a:solidFill>
                <a:latin typeface="微软雅黑" panose="020B0503020204020204" pitchFamily="34" charset="-122"/>
                <a:ea typeface="微软雅黑" panose="020B0503020204020204" pitchFamily="34" charset="-122"/>
              </a:rPr>
              <a:t>职业角色认知偏差</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新员工受角色认知偏差的影响容易造成角色不清的问题，不能根据环境的要求及时地进行调整，出现角色行为失范和角色准备不足等问题。</a:t>
            </a:r>
            <a:endParaRPr lang="en-US" altLang="zh-CN" sz="1600" dirty="0"/>
          </a:p>
          <a:p>
            <a:pPr>
              <a:lnSpc>
                <a:spcPct val="150000"/>
              </a:lnSpc>
            </a:pPr>
            <a:r>
              <a:rPr lang="zh-CN" altLang="en-US" sz="1600" dirty="0"/>
              <a:t>作为员工，一方面要为企业的业务而努力工作，要承受着工作的压力；另一方面要应对企业内部各种人际关系，还要遵循企业发展的规律。大多数毕业生都会用以往的方式来应对，容易陷入迷惘之中，体现在对企业认同、人际关系、企业文化等方面的不理解，缺乏对工作中所扮演角色的正向感觉。</a:t>
            </a:r>
            <a:endParaRPr lang="zh-CN" altLang="en-US" sz="1400" dirty="0">
              <a:latin typeface="楷体" panose="02010609060101010101" pitchFamily="2" charset="-122"/>
              <a:ea typeface="楷体" panose="02010609060101010101" pitchFamily="2" charset="-122"/>
            </a:endParaRPr>
          </a:p>
        </p:txBody>
      </p:sp>
      <p:sp>
        <p:nvSpPr>
          <p:cNvPr id="11" name="任意多边形: 形状 10"/>
          <p:cNvSpPr/>
          <p:nvPr/>
        </p:nvSpPr>
        <p:spPr bwMode="auto">
          <a:xfrm>
            <a:off x="339362" y="1373996"/>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a:cs typeface="+mn-ea"/>
              <a:sym typeface="+mn-lt"/>
            </a:endParaRPr>
          </a:p>
        </p:txBody>
      </p:sp>
      <p:sp>
        <p:nvSpPr>
          <p:cNvPr id="12" name="任意多边形: 形状 11"/>
          <p:cNvSpPr/>
          <p:nvPr/>
        </p:nvSpPr>
        <p:spPr bwMode="auto">
          <a:xfrm>
            <a:off x="512075" y="1492424"/>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cs typeface="+mn-ea"/>
              <a:sym typeface="+mn-lt"/>
            </a:endParaRPr>
          </a:p>
        </p:txBody>
      </p:sp>
      <p:sp>
        <p:nvSpPr>
          <p:cNvPr id="13" name="文本框 12"/>
          <p:cNvSpPr txBox="1"/>
          <p:nvPr/>
        </p:nvSpPr>
        <p:spPr>
          <a:xfrm>
            <a:off x="1044691" y="974230"/>
            <a:ext cx="2777136"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新员工的职业障碍</a:t>
            </a:r>
            <a:endParaRPr lang="zh-CN" altLang="en-US" sz="1800" b="1" dirty="0">
              <a:latin typeface="微软雅黑" panose="020B0503020204020204" pitchFamily="34" charset="-122"/>
              <a:ea typeface="微软雅黑" panose="020B0503020204020204" pitchFamily="34" charset="-122"/>
            </a:endParaRPr>
          </a:p>
        </p:txBody>
      </p:sp>
      <p:sp>
        <p:nvSpPr>
          <p:cNvPr id="14" name="等腰三角形 13"/>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9" name="文本框 8"/>
          <p:cNvSpPr txBox="1"/>
          <p:nvPr>
            <p:custDataLst>
              <p:tags r:id="rId1"/>
            </p:custDataLst>
          </p:nvPr>
        </p:nvSpPr>
        <p:spPr>
          <a:xfrm>
            <a:off x="2947786" y="231915"/>
            <a:ext cx="263738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二、职业进入阶段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1116410" y="1492424"/>
            <a:ext cx="7704856" cy="1938020"/>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树立良好的形象</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大学生步入职场以后，应学习企业的规范要求，逐渐适应职业和企业，注意树立自己良好的形象。新员工需要深入学习系统的专业理论知识，了解企业管理系统，在工作中不断纠正业务上的失误，在磨合中找到个人与企业的最佳结合点。通过对实际工作的体验与总结来判定自己当初的选择是否正确，在必要时重新做出选择。</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1188359" y="1092106"/>
            <a:ext cx="3460653"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三</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职业进入阶段的实施策略</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任意多边形: 形状 10"/>
          <p:cNvSpPr/>
          <p:nvPr/>
        </p:nvSpPr>
        <p:spPr bwMode="auto">
          <a:xfrm>
            <a:off x="321392" y="1483902"/>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433912" y="1627177"/>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
        <p:nvSpPr>
          <p:cNvPr id="2" name="文本框 1"/>
          <p:cNvSpPr txBox="1"/>
          <p:nvPr>
            <p:custDataLst>
              <p:tags r:id="rId1"/>
            </p:custDataLst>
          </p:nvPr>
        </p:nvSpPr>
        <p:spPr>
          <a:xfrm>
            <a:off x="2947786" y="231915"/>
            <a:ext cx="263738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二、职业进入阶段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anim calcmode="lin" valueType="num">
                                      <p:cBhvr>
                                        <p:cTn id="11" dur="1000" fill="hold"/>
                                        <p:tgtEl>
                                          <p:spTgt spid="11"/>
                                        </p:tgtEl>
                                        <p:attrNameLst>
                                          <p:attrName>ppt_x</p:attrName>
                                        </p:attrNameLst>
                                      </p:cBhvr>
                                      <p:tavLst>
                                        <p:tav tm="0">
                                          <p:val>
                                            <p:strVal val="#ppt_x"/>
                                          </p:val>
                                        </p:tav>
                                        <p:tav tm="100000">
                                          <p:val>
                                            <p:strVal val="#ppt_x"/>
                                          </p:val>
                                        </p:tav>
                                      </p:tavLst>
                                    </p:anim>
                                    <p:anim calcmode="lin" valueType="num">
                                      <p:cBhvr>
                                        <p:cTn id="12" dur="1000" fill="hold"/>
                                        <p:tgtEl>
                                          <p:spTgt spid="11"/>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14041" y="1564432"/>
            <a:ext cx="7906102" cy="1938020"/>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扮演好一个“初级员工”的角色</a:t>
            </a:r>
            <a:endParaRPr lang="en-US" altLang="zh-CN" sz="1600" b="1"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600" dirty="0"/>
              <a:t>大学生在进入工作岗位以后应逐步熟悉企业的文化，了解企业内部的人事关系和管理情况。一方面，要显示出个人的自信心和进取心。大学生进入新的工作环境缺乏的不是技能，而是信心，应与老员工多交流，破除心理上的恐惧和担忧。另一方面，要学会成为一个好下属，接受作为一名“初级员工”的角色。</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1111945" y="1164746"/>
            <a:ext cx="3460653"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三</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职业进入阶段的实施策略</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椭圆 10"/>
          <p:cNvSpPr/>
          <p:nvPr/>
        </p:nvSpPr>
        <p:spPr>
          <a:xfrm>
            <a:off x="285370" y="1489831"/>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453908" y="1639731"/>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 name="文本框 1"/>
          <p:cNvSpPr txBox="1"/>
          <p:nvPr>
            <p:custDataLst>
              <p:tags r:id="rId1"/>
            </p:custDataLst>
          </p:nvPr>
        </p:nvSpPr>
        <p:spPr>
          <a:xfrm>
            <a:off x="2947786" y="231915"/>
            <a:ext cx="263738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二、职业进入阶段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252314" y="737159"/>
            <a:ext cx="8360010" cy="4031873"/>
          </a:xfrm>
          <a:prstGeom prst="rect">
            <a:avLst/>
          </a:prstGeom>
          <a:noFill/>
        </p:spPr>
        <p:txBody>
          <a:bodyPr wrap="square">
            <a:spAutoFit/>
          </a:bodyPr>
          <a:lstStyle/>
          <a:p>
            <a:r>
              <a:rPr lang="zh-CN" altLang="en-US" sz="1600" dirty="0"/>
              <a:t>    那一年，谭叶青还是印刷业的新人，没有任何工作经验，更不要说与印刷有关的技术。谭叶青进了一家规模不小的印刷公司，当他得知自己是公司唯一的高中学历的职员，其他大多是专科甚至本科学历者的消息时忍不住倒吸了一口凉气。</a:t>
            </a:r>
            <a:endParaRPr lang="en-US" altLang="zh-CN" sz="1600" dirty="0"/>
          </a:p>
          <a:p>
            <a:r>
              <a:rPr lang="zh-CN" altLang="en-US" sz="1600" dirty="0"/>
              <a:t>    老板要求谭叶青尽快熟悉印刷流程，如果</a:t>
            </a:r>
            <a:r>
              <a:rPr lang="en-US" altLang="zh-CN" sz="1600" dirty="0"/>
              <a:t>3</a:t>
            </a:r>
            <a:r>
              <a:rPr lang="zh-CN" altLang="en-US" sz="1600" dirty="0"/>
              <a:t>个月后还不能上机操作，就只能领试用期薪水走人。可是，老板并没为新人组织培训，而是让新人们不懂就问。“不耻下问，当然是学习、解惑的好办法。”谭叶青跟朋友说，“可是，那些优秀的同事会教我吗？同事不就是竞争对手吗？竞争对手会帮助我成长吗？”</a:t>
            </a:r>
            <a:endParaRPr lang="en-US" altLang="zh-CN" sz="1600" dirty="0"/>
          </a:p>
          <a:p>
            <a:r>
              <a:rPr lang="zh-CN" altLang="en-US" sz="1600" dirty="0"/>
              <a:t>    最初，谭叶青都不好意思开口请教，总是在一边傻傻地看。可是，同事们干得游刃有余，谭叶青愣是没看出一点儿道道，面对印刷机器总是束手无策。后来，谭叶青想到自己的试用期越来越少了，如果再不抓紧学习就没饭碗了。于是，谭叶青开始很谦虚地向同事们请教，还请同事们去夜宵摊吃东西。</a:t>
            </a:r>
            <a:endParaRPr lang="en-US" altLang="zh-CN" sz="1600" dirty="0"/>
          </a:p>
          <a:p>
            <a:r>
              <a:rPr lang="zh-CN" altLang="en-US" sz="1600" dirty="0"/>
              <a:t>    原来，那些同事并不像谭叶青想象中的难以相处，他们非常热情、耐心地教谭叶青操作机器，恨不得把毕生所学都拿出来分享。其中有同事还开玩笑说：“我们巴不得新人来学习，新人学会了，我们的工作负担就轻一些。另外，教新人本来就是我们的职责，你们试用期学不会技术被炒，老板同样也会迁怒于我们。”</a:t>
            </a:r>
            <a:endParaRPr lang="en-US" altLang="zh-CN" sz="1600" dirty="0"/>
          </a:p>
          <a:p>
            <a:endParaRPr lang="en-US" altLang="zh-CN" sz="1600" dirty="0"/>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6"/>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9" name="文本框 8"/>
          <p:cNvSpPr txBox="1"/>
          <p:nvPr/>
        </p:nvSpPr>
        <p:spPr>
          <a:xfrm>
            <a:off x="543740" y="38739"/>
            <a:ext cx="6912768" cy="461665"/>
          </a:xfrm>
          <a:prstGeom prst="rect">
            <a:avLst/>
          </a:prstGeom>
          <a:noFill/>
        </p:spPr>
        <p:txBody>
          <a:bodyPr wrap="square" rtlCol="0">
            <a:spAutoFit/>
          </a:bodyPr>
          <a:lstStyle/>
          <a:p>
            <a:r>
              <a:rPr lang="zh-CN" altLang="en-US" sz="2400" b="1" dirty="0">
                <a:solidFill>
                  <a:schemeClr val="accent6"/>
                </a:solidFill>
                <a:latin typeface="微软雅黑" panose="020B0503020204020204" pitchFamily="34" charset="-122"/>
                <a:ea typeface="微软雅黑" panose="020B0503020204020204" pitchFamily="34" charset="-122"/>
              </a:rPr>
              <a:t>案例故事</a:t>
            </a:r>
            <a:endParaRPr lang="zh-CN" altLang="en-US" sz="2400" b="1" dirty="0">
              <a:solidFill>
                <a:schemeClr val="accent6"/>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63722" y="916360"/>
            <a:ext cx="8360010" cy="3046988"/>
          </a:xfrm>
          <a:prstGeom prst="rect">
            <a:avLst/>
          </a:prstGeom>
          <a:noFill/>
        </p:spPr>
        <p:txBody>
          <a:bodyPr wrap="square">
            <a:spAutoFit/>
          </a:bodyPr>
          <a:lstStyle/>
          <a:p>
            <a:r>
              <a:rPr lang="zh-CN" altLang="en-US" sz="1600" dirty="0"/>
              <a:t>     有人指导，谭叶青确实学得很快，试用期才两个月就能独立上机了，试用期后就获得了长期合同并被老板委以重任。后来，谭叶青还把不耻下问当作自己的职场信条，凡遇到职场上突如其来的难题，当靠自己的智慧难以解决时，他就会非常谦虚诚恳地向同事请教。</a:t>
            </a:r>
            <a:endParaRPr lang="en-US" altLang="zh-CN" sz="1600" dirty="0"/>
          </a:p>
          <a:p>
            <a:r>
              <a:rPr lang="zh-CN" altLang="en-US" sz="1600" dirty="0"/>
              <a:t>     有一次，谭叶青在工作中遇到了难题，而这刚好是新人小智最得心应手的。小智是公司的新人，个人能力出众、进步非常快，但是有点儿傲气。谭叶青非常谦逊地跟小智请教，同事们都说谭叶青找错了人，没准碰一鼻子灰回来。可是，事实并非如此，傲气的小智也没想到“元老”谭叶青会不耻下问，非常友善地解答了谭叶青的疑惑。</a:t>
            </a:r>
            <a:endParaRPr lang="en-US" altLang="zh-CN" sz="1600" dirty="0"/>
          </a:p>
          <a:p>
            <a:r>
              <a:rPr lang="zh-CN" altLang="en-US" sz="1600" dirty="0"/>
              <a:t>    多年以后，谭叶青已经成为这家印刷公司的副总，这对于学历最低、从业时间短的他来说是个奇迹。很多公司的新人问谭叶青：“谭总，您获得今时今日的成绩最大的秘诀是什么？”谭叶青回答说：“不耻下问。向职位比自己高或者低的同事请教，请教才是解惑最好的办法。如果一味地埋头摸索，不仅会降低工作效率，没准还会因拖延影响集体，惹得老板和同事都不高兴。”</a:t>
            </a:r>
            <a:endParaRPr lang="zh-CN" altLang="en-US" sz="14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6"/>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9" name="文本框 8"/>
          <p:cNvSpPr txBox="1"/>
          <p:nvPr/>
        </p:nvSpPr>
        <p:spPr>
          <a:xfrm>
            <a:off x="543740" y="38739"/>
            <a:ext cx="6912768" cy="461665"/>
          </a:xfrm>
          <a:prstGeom prst="rect">
            <a:avLst/>
          </a:prstGeom>
          <a:noFill/>
        </p:spPr>
        <p:txBody>
          <a:bodyPr wrap="square" rtlCol="0">
            <a:spAutoFit/>
          </a:bodyPr>
          <a:lstStyle/>
          <a:p>
            <a:r>
              <a:rPr lang="zh-CN" altLang="en-US" sz="2400" b="1" dirty="0">
                <a:solidFill>
                  <a:schemeClr val="accent6"/>
                </a:solidFill>
                <a:latin typeface="微软雅黑" panose="020B0503020204020204" pitchFamily="34" charset="-122"/>
                <a:ea typeface="微软雅黑" panose="020B0503020204020204" pitchFamily="34" charset="-122"/>
              </a:rPr>
              <a:t>案例故事</a:t>
            </a:r>
            <a:endParaRPr lang="zh-CN" altLang="en-US" sz="2400" b="1" dirty="0">
              <a:solidFill>
                <a:schemeClr val="accent6"/>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36180" y="1298339"/>
            <a:ext cx="7813078" cy="1938020"/>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安稳”地工作</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t>大学毕业生在这一段时间里最好不要轻易跳槽；相反如果这段时间能够做到“安稳”地工作，定能积累到人生中第一次“从学习迈向工作”的宝贵体验和坦然的就业心态。在安稳的工作中有利于积累工作技能和人际关系，为日后的发展打下基础。如果不能安稳地工作，就不能好好地积累专门的行业经验，对日后的职业发展是极为不利的。</a:t>
            </a:r>
            <a:endParaRPr lang="zh-CN" altLang="en-US" sz="1400" dirty="0">
              <a:latin typeface="楷体" panose="02010609060101010101" pitchFamily="2" charset="-122"/>
              <a:ea typeface="楷体" panose="02010609060101010101" pitchFamily="2" charset="-122"/>
            </a:endParaRPr>
          </a:p>
        </p:txBody>
      </p:sp>
      <p:sp>
        <p:nvSpPr>
          <p:cNvPr id="9" name="任意多边形: 形状 8"/>
          <p:cNvSpPr/>
          <p:nvPr/>
        </p:nvSpPr>
        <p:spPr bwMode="auto">
          <a:xfrm>
            <a:off x="323181" y="1332260"/>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0" name="任意多边形: 形状 9"/>
          <p:cNvSpPr/>
          <p:nvPr/>
        </p:nvSpPr>
        <p:spPr bwMode="auto">
          <a:xfrm>
            <a:off x="459422" y="1455320"/>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
        <p:nvSpPr>
          <p:cNvPr id="11" name="文本框 10"/>
          <p:cNvSpPr txBox="1"/>
          <p:nvPr/>
        </p:nvSpPr>
        <p:spPr>
          <a:xfrm>
            <a:off x="972245" y="988216"/>
            <a:ext cx="3460653"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三</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职业进入阶段的实施策略</a:t>
            </a:r>
            <a:endParaRPr lang="zh-CN" altLang="en-US" sz="1800" b="1" dirty="0">
              <a:latin typeface="微软雅黑" panose="020B0503020204020204" pitchFamily="34" charset="-122"/>
              <a:ea typeface="微软雅黑" panose="020B0503020204020204" pitchFamily="34" charset="-122"/>
            </a:endParaRPr>
          </a:p>
        </p:txBody>
      </p:sp>
      <p:sp>
        <p:nvSpPr>
          <p:cNvPr id="12" name="等腰三角形 11"/>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2947786" y="231915"/>
            <a:ext cx="263738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二、职业进入阶段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9" name="文本框 8"/>
          <p:cNvSpPr txBox="1"/>
          <p:nvPr/>
        </p:nvSpPr>
        <p:spPr>
          <a:xfrm>
            <a:off x="543953" y="1459710"/>
            <a:ext cx="7526748" cy="1912409"/>
          </a:xfrm>
          <a:prstGeom prst="rect">
            <a:avLst/>
          </a:prstGeom>
          <a:noFill/>
        </p:spPr>
        <p:txBody>
          <a:bodyPr wrap="square">
            <a:noAutofit/>
          </a:bodyPr>
          <a:lstStyle/>
          <a:p>
            <a:pPr algn="l">
              <a:lnSpc>
                <a:spcPct val="150000"/>
              </a:lnSpc>
            </a:pPr>
            <a:r>
              <a:rPr lang="en-US" altLang="zh-CN" sz="1800" dirty="0">
                <a:latin typeface="楷体" panose="02010609060101010101" pitchFamily="2" charset="-122"/>
                <a:ea typeface="楷体" panose="02010609060101010101" pitchFamily="2" charset="-122"/>
                <a:sym typeface="+mn-ea"/>
              </a:rPr>
              <a:t>    </a:t>
            </a:r>
            <a:r>
              <a:rPr lang="zh-CN" altLang="en-US" sz="1800" dirty="0">
                <a:latin typeface="楷体" panose="02010609060101010101" pitchFamily="2" charset="-122"/>
                <a:ea typeface="楷体" panose="02010609060101010101" pitchFamily="2" charset="-122"/>
                <a:sym typeface="+mn-ea"/>
              </a:rPr>
              <a:t>有人认为“首次就业是一个人职业生涯的起点，以后的职业生涯还很长远，所以首次就业如何与以后的发展没有任何关系”。请谈谈你的看法。</a:t>
            </a:r>
            <a:r>
              <a:rPr lang="en-US" altLang="zh-CN" sz="1800" dirty="0">
                <a:latin typeface="楷体" panose="02010609060101010101" pitchFamily="2" charset="-122"/>
                <a:ea typeface="楷体" panose="02010609060101010101" pitchFamily="2" charset="-122"/>
                <a:sym typeface="+mn-ea"/>
              </a:rPr>
              <a:t>________________________________________________________________________________________________________________________________________________________________________________________________________________________________________________________________</a:t>
            </a:r>
            <a:endParaRPr lang="zh-CN" altLang="en-US" sz="18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4178" y="94590"/>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C0000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175" y="39012"/>
            <a:ext cx="6912022" cy="460375"/>
          </a:xfrm>
          <a:prstGeom prst="rect">
            <a:avLst/>
          </a:prstGeom>
          <a:noFill/>
        </p:spPr>
        <p:txBody>
          <a:bodyPr wrap="square" rtlCol="0">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课堂活动</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494" y="556538"/>
            <a:ext cx="9144600" cy="0"/>
          </a:xfrm>
          <a:prstGeom prst="line">
            <a:avLst/>
          </a:prstGeom>
          <a:ln w="9525" cap="flat" cmpd="sng" algn="ctr">
            <a:solidFill>
              <a:srgbClr val="C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203738" y="713173"/>
            <a:ext cx="8511108" cy="4492625"/>
          </a:xfrm>
          <a:prstGeom prst="rect">
            <a:avLst/>
          </a:prstGeom>
          <a:noFill/>
        </p:spPr>
        <p:txBody>
          <a:bodyPr wrap="square">
            <a:spAutoFit/>
          </a:bodyPr>
          <a:lstStyle/>
          <a:p>
            <a:pPr algn="ctr"/>
            <a:r>
              <a:rPr lang="zh-CN" altLang="en-US" sz="1400" dirty="0"/>
              <a:t>   </a:t>
            </a:r>
            <a:r>
              <a:rPr lang="zh-CN" altLang="en-US" sz="1400" b="1" dirty="0"/>
              <a:t> </a:t>
            </a:r>
            <a:r>
              <a:rPr sz="1400" b="1" dirty="0"/>
              <a:t>职业生涯管理体系助力员工扎稳脚跟</a:t>
            </a:r>
            <a:endParaRPr sz="1400" dirty="0"/>
          </a:p>
          <a:p>
            <a:r>
              <a:rPr lang="en-US" sz="1400" dirty="0"/>
              <a:t>     </a:t>
            </a:r>
            <a:r>
              <a:rPr lang="en-US" sz="1600" dirty="0"/>
              <a:t>   </a:t>
            </a:r>
            <a:endParaRPr lang="en-US" sz="1600" dirty="0"/>
          </a:p>
          <a:p>
            <a:pPr>
              <a:lnSpc>
                <a:spcPct val="150000"/>
              </a:lnSpc>
            </a:pPr>
            <a:r>
              <a:rPr lang="en-US" sz="1600" dirty="0"/>
              <a:t>        </a:t>
            </a:r>
            <a:r>
              <a:rPr sz="1600" dirty="0"/>
              <a:t>某国有企业下属分公司的人力资源部总经理周总年初被一件事情困扰：本公司下大力气招聘来的大学生陆续被其他企业挖墙脚。据统计，近一年多来，单位内入职三年以上的大学生员工流失率一直高达 25% 以上，而且大学生员工的离职带动了其他骨干员工的流失，大大影响了该单位下一步要实施的规模扩张战略。</a:t>
            </a:r>
            <a:r>
              <a:rPr lang="en-US" sz="1600" dirty="0"/>
              <a:t>      </a:t>
            </a:r>
            <a:endParaRPr lang="en-US" sz="1600" dirty="0"/>
          </a:p>
          <a:p>
            <a:pPr>
              <a:lnSpc>
                <a:spcPct val="150000"/>
              </a:lnSpc>
            </a:pPr>
            <a:r>
              <a:rPr lang="en-US" sz="1600" dirty="0"/>
              <a:t>        </a:t>
            </a:r>
            <a:r>
              <a:rPr sz="1600" dirty="0"/>
              <a:t>企业领导要求人力资源部必须在一个月内提出解决问题的良策，这让周总倍感头疼。</a:t>
            </a:r>
            <a:endParaRPr sz="1600" dirty="0"/>
          </a:p>
          <a:p>
            <a:pPr>
              <a:lnSpc>
                <a:spcPct val="150000"/>
              </a:lnSpc>
            </a:pPr>
            <a:r>
              <a:rPr sz="1600" dirty="0"/>
              <a:t>经过深入了解后，周总发现，企业虽然在员工的业务技能、专业知识等培训上投入了巨大的精力和物力，但一直没有真正用心识别员工职业发展的内在需求，员工主要是被动地接受各项职业发展的安排。员工要想得到发展，需要“自己搭台”，才可能脱颖而出。而随着“90 后”大学生员工逐步成为企业骨干，管理者逐渐发现：如果仅依赖培训发展员工，只会使企业越来越成为行业内的“黄埔军校”，总是在为他人做嫁衣。</a:t>
            </a:r>
            <a:endParaRPr sz="1600" dirty="0"/>
          </a:p>
          <a:p>
            <a:endParaRPr sz="1600" dirty="0"/>
          </a:p>
        </p:txBody>
      </p:sp>
      <p:sp>
        <p:nvSpPr>
          <p:cNvPr id="7" name="PA-A000320150714E26PPSH-4285"/>
          <p:cNvSpPr/>
          <p:nvPr>
            <p:custDataLst>
              <p:tags r:id="rId1"/>
            </p:custDataLst>
          </p:nvPr>
        </p:nvSpPr>
        <p:spPr bwMode="auto">
          <a:xfrm>
            <a:off x="180311" y="124275"/>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99464" y="67409"/>
            <a:ext cx="6912768" cy="46037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案例导入</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65140" y="1551040"/>
            <a:ext cx="8511108"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职业成长阶段的特点</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912457" y="1972441"/>
            <a:ext cx="7764793" cy="2250616"/>
          </a:xfrm>
          <a:prstGeom prst="rect">
            <a:avLst/>
          </a:prstGeom>
          <a:noFill/>
        </p:spPr>
        <p:txBody>
          <a:bodyPr wrap="square">
            <a:spAutoFit/>
          </a:bodyPr>
          <a:lstStyle/>
          <a:p>
            <a:pPr>
              <a:lnSpc>
                <a:spcPct val="150000"/>
              </a:lnSpc>
            </a:pPr>
            <a:r>
              <a:rPr lang="zh-CN" altLang="en-US" sz="1600" dirty="0"/>
              <a:t>随着工作经验和为人处世的不断积累，员工各方面的能力都得到了很大程度的提高，对职业及工作环境逐渐适应，掌握了与工作岗位相关的专业技能，能够胜任工作。员工勇于面对新问题，积极尝试并寻求解决问题的途径，形成了自身的优势，树立了良好的形象，在职业发展道路上稳步前进。</a:t>
            </a:r>
            <a:endParaRPr lang="en-US" altLang="zh-CN" sz="1600" dirty="0"/>
          </a:p>
          <a:p>
            <a:pPr>
              <a:lnSpc>
                <a:spcPct val="150000"/>
              </a:lnSpc>
            </a:pPr>
            <a:r>
              <a:rPr lang="zh-CN" altLang="en-US" sz="1600" dirty="0"/>
              <a:t>他们的职业竞争能力不断增强，具有远大的理想和抱负，有着强烈的进取心，对职业与个人成就有较强的追求，想要成功的心理十分强烈，雄心勃勃。</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2988618" y="291468"/>
            <a:ext cx="266429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三、职业成长阶段</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24322" y="967991"/>
            <a:ext cx="8496944" cy="3661410"/>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1.</a:t>
            </a:r>
            <a:r>
              <a:rPr lang="zh-CN" altLang="en-US" sz="1600" b="1" dirty="0">
                <a:solidFill>
                  <a:schemeClr val="accent2"/>
                </a:solidFill>
                <a:latin typeface="微软雅黑" panose="020B0503020204020204" pitchFamily="34" charset="-122"/>
                <a:ea typeface="微软雅黑" panose="020B0503020204020204" pitchFamily="34" charset="-122"/>
              </a:rPr>
              <a:t>发展自己的能力</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600" dirty="0"/>
              <a:t>这一阶段，员工应当开发个人的长期职业计划，在自己的专业领域内继续学习，保持技术竞争力，努力成为一名专家或职业能手，将自身职业素养提升到新的高度，为进入其他职业领域打下基础。员工不把工作仅看作一种职业，应将其上升为自己终身追求的目标。</a:t>
            </a:r>
            <a:endParaRPr lang="en-US" altLang="zh-CN" sz="1600" dirty="0"/>
          </a:p>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2.</a:t>
            </a:r>
            <a:r>
              <a:rPr lang="zh-CN" altLang="en-US" sz="1600" b="1" dirty="0">
                <a:solidFill>
                  <a:schemeClr val="accent1"/>
                </a:solidFill>
                <a:latin typeface="微软雅黑" panose="020B0503020204020204" pitchFamily="34" charset="-122"/>
                <a:ea typeface="微软雅黑" panose="020B0503020204020204" pitchFamily="34" charset="-122"/>
              </a:rPr>
              <a:t>抓住培训的机会</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t>这一阶段，员工应当多参加企业内、外举办的有关培训活动，使自己获得职业发展所需要的各种职业技能和经验，在多个方面都有充分的发展；不断探索、刻苦钻研、勇于创新，注意发现自己在某些方面的特长，并加以引导和培养，最大限度地提升个人的社会价值。</a:t>
            </a:r>
            <a:endParaRPr lang="en-US" altLang="zh-CN" sz="1600" dirty="0"/>
          </a:p>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3.</a:t>
            </a:r>
            <a:r>
              <a:rPr lang="zh-CN" altLang="en-US" sz="1600" b="1" dirty="0">
                <a:solidFill>
                  <a:schemeClr val="accent2"/>
                </a:solidFill>
                <a:latin typeface="微软雅黑" panose="020B0503020204020204" pitchFamily="34" charset="-122"/>
                <a:ea typeface="微软雅黑" panose="020B0503020204020204" pitchFamily="34" charset="-122"/>
              </a:rPr>
              <a:t>积极进取</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600" dirty="0"/>
              <a:t>进取心是一种强大的力量，能够推动员工积极上进、高效工作，积极探索与解决工作中遇到的一些问题。积极进取是一种努力向前、有所作为的人生态度，能促使员工通过尝试去赢得人生的坚强，充满希望地快乐成长。在平凡的职业生涯中有了积极进取，人们才会全力拼搏。积极进取是多次勇敢的尝试，是在失败后的奋起，最终定会取得辉煌成功。</a:t>
            </a:r>
            <a:endParaRPr lang="zh-CN" altLang="en-US" sz="1600" dirty="0">
              <a:latin typeface="楷体" panose="02010609060101010101" pitchFamily="2" charset="-122"/>
              <a:ea typeface="楷体" panose="02010609060101010101" pitchFamily="2" charset="-122"/>
            </a:endParaRPr>
          </a:p>
        </p:txBody>
      </p:sp>
      <p:sp>
        <p:nvSpPr>
          <p:cNvPr id="9" name="文本框 8"/>
          <p:cNvSpPr txBox="1"/>
          <p:nvPr/>
        </p:nvSpPr>
        <p:spPr>
          <a:xfrm>
            <a:off x="468055" y="627766"/>
            <a:ext cx="3528392"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职业成长阶段的发展策略</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3061008" y="166373"/>
            <a:ext cx="266429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三、职业成长阶段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2241235" y="2747444"/>
            <a:ext cx="566836" cy="56561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a:p>
        </p:txBody>
      </p:sp>
      <p:sp>
        <p:nvSpPr>
          <p:cNvPr id="21" name="椭圆 20"/>
          <p:cNvSpPr/>
          <p:nvPr/>
        </p:nvSpPr>
        <p:spPr>
          <a:xfrm>
            <a:off x="3160647" y="3297264"/>
            <a:ext cx="283418" cy="283403"/>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2" name="椭圆 21"/>
          <p:cNvSpPr/>
          <p:nvPr/>
        </p:nvSpPr>
        <p:spPr>
          <a:xfrm>
            <a:off x="1369906" y="3390320"/>
            <a:ext cx="414410" cy="41319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3" name="椭圆 22"/>
          <p:cNvSpPr/>
          <p:nvPr/>
        </p:nvSpPr>
        <p:spPr>
          <a:xfrm>
            <a:off x="2548719" y="1701999"/>
            <a:ext cx="518704" cy="51867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12" name="文本框 11"/>
          <p:cNvSpPr txBox="1"/>
          <p:nvPr/>
        </p:nvSpPr>
        <p:spPr>
          <a:xfrm>
            <a:off x="4176349" y="1666913"/>
            <a:ext cx="3866160" cy="377036"/>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en-US" altLang="zh-CN" sz="2000" b="1" dirty="0">
                <a:latin typeface="+mn-ea"/>
                <a:ea typeface="+mn-ea"/>
              </a:rPr>
              <a:t>1.</a:t>
            </a:r>
            <a:r>
              <a:rPr lang="zh-CN" altLang="en-US" sz="2000" b="1" dirty="0">
                <a:latin typeface="+mn-ea"/>
                <a:ea typeface="+mn-ea"/>
              </a:rPr>
              <a:t>出现职业倦怠</a:t>
            </a:r>
            <a:endParaRPr lang="en-US" altLang="zh-CN" sz="2000" b="1" dirty="0">
              <a:latin typeface="+mn-ea"/>
              <a:ea typeface="+mn-ea"/>
            </a:endParaRPr>
          </a:p>
        </p:txBody>
      </p:sp>
      <p:sp>
        <p:nvSpPr>
          <p:cNvPr id="7" name="文本框 6"/>
          <p:cNvSpPr txBox="1"/>
          <p:nvPr/>
        </p:nvSpPr>
        <p:spPr>
          <a:xfrm>
            <a:off x="4176349" y="2716560"/>
            <a:ext cx="3866160" cy="377036"/>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en-US" altLang="zh-CN" sz="2000" b="1" dirty="0">
                <a:latin typeface="+mn-ea"/>
                <a:ea typeface="+mn-ea"/>
              </a:rPr>
              <a:t>2.</a:t>
            </a:r>
            <a:r>
              <a:rPr lang="zh-CN" altLang="en-US" sz="2000" b="1" dirty="0">
                <a:latin typeface="+mn-ea"/>
                <a:ea typeface="+mn-ea"/>
              </a:rPr>
              <a:t>职业认同感受到冲击</a:t>
            </a:r>
            <a:endParaRPr lang="en-US" altLang="zh-CN" sz="2000" b="1" dirty="0">
              <a:latin typeface="+mn-ea"/>
              <a:ea typeface="+mn-ea"/>
            </a:endParaRPr>
          </a:p>
        </p:txBody>
      </p:sp>
      <p:sp>
        <p:nvSpPr>
          <p:cNvPr id="9" name="文本框 8"/>
          <p:cNvSpPr txBox="1"/>
          <p:nvPr/>
        </p:nvSpPr>
        <p:spPr>
          <a:xfrm>
            <a:off x="4177143" y="3766207"/>
            <a:ext cx="3866160" cy="377036"/>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en-US" altLang="zh-CN" sz="2000" b="1" dirty="0">
                <a:latin typeface="+mn-ea"/>
                <a:ea typeface="+mn-ea"/>
              </a:rPr>
              <a:t>3.</a:t>
            </a:r>
            <a:r>
              <a:rPr lang="zh-CN" altLang="en-US" sz="2000" b="1" dirty="0">
                <a:latin typeface="+mn-ea"/>
                <a:ea typeface="+mn-ea"/>
              </a:rPr>
              <a:t>职业期望落空</a:t>
            </a:r>
            <a:endParaRPr lang="en-US" altLang="zh-CN" sz="2000" b="1" dirty="0">
              <a:latin typeface="+mn-ea"/>
              <a:ea typeface="+mn-ea"/>
            </a:endParaRPr>
          </a:p>
        </p:txBody>
      </p:sp>
      <p:sp>
        <p:nvSpPr>
          <p:cNvPr id="18" name="矩形 23"/>
          <p:cNvSpPr>
            <a:spLocks noChangeArrowheads="1"/>
          </p:cNvSpPr>
          <p:nvPr/>
        </p:nvSpPr>
        <p:spPr bwMode="auto">
          <a:xfrm>
            <a:off x="527001" y="1343779"/>
            <a:ext cx="1875624" cy="1877658"/>
          </a:xfrm>
          <a:prstGeom prst="ellipse">
            <a:avLst/>
          </a:prstGeom>
          <a:blipFill dpi="0" rotWithShape="1">
            <a:blip r:embed="rId1"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19" name="矩形 24"/>
          <p:cNvSpPr>
            <a:spLocks noChangeArrowheads="1"/>
          </p:cNvSpPr>
          <p:nvPr/>
        </p:nvSpPr>
        <p:spPr bwMode="auto">
          <a:xfrm>
            <a:off x="2798342" y="2220675"/>
            <a:ext cx="982290" cy="956246"/>
          </a:xfrm>
          <a:prstGeom prst="ellipse">
            <a:avLst/>
          </a:prstGeom>
          <a:blipFill dpi="0" rotWithShape="1">
            <a:blip r:embed="rId2"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4" name="矩形 25"/>
          <p:cNvSpPr>
            <a:spLocks noChangeArrowheads="1"/>
          </p:cNvSpPr>
          <p:nvPr/>
        </p:nvSpPr>
        <p:spPr bwMode="auto">
          <a:xfrm>
            <a:off x="1915335" y="3390320"/>
            <a:ext cx="1199176" cy="1222044"/>
          </a:xfrm>
          <a:prstGeom prst="ellipse">
            <a:avLst/>
          </a:prstGeom>
          <a:blipFill dpi="0" rotWithShape="1">
            <a:blip r:embed="rId3"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5" name="文本框 24"/>
          <p:cNvSpPr txBox="1"/>
          <p:nvPr/>
        </p:nvSpPr>
        <p:spPr>
          <a:xfrm>
            <a:off x="2988618" y="236050"/>
            <a:ext cx="266429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四、职业危机阶段</a:t>
            </a:r>
            <a:endParaRPr lang="zh-CN" altLang="en-US" sz="2400" b="1" dirty="0">
              <a:latin typeface="微软雅黑" panose="020B0503020204020204" pitchFamily="34" charset="-122"/>
              <a:ea typeface="微软雅黑" panose="020B0503020204020204" pitchFamily="34" charset="-122"/>
            </a:endParaRPr>
          </a:p>
        </p:txBody>
      </p:sp>
      <p:sp>
        <p:nvSpPr>
          <p:cNvPr id="26" name="等腰三角形 25"/>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7" name="文本框 26"/>
          <p:cNvSpPr txBox="1"/>
          <p:nvPr/>
        </p:nvSpPr>
        <p:spPr>
          <a:xfrm>
            <a:off x="2988365" y="1060154"/>
            <a:ext cx="4572000"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职业危机阶段的特点</a:t>
            </a:r>
            <a:endParaRPr lang="zh-CN" altLang="en-US" sz="18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anim calcmode="lin" valueType="num">
                                      <p:cBhvr>
                                        <p:cTn id="10" dur="500" fill="hold"/>
                                        <p:tgtEl>
                                          <p:spTgt spid="18"/>
                                        </p:tgtEl>
                                        <p:attrNameLst>
                                          <p:attrName>ppt_x</p:attrName>
                                        </p:attrNameLst>
                                      </p:cBhvr>
                                      <p:tavLst>
                                        <p:tav tm="0">
                                          <p:val>
                                            <p:fltVal val="0.5"/>
                                          </p:val>
                                        </p:tav>
                                        <p:tav tm="100000">
                                          <p:val>
                                            <p:strVal val="#ppt_x"/>
                                          </p:val>
                                        </p:tav>
                                      </p:tavLst>
                                    </p:anim>
                                    <p:anim calcmode="lin" valueType="num">
                                      <p:cBhvr>
                                        <p:cTn id="11" dur="500" fill="hold"/>
                                        <p:tgtEl>
                                          <p:spTgt spid="18"/>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anim calcmode="lin" valueType="num">
                                      <p:cBhvr>
                                        <p:cTn id="17" dur="500" fill="hold"/>
                                        <p:tgtEl>
                                          <p:spTgt spid="19"/>
                                        </p:tgtEl>
                                        <p:attrNameLst>
                                          <p:attrName>ppt_x</p:attrName>
                                        </p:attrNameLst>
                                      </p:cBhvr>
                                      <p:tavLst>
                                        <p:tav tm="0">
                                          <p:val>
                                            <p:fltVal val="0.5"/>
                                          </p:val>
                                        </p:tav>
                                        <p:tav tm="100000">
                                          <p:val>
                                            <p:strVal val="#ppt_x"/>
                                          </p:val>
                                        </p:tav>
                                      </p:tavLst>
                                    </p:anim>
                                    <p:anim calcmode="lin" valueType="num">
                                      <p:cBhvr>
                                        <p:cTn id="18" dur="500" fill="hold"/>
                                        <p:tgtEl>
                                          <p:spTgt spid="1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anim calcmode="lin" valueType="num">
                                      <p:cBhvr>
                                        <p:cTn id="24" dur="500" fill="hold"/>
                                        <p:tgtEl>
                                          <p:spTgt spid="24"/>
                                        </p:tgtEl>
                                        <p:attrNameLst>
                                          <p:attrName>ppt_x</p:attrName>
                                        </p:attrNameLst>
                                      </p:cBhvr>
                                      <p:tavLst>
                                        <p:tav tm="0">
                                          <p:val>
                                            <p:fltVal val="0.5"/>
                                          </p:val>
                                        </p:tav>
                                        <p:tav tm="100000">
                                          <p:val>
                                            <p:strVal val="#ppt_x"/>
                                          </p:val>
                                        </p:tav>
                                      </p:tavLst>
                                    </p:anim>
                                    <p:anim calcmode="lin" valueType="num">
                                      <p:cBhvr>
                                        <p:cTn id="25" dur="500" fill="hold"/>
                                        <p:tgtEl>
                                          <p:spTgt spid="24"/>
                                        </p:tgtEl>
                                        <p:attrNameLst>
                                          <p:attrName>ppt_y</p:attrName>
                                        </p:attrNameLst>
                                      </p:cBhvr>
                                      <p:tavLst>
                                        <p:tav tm="0">
                                          <p:val>
                                            <p:fltVal val="0.5"/>
                                          </p:val>
                                        </p:tav>
                                        <p:tav tm="100000">
                                          <p:val>
                                            <p:strVal val="#ppt_y"/>
                                          </p:val>
                                        </p:tav>
                                      </p:tavLst>
                                    </p:anim>
                                  </p:childTnLst>
                                </p:cTn>
                              </p:par>
                            </p:childTnLst>
                          </p:cTn>
                        </p:par>
                        <p:par>
                          <p:cTn id="26" fill="hold">
                            <p:stCondLst>
                              <p:cond delay="500"/>
                            </p:stCondLst>
                            <p:childTnLst>
                              <p:par>
                                <p:cTn id="27" presetID="53" presetClass="entr" presetSubtype="52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anim calcmode="lin" valueType="num">
                                      <p:cBhvr>
                                        <p:cTn id="32" dur="500" fill="hold"/>
                                        <p:tgtEl>
                                          <p:spTgt spid="20"/>
                                        </p:tgtEl>
                                        <p:attrNameLst>
                                          <p:attrName>ppt_x</p:attrName>
                                        </p:attrNameLst>
                                      </p:cBhvr>
                                      <p:tavLst>
                                        <p:tav tm="0">
                                          <p:val>
                                            <p:fltVal val="0.5"/>
                                          </p:val>
                                        </p:tav>
                                        <p:tav tm="100000">
                                          <p:val>
                                            <p:strVal val="#ppt_x"/>
                                          </p:val>
                                        </p:tav>
                                      </p:tavLst>
                                    </p:anim>
                                    <p:anim calcmode="lin" valueType="num">
                                      <p:cBhvr>
                                        <p:cTn id="33" dur="500" fill="hold"/>
                                        <p:tgtEl>
                                          <p:spTgt spid="20"/>
                                        </p:tgtEl>
                                        <p:attrNameLst>
                                          <p:attrName>ppt_y</p:attrName>
                                        </p:attrNameLst>
                                      </p:cBhvr>
                                      <p:tavLst>
                                        <p:tav tm="0">
                                          <p:val>
                                            <p:fltVal val="0.5"/>
                                          </p:val>
                                        </p:tav>
                                        <p:tav tm="100000">
                                          <p:val>
                                            <p:strVal val="#ppt_y"/>
                                          </p:val>
                                        </p:tav>
                                      </p:tavLst>
                                    </p:anim>
                                  </p:childTnLst>
                                </p:cTn>
                              </p:par>
                              <p:par>
                                <p:cTn id="34" presetID="53" presetClass="entr" presetSubtype="528"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anim calcmode="lin" valueType="num">
                                      <p:cBhvr>
                                        <p:cTn id="39" dur="500" fill="hold"/>
                                        <p:tgtEl>
                                          <p:spTgt spid="23"/>
                                        </p:tgtEl>
                                        <p:attrNameLst>
                                          <p:attrName>ppt_x</p:attrName>
                                        </p:attrNameLst>
                                      </p:cBhvr>
                                      <p:tavLst>
                                        <p:tav tm="0">
                                          <p:val>
                                            <p:fltVal val="0.5"/>
                                          </p:val>
                                        </p:tav>
                                        <p:tav tm="100000">
                                          <p:val>
                                            <p:strVal val="#ppt_x"/>
                                          </p:val>
                                        </p:tav>
                                      </p:tavLst>
                                    </p:anim>
                                    <p:anim calcmode="lin" valueType="num">
                                      <p:cBhvr>
                                        <p:cTn id="40" dur="500" fill="hold"/>
                                        <p:tgtEl>
                                          <p:spTgt spid="23"/>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anim calcmode="lin" valueType="num">
                                      <p:cBhvr>
                                        <p:cTn id="46" dur="500" fill="hold"/>
                                        <p:tgtEl>
                                          <p:spTgt spid="22"/>
                                        </p:tgtEl>
                                        <p:attrNameLst>
                                          <p:attrName>ppt_x</p:attrName>
                                        </p:attrNameLst>
                                      </p:cBhvr>
                                      <p:tavLst>
                                        <p:tav tm="0">
                                          <p:val>
                                            <p:fltVal val="0.5"/>
                                          </p:val>
                                        </p:tav>
                                        <p:tav tm="100000">
                                          <p:val>
                                            <p:strVal val="#ppt_x"/>
                                          </p:val>
                                        </p:tav>
                                      </p:tavLst>
                                    </p:anim>
                                    <p:anim calcmode="lin" valueType="num">
                                      <p:cBhvr>
                                        <p:cTn id="47" dur="500" fill="hold"/>
                                        <p:tgtEl>
                                          <p:spTgt spid="22"/>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anim calcmode="lin" valueType="num">
                                      <p:cBhvr>
                                        <p:cTn id="53" dur="500" fill="hold"/>
                                        <p:tgtEl>
                                          <p:spTgt spid="21"/>
                                        </p:tgtEl>
                                        <p:attrNameLst>
                                          <p:attrName>ppt_x</p:attrName>
                                        </p:attrNameLst>
                                      </p:cBhvr>
                                      <p:tavLst>
                                        <p:tav tm="0">
                                          <p:val>
                                            <p:fltVal val="0.5"/>
                                          </p:val>
                                        </p:tav>
                                        <p:tav tm="100000">
                                          <p:val>
                                            <p:strVal val="#ppt_x"/>
                                          </p:val>
                                        </p:tav>
                                      </p:tavLst>
                                    </p:anim>
                                    <p:anim calcmode="lin" valueType="num">
                                      <p:cBhvr>
                                        <p:cTn id="54" dur="500" fill="hold"/>
                                        <p:tgtEl>
                                          <p:spTgt spid="21"/>
                                        </p:tgtEl>
                                        <p:attrNameLst>
                                          <p:attrName>ppt_y</p:attrName>
                                        </p:attrNameLst>
                                      </p:cBhvr>
                                      <p:tavLst>
                                        <p:tav tm="0">
                                          <p:val>
                                            <p:fltVal val="0.5"/>
                                          </p:val>
                                        </p:tav>
                                        <p:tav tm="100000">
                                          <p:val>
                                            <p:strVal val="#ppt_y"/>
                                          </p:val>
                                        </p:tav>
                                      </p:tavLst>
                                    </p:anim>
                                  </p:childTnLst>
                                </p:cTn>
                              </p:par>
                            </p:childTnLst>
                          </p:cTn>
                        </p:par>
                        <p:par>
                          <p:cTn id="55" fill="hold">
                            <p:stCondLst>
                              <p:cond delay="1000"/>
                            </p:stCondLst>
                            <p:childTnLst>
                              <p:par>
                                <p:cTn id="56" presetID="53" presetClass="entr" presetSubtype="528"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Effect transition="in" filter="fade">
                                      <p:cBhvr>
                                        <p:cTn id="60" dur="500"/>
                                        <p:tgtEl>
                                          <p:spTgt spid="12"/>
                                        </p:tgtEl>
                                      </p:cBhvr>
                                    </p:animEffect>
                                    <p:anim calcmode="lin" valueType="num">
                                      <p:cBhvr>
                                        <p:cTn id="61" dur="500" fill="hold"/>
                                        <p:tgtEl>
                                          <p:spTgt spid="12"/>
                                        </p:tgtEl>
                                        <p:attrNameLst>
                                          <p:attrName>ppt_x</p:attrName>
                                        </p:attrNameLst>
                                      </p:cBhvr>
                                      <p:tavLst>
                                        <p:tav tm="0">
                                          <p:val>
                                            <p:fltVal val="0.5"/>
                                          </p:val>
                                        </p:tav>
                                        <p:tav tm="100000">
                                          <p:val>
                                            <p:strVal val="#ppt_x"/>
                                          </p:val>
                                        </p:tav>
                                      </p:tavLst>
                                    </p:anim>
                                    <p:anim calcmode="lin" valueType="num">
                                      <p:cBhvr>
                                        <p:cTn id="62" dur="500" fill="hold"/>
                                        <p:tgtEl>
                                          <p:spTgt spid="12"/>
                                        </p:tgtEl>
                                        <p:attrNameLst>
                                          <p:attrName>ppt_y</p:attrName>
                                        </p:attrNameLst>
                                      </p:cBhvr>
                                      <p:tavLst>
                                        <p:tav tm="0">
                                          <p:val>
                                            <p:fltVal val="0.5"/>
                                          </p:val>
                                        </p:tav>
                                        <p:tav tm="100000">
                                          <p:val>
                                            <p:strVal val="#ppt_y"/>
                                          </p:val>
                                        </p:tav>
                                      </p:tavLst>
                                    </p:anim>
                                  </p:childTnLst>
                                </p:cTn>
                              </p:par>
                            </p:childTnLst>
                          </p:cTn>
                        </p:par>
                        <p:par>
                          <p:cTn id="63" fill="hold">
                            <p:stCondLst>
                              <p:cond delay="1500"/>
                            </p:stCondLst>
                            <p:childTnLst>
                              <p:par>
                                <p:cTn id="64" presetID="53" presetClass="entr" presetSubtype="528"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p:cTn id="66" dur="500" fill="hold"/>
                                        <p:tgtEl>
                                          <p:spTgt spid="7"/>
                                        </p:tgtEl>
                                        <p:attrNameLst>
                                          <p:attrName>ppt_w</p:attrName>
                                        </p:attrNameLst>
                                      </p:cBhvr>
                                      <p:tavLst>
                                        <p:tav tm="0">
                                          <p:val>
                                            <p:fltVal val="0"/>
                                          </p:val>
                                        </p:tav>
                                        <p:tav tm="100000">
                                          <p:val>
                                            <p:strVal val="#ppt_w"/>
                                          </p:val>
                                        </p:tav>
                                      </p:tavLst>
                                    </p:anim>
                                    <p:anim calcmode="lin" valueType="num">
                                      <p:cBhvr>
                                        <p:cTn id="67" dur="500" fill="hold"/>
                                        <p:tgtEl>
                                          <p:spTgt spid="7"/>
                                        </p:tgtEl>
                                        <p:attrNameLst>
                                          <p:attrName>ppt_h</p:attrName>
                                        </p:attrNameLst>
                                      </p:cBhvr>
                                      <p:tavLst>
                                        <p:tav tm="0">
                                          <p:val>
                                            <p:fltVal val="0"/>
                                          </p:val>
                                        </p:tav>
                                        <p:tav tm="100000">
                                          <p:val>
                                            <p:strVal val="#ppt_h"/>
                                          </p:val>
                                        </p:tav>
                                      </p:tavLst>
                                    </p:anim>
                                    <p:animEffect transition="in" filter="fade">
                                      <p:cBhvr>
                                        <p:cTn id="68" dur="500"/>
                                        <p:tgtEl>
                                          <p:spTgt spid="7"/>
                                        </p:tgtEl>
                                      </p:cBhvr>
                                    </p:animEffect>
                                    <p:anim calcmode="lin" valueType="num">
                                      <p:cBhvr>
                                        <p:cTn id="69" dur="500" fill="hold"/>
                                        <p:tgtEl>
                                          <p:spTgt spid="7"/>
                                        </p:tgtEl>
                                        <p:attrNameLst>
                                          <p:attrName>ppt_x</p:attrName>
                                        </p:attrNameLst>
                                      </p:cBhvr>
                                      <p:tavLst>
                                        <p:tav tm="0">
                                          <p:val>
                                            <p:fltVal val="0.5"/>
                                          </p:val>
                                        </p:tav>
                                        <p:tav tm="100000">
                                          <p:val>
                                            <p:strVal val="#ppt_x"/>
                                          </p:val>
                                        </p:tav>
                                      </p:tavLst>
                                    </p:anim>
                                    <p:anim calcmode="lin" valueType="num">
                                      <p:cBhvr>
                                        <p:cTn id="70" dur="500" fill="hold"/>
                                        <p:tgtEl>
                                          <p:spTgt spid="7"/>
                                        </p:tgtEl>
                                        <p:attrNameLst>
                                          <p:attrName>ppt_y</p:attrName>
                                        </p:attrNameLst>
                                      </p:cBhvr>
                                      <p:tavLst>
                                        <p:tav tm="0">
                                          <p:val>
                                            <p:fltVal val="0.5"/>
                                          </p:val>
                                        </p:tav>
                                        <p:tav tm="100000">
                                          <p:val>
                                            <p:strVal val="#ppt_y"/>
                                          </p:val>
                                        </p:tav>
                                      </p:tavLst>
                                    </p:anim>
                                  </p:childTnLst>
                                </p:cTn>
                              </p:par>
                            </p:childTnLst>
                          </p:cTn>
                        </p:par>
                        <p:par>
                          <p:cTn id="71" fill="hold">
                            <p:stCondLst>
                              <p:cond delay="2000"/>
                            </p:stCondLst>
                            <p:childTnLst>
                              <p:par>
                                <p:cTn id="72" presetID="53" presetClass="entr" presetSubtype="528"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p:cTn id="74" dur="500" fill="hold"/>
                                        <p:tgtEl>
                                          <p:spTgt spid="9"/>
                                        </p:tgtEl>
                                        <p:attrNameLst>
                                          <p:attrName>ppt_w</p:attrName>
                                        </p:attrNameLst>
                                      </p:cBhvr>
                                      <p:tavLst>
                                        <p:tav tm="0">
                                          <p:val>
                                            <p:fltVal val="0"/>
                                          </p:val>
                                        </p:tav>
                                        <p:tav tm="100000">
                                          <p:val>
                                            <p:strVal val="#ppt_w"/>
                                          </p:val>
                                        </p:tav>
                                      </p:tavLst>
                                    </p:anim>
                                    <p:anim calcmode="lin" valueType="num">
                                      <p:cBhvr>
                                        <p:cTn id="75" dur="500" fill="hold"/>
                                        <p:tgtEl>
                                          <p:spTgt spid="9"/>
                                        </p:tgtEl>
                                        <p:attrNameLst>
                                          <p:attrName>ppt_h</p:attrName>
                                        </p:attrNameLst>
                                      </p:cBhvr>
                                      <p:tavLst>
                                        <p:tav tm="0">
                                          <p:val>
                                            <p:fltVal val="0"/>
                                          </p:val>
                                        </p:tav>
                                        <p:tav tm="100000">
                                          <p:val>
                                            <p:strVal val="#ppt_h"/>
                                          </p:val>
                                        </p:tav>
                                      </p:tavLst>
                                    </p:anim>
                                    <p:animEffect transition="in" filter="fade">
                                      <p:cBhvr>
                                        <p:cTn id="76" dur="500"/>
                                        <p:tgtEl>
                                          <p:spTgt spid="9"/>
                                        </p:tgtEl>
                                      </p:cBhvr>
                                    </p:animEffect>
                                    <p:anim calcmode="lin" valueType="num">
                                      <p:cBhvr>
                                        <p:cTn id="77" dur="500" fill="hold"/>
                                        <p:tgtEl>
                                          <p:spTgt spid="9"/>
                                        </p:tgtEl>
                                        <p:attrNameLst>
                                          <p:attrName>ppt_x</p:attrName>
                                        </p:attrNameLst>
                                      </p:cBhvr>
                                      <p:tavLst>
                                        <p:tav tm="0">
                                          <p:val>
                                            <p:fltVal val="0.5"/>
                                          </p:val>
                                        </p:tav>
                                        <p:tav tm="100000">
                                          <p:val>
                                            <p:strVal val="#ppt_x"/>
                                          </p:val>
                                        </p:tav>
                                      </p:tavLst>
                                    </p:anim>
                                    <p:anim calcmode="lin" valueType="num">
                                      <p:cBhvr>
                                        <p:cTn id="78" dur="500" fill="hold"/>
                                        <p:tgtEl>
                                          <p:spTgt spid="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12" grpId="0"/>
      <p:bldP spid="7" grpId="0"/>
      <p:bldP spid="9" grpId="0"/>
      <p:bldP spid="18" grpId="0" animBg="1"/>
      <p:bldP spid="19" grpId="0" animBg="1"/>
      <p:bldP spid="2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46883" y="1489152"/>
            <a:ext cx="7880368" cy="2676525"/>
          </a:xfrm>
          <a:prstGeom prst="rect">
            <a:avLst/>
          </a:prstGeom>
          <a:noFill/>
        </p:spPr>
        <p:txBody>
          <a:bodyPr wrap="square">
            <a:spAutoFit/>
          </a:bodyPr>
          <a:lstStyle/>
          <a:p>
            <a:pPr>
              <a:lnSpc>
                <a:spcPct val="150000"/>
              </a:lnSpc>
            </a:pPr>
            <a:r>
              <a:rPr lang="en-US" altLang="zh-CN" sz="1600" b="1" dirty="0">
                <a:latin typeface="微软雅黑" panose="020B0503020204020204" pitchFamily="34" charset="-122"/>
                <a:ea typeface="微软雅黑" panose="020B0503020204020204" pitchFamily="34" charset="-122"/>
              </a:rPr>
              <a:t>1.</a:t>
            </a:r>
            <a:r>
              <a:rPr lang="zh-CN" altLang="en-US" sz="1600" b="1" dirty="0">
                <a:latin typeface="微软雅黑" panose="020B0503020204020204" pitchFamily="34" charset="-122"/>
                <a:ea typeface="微软雅黑" panose="020B0503020204020204" pitchFamily="34" charset="-122"/>
              </a:rPr>
              <a:t>出现职业倦怠</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600" dirty="0"/>
              <a:t>随着时间的推移，经过长期的工作以后，工作不再富有挑战性，员工对工作丧失了新鲜感和兴奋感，工作热情减退，积极性降低，职业倦怠日益突显。</a:t>
            </a:r>
            <a:endParaRPr lang="en-US" altLang="zh-CN" sz="1600" dirty="0"/>
          </a:p>
          <a:p>
            <a:pPr>
              <a:lnSpc>
                <a:spcPct val="150000"/>
              </a:lnSpc>
            </a:pPr>
            <a:r>
              <a:rPr lang="zh-CN" altLang="en-US" sz="1600" dirty="0"/>
              <a:t>处于这一阶段的员工不再有进取心，工作缺乏生机和活力，许多员工会转向以家庭和个性发展为中心，不再将自己的精力集中在工作上，他们安于现状、得过且过。而有些员工会由于职业发展遇到许多的困难和问题而感到失望，他们会考虑跳槽，选择其他企业。</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1044382" y="1059498"/>
            <a:ext cx="3672408"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职业危机阶段的特点</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6" name="任意多边形: 形状 5"/>
          <p:cNvSpPr/>
          <p:nvPr/>
        </p:nvSpPr>
        <p:spPr bwMode="auto">
          <a:xfrm>
            <a:off x="355818" y="1489152"/>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 name="任意多边形: 形状 6"/>
          <p:cNvSpPr/>
          <p:nvPr/>
        </p:nvSpPr>
        <p:spPr bwMode="auto">
          <a:xfrm>
            <a:off x="468338" y="1632427"/>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
        <p:nvSpPr>
          <p:cNvPr id="25" name="文本框 24"/>
          <p:cNvSpPr txBox="1"/>
          <p:nvPr>
            <p:custDataLst>
              <p:tags r:id="rId1"/>
            </p:custDataLst>
          </p:nvPr>
        </p:nvSpPr>
        <p:spPr>
          <a:xfrm>
            <a:off x="2988618" y="236050"/>
            <a:ext cx="266429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四、职业危机阶段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 grpId="0" animBg="1"/>
      <p:bldP spid="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02496" y="1492424"/>
            <a:ext cx="7992888" cy="2676525"/>
          </a:xfrm>
          <a:prstGeom prst="rect">
            <a:avLst/>
          </a:prstGeom>
          <a:noFill/>
        </p:spPr>
        <p:txBody>
          <a:bodyPr wrap="square">
            <a:spAutoFit/>
          </a:bodyPr>
          <a:lstStyle/>
          <a:p>
            <a:pPr>
              <a:lnSpc>
                <a:spcPct val="150000"/>
              </a:lnSpc>
            </a:pPr>
            <a:r>
              <a:rPr lang="en-US" altLang="zh-CN" sz="1600" b="1" dirty="0">
                <a:latin typeface="微软雅黑" panose="020B0503020204020204" pitchFamily="34" charset="-122"/>
                <a:ea typeface="微软雅黑" panose="020B0503020204020204" pitchFamily="34" charset="-122"/>
              </a:rPr>
              <a:t>2.</a:t>
            </a:r>
            <a:r>
              <a:rPr lang="zh-CN" altLang="en-US" sz="1600" b="1" dirty="0">
                <a:latin typeface="微软雅黑" panose="020B0503020204020204" pitchFamily="34" charset="-122"/>
                <a:ea typeface="微软雅黑" panose="020B0503020204020204" pitchFamily="34" charset="-122"/>
              </a:rPr>
              <a:t>职业认同感受到冲击</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600" dirty="0"/>
              <a:t>职业认同感是个体对自己所从事职业的目标、社会价值及其他因素的看法，是人们努力做好本职工作，达成企业目标的心理基础。</a:t>
            </a:r>
            <a:endParaRPr lang="en-US" altLang="zh-CN" sz="1600" dirty="0"/>
          </a:p>
          <a:p>
            <a:pPr>
              <a:lnSpc>
                <a:spcPct val="150000"/>
              </a:lnSpc>
            </a:pPr>
            <a:r>
              <a:rPr lang="zh-CN" altLang="en-US" sz="1600" dirty="0"/>
              <a:t>在长期工作以后，由于对自身职业认知产生偏差，个人容易产生思维定式，对自己的职业产生冷漠、不满、抵触的情绪，大大降低对职业价值的评价。员工对工作缺乏创造的欲望，缺少职业效能感和成功的体验。在日常工作中，他们仅仅满足于完成工作任务，将职业视为一种谋生的手段而已。</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971992" y="1030288"/>
            <a:ext cx="3672408"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职业危机阶段的特点</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6" name="椭圆 5"/>
          <p:cNvSpPr/>
          <p:nvPr/>
        </p:nvSpPr>
        <p:spPr>
          <a:xfrm>
            <a:off x="273825" y="1420953"/>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 name="任意多边形: 形状 6"/>
          <p:cNvSpPr/>
          <p:nvPr/>
        </p:nvSpPr>
        <p:spPr bwMode="auto">
          <a:xfrm>
            <a:off x="429148" y="1570853"/>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 name="文本框 24"/>
          <p:cNvSpPr txBox="1"/>
          <p:nvPr>
            <p:custDataLst>
              <p:tags r:id="rId1"/>
            </p:custDataLst>
          </p:nvPr>
        </p:nvSpPr>
        <p:spPr>
          <a:xfrm>
            <a:off x="2988618" y="236050"/>
            <a:ext cx="266429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四、职业危机阶段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 grpId="0" animBg="1"/>
      <p:bldP spid="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00386" y="1492424"/>
            <a:ext cx="7992888" cy="2306955"/>
          </a:xfrm>
          <a:prstGeom prst="rect">
            <a:avLst/>
          </a:prstGeom>
          <a:noFill/>
        </p:spPr>
        <p:txBody>
          <a:bodyPr wrap="square">
            <a:spAutoFit/>
          </a:bodyPr>
          <a:lstStyle/>
          <a:p>
            <a:pPr>
              <a:lnSpc>
                <a:spcPct val="150000"/>
              </a:lnSpc>
            </a:pPr>
            <a:r>
              <a:rPr lang="en-US" altLang="zh-CN" sz="1600" b="1" dirty="0">
                <a:latin typeface="微软雅黑" panose="020B0503020204020204" pitchFamily="34" charset="-122"/>
                <a:ea typeface="微软雅黑" panose="020B0503020204020204" pitchFamily="34" charset="-122"/>
              </a:rPr>
              <a:t>3.</a:t>
            </a:r>
            <a:r>
              <a:rPr lang="zh-CN" altLang="en-US" sz="1600" b="1" dirty="0">
                <a:latin typeface="微软雅黑" panose="020B0503020204020204" pitchFamily="34" charset="-122"/>
                <a:ea typeface="微软雅黑" panose="020B0503020204020204" pitchFamily="34" charset="-122"/>
              </a:rPr>
              <a:t>职业期望落空</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600" dirty="0"/>
              <a:t>有些员工虽然在企业工作了很长时间，但是仍然没有找到自己的职业锚，当前的职业发展与早期的职业目标不相一致，未能取得所期望的工作成就。</a:t>
            </a:r>
            <a:endParaRPr lang="en-US" altLang="zh-CN" sz="1600" dirty="0"/>
          </a:p>
          <a:p>
            <a:pPr>
              <a:lnSpc>
                <a:spcPct val="150000"/>
              </a:lnSpc>
            </a:pPr>
            <a:r>
              <a:rPr lang="zh-CN" altLang="en-US" sz="1600" dirty="0"/>
              <a:t>人到中年以后，就会开始审视个人梦想与实际成就之间的距离，当发现工作业绩比最初期望的要低时，难免会产生郁闷、沮丧的情绪，对工作失去信心、无成就感。由于目前的工作业绩不突出，没有自己的优势和专长，有的人会重新评估、重新选择职业。</a:t>
            </a:r>
            <a:endParaRPr lang="en-US" altLang="zh-CN" sz="1600" dirty="0">
              <a:latin typeface="楷体" panose="02010609060101010101" pitchFamily="2" charset="-122"/>
              <a:ea typeface="楷体" panose="02010609060101010101" pitchFamily="2" charset="-122"/>
            </a:endParaRPr>
          </a:p>
        </p:txBody>
      </p:sp>
      <p:sp>
        <p:nvSpPr>
          <p:cNvPr id="9" name="文本框 8"/>
          <p:cNvSpPr txBox="1"/>
          <p:nvPr/>
        </p:nvSpPr>
        <p:spPr>
          <a:xfrm>
            <a:off x="971992" y="1059498"/>
            <a:ext cx="3672408" cy="39878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 </a:t>
            </a:r>
            <a:r>
              <a:rPr lang="zh-CN" altLang="en-US" sz="2000" b="1" dirty="0">
                <a:latin typeface="微软雅黑" panose="020B0503020204020204" pitchFamily="34" charset="-122"/>
                <a:ea typeface="微软雅黑" panose="020B0503020204020204" pitchFamily="34" charset="-122"/>
              </a:rPr>
              <a:t>职业危机阶段的特点</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6" name="任意多边形: 形状 5"/>
          <p:cNvSpPr/>
          <p:nvPr/>
        </p:nvSpPr>
        <p:spPr bwMode="auto">
          <a:xfrm>
            <a:off x="287387" y="1482588"/>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 name="任意多边形: 形状 6"/>
          <p:cNvSpPr/>
          <p:nvPr/>
        </p:nvSpPr>
        <p:spPr bwMode="auto">
          <a:xfrm>
            <a:off x="423628" y="1605648"/>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
        <p:nvSpPr>
          <p:cNvPr id="25" name="文本框 24"/>
          <p:cNvSpPr txBox="1"/>
          <p:nvPr>
            <p:custDataLst>
              <p:tags r:id="rId1"/>
            </p:custDataLst>
          </p:nvPr>
        </p:nvSpPr>
        <p:spPr>
          <a:xfrm>
            <a:off x="2988618" y="236050"/>
            <a:ext cx="266429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四、职业危机阶段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 grpId="0" animBg="1"/>
      <p:bldP spid="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64"/>
          <p:cNvGrpSpPr/>
          <p:nvPr/>
        </p:nvGrpSpPr>
        <p:grpSpPr>
          <a:xfrm>
            <a:off x="1928032" y="3266715"/>
            <a:ext cx="101962" cy="356848"/>
            <a:chOff x="2752726" y="4344988"/>
            <a:chExt cx="184150" cy="644525"/>
          </a:xfrm>
          <a:solidFill>
            <a:schemeClr val="accent1"/>
          </a:solidFill>
        </p:grpSpPr>
        <p:sp>
          <p:nvSpPr>
            <p:cNvPr id="66" name="Freeform 101"/>
            <p:cNvSpPr/>
            <p:nvPr/>
          </p:nvSpPr>
          <p:spPr bwMode="auto">
            <a:xfrm>
              <a:off x="2762251" y="4427538"/>
              <a:ext cx="174625" cy="519113"/>
            </a:xfrm>
            <a:custGeom>
              <a:avLst/>
              <a:gdLst>
                <a:gd name="T0" fmla="*/ 34 w 110"/>
                <a:gd name="T1" fmla="*/ 267 h 327"/>
                <a:gd name="T2" fmla="*/ 67 w 110"/>
                <a:gd name="T3" fmla="*/ 327 h 327"/>
                <a:gd name="T4" fmla="*/ 95 w 110"/>
                <a:gd name="T5" fmla="*/ 323 h 327"/>
                <a:gd name="T6" fmla="*/ 110 w 110"/>
                <a:gd name="T7" fmla="*/ 256 h 327"/>
                <a:gd name="T8" fmla="*/ 76 w 110"/>
                <a:gd name="T9" fmla="*/ 0 h 327"/>
                <a:gd name="T10" fmla="*/ 0 w 110"/>
                <a:gd name="T11" fmla="*/ 10 h 327"/>
                <a:gd name="T12" fmla="*/ 34 w 110"/>
                <a:gd name="T13" fmla="*/ 267 h 327"/>
              </a:gdLst>
              <a:ahLst/>
              <a:cxnLst>
                <a:cxn ang="0">
                  <a:pos x="T0" y="T1"/>
                </a:cxn>
                <a:cxn ang="0">
                  <a:pos x="T2" y="T3"/>
                </a:cxn>
                <a:cxn ang="0">
                  <a:pos x="T4" y="T5"/>
                </a:cxn>
                <a:cxn ang="0">
                  <a:pos x="T6" y="T7"/>
                </a:cxn>
                <a:cxn ang="0">
                  <a:pos x="T8" y="T9"/>
                </a:cxn>
                <a:cxn ang="0">
                  <a:pos x="T10" y="T11"/>
                </a:cxn>
                <a:cxn ang="0">
                  <a:pos x="T12" y="T13"/>
                </a:cxn>
              </a:cxnLst>
              <a:rect l="0" t="0" r="r" b="b"/>
              <a:pathLst>
                <a:path w="110" h="327">
                  <a:moveTo>
                    <a:pt x="34" y="267"/>
                  </a:moveTo>
                  <a:lnTo>
                    <a:pt x="67" y="327"/>
                  </a:lnTo>
                  <a:lnTo>
                    <a:pt x="95" y="323"/>
                  </a:lnTo>
                  <a:lnTo>
                    <a:pt x="110" y="256"/>
                  </a:lnTo>
                  <a:lnTo>
                    <a:pt x="76" y="0"/>
                  </a:lnTo>
                  <a:lnTo>
                    <a:pt x="0" y="10"/>
                  </a:lnTo>
                  <a:lnTo>
                    <a:pt x="34" y="26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7" name="Freeform 102"/>
            <p:cNvSpPr/>
            <p:nvPr/>
          </p:nvSpPr>
          <p:spPr bwMode="auto">
            <a:xfrm>
              <a:off x="2754313" y="4344988"/>
              <a:ext cx="128588" cy="146050"/>
            </a:xfrm>
            <a:custGeom>
              <a:avLst/>
              <a:gdLst>
                <a:gd name="T0" fmla="*/ 5 w 81"/>
                <a:gd name="T1" fmla="*/ 58 h 92"/>
                <a:gd name="T2" fmla="*/ 5 w 81"/>
                <a:gd name="T3" fmla="*/ 58 h 92"/>
                <a:gd name="T4" fmla="*/ 7 w 81"/>
                <a:gd name="T5" fmla="*/ 66 h 92"/>
                <a:gd name="T6" fmla="*/ 10 w 81"/>
                <a:gd name="T7" fmla="*/ 73 h 92"/>
                <a:gd name="T8" fmla="*/ 15 w 81"/>
                <a:gd name="T9" fmla="*/ 78 h 92"/>
                <a:gd name="T10" fmla="*/ 20 w 81"/>
                <a:gd name="T11" fmla="*/ 84 h 92"/>
                <a:gd name="T12" fmla="*/ 26 w 81"/>
                <a:gd name="T13" fmla="*/ 88 h 92"/>
                <a:gd name="T14" fmla="*/ 33 w 81"/>
                <a:gd name="T15" fmla="*/ 90 h 92"/>
                <a:gd name="T16" fmla="*/ 39 w 81"/>
                <a:gd name="T17" fmla="*/ 92 h 92"/>
                <a:gd name="T18" fmla="*/ 47 w 81"/>
                <a:gd name="T19" fmla="*/ 90 h 92"/>
                <a:gd name="T20" fmla="*/ 49 w 81"/>
                <a:gd name="T21" fmla="*/ 90 h 92"/>
                <a:gd name="T22" fmla="*/ 49 w 81"/>
                <a:gd name="T23" fmla="*/ 90 h 92"/>
                <a:gd name="T24" fmla="*/ 56 w 81"/>
                <a:gd name="T25" fmla="*/ 89 h 92"/>
                <a:gd name="T26" fmla="*/ 62 w 81"/>
                <a:gd name="T27" fmla="*/ 86 h 92"/>
                <a:gd name="T28" fmla="*/ 69 w 81"/>
                <a:gd name="T29" fmla="*/ 81 h 92"/>
                <a:gd name="T30" fmla="*/ 73 w 81"/>
                <a:gd name="T31" fmla="*/ 77 h 92"/>
                <a:gd name="T32" fmla="*/ 77 w 81"/>
                <a:gd name="T33" fmla="*/ 70 h 92"/>
                <a:gd name="T34" fmla="*/ 80 w 81"/>
                <a:gd name="T35" fmla="*/ 63 h 92"/>
                <a:gd name="T36" fmla="*/ 81 w 81"/>
                <a:gd name="T37" fmla="*/ 56 h 92"/>
                <a:gd name="T38" fmla="*/ 81 w 81"/>
                <a:gd name="T39" fmla="*/ 48 h 92"/>
                <a:gd name="T40" fmla="*/ 76 w 81"/>
                <a:gd name="T41" fmla="*/ 13 h 92"/>
                <a:gd name="T42" fmla="*/ 76 w 81"/>
                <a:gd name="T43" fmla="*/ 13 h 92"/>
                <a:gd name="T44" fmla="*/ 75 w 81"/>
                <a:gd name="T45" fmla="*/ 8 h 92"/>
                <a:gd name="T46" fmla="*/ 72 w 81"/>
                <a:gd name="T47" fmla="*/ 2 h 92"/>
                <a:gd name="T48" fmla="*/ 68 w 81"/>
                <a:gd name="T49" fmla="*/ 1 h 92"/>
                <a:gd name="T50" fmla="*/ 64 w 81"/>
                <a:gd name="T51" fmla="*/ 0 h 92"/>
                <a:gd name="T52" fmla="*/ 51 w 81"/>
                <a:gd name="T53" fmla="*/ 0 h 92"/>
                <a:gd name="T54" fmla="*/ 37 w 81"/>
                <a:gd name="T55" fmla="*/ 2 h 92"/>
                <a:gd name="T56" fmla="*/ 35 w 81"/>
                <a:gd name="T57" fmla="*/ 2 h 92"/>
                <a:gd name="T58" fmla="*/ 35 w 81"/>
                <a:gd name="T59" fmla="*/ 2 h 92"/>
                <a:gd name="T60" fmla="*/ 22 w 81"/>
                <a:gd name="T61" fmla="*/ 4 h 92"/>
                <a:gd name="T62" fmla="*/ 10 w 81"/>
                <a:gd name="T63" fmla="*/ 6 h 92"/>
                <a:gd name="T64" fmla="*/ 5 w 81"/>
                <a:gd name="T65" fmla="*/ 9 h 92"/>
                <a:gd name="T66" fmla="*/ 3 w 81"/>
                <a:gd name="T67" fmla="*/ 12 h 92"/>
                <a:gd name="T68" fmla="*/ 0 w 81"/>
                <a:gd name="T69" fmla="*/ 17 h 92"/>
                <a:gd name="T70" fmla="*/ 0 w 81"/>
                <a:gd name="T71" fmla="*/ 24 h 92"/>
                <a:gd name="T72" fmla="*/ 5 w 81"/>
                <a:gd name="T73"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 h="92">
                  <a:moveTo>
                    <a:pt x="5" y="58"/>
                  </a:moveTo>
                  <a:lnTo>
                    <a:pt x="5" y="58"/>
                  </a:lnTo>
                  <a:lnTo>
                    <a:pt x="7" y="66"/>
                  </a:lnTo>
                  <a:lnTo>
                    <a:pt x="10" y="73"/>
                  </a:lnTo>
                  <a:lnTo>
                    <a:pt x="15" y="78"/>
                  </a:lnTo>
                  <a:lnTo>
                    <a:pt x="20" y="84"/>
                  </a:lnTo>
                  <a:lnTo>
                    <a:pt x="26" y="88"/>
                  </a:lnTo>
                  <a:lnTo>
                    <a:pt x="33" y="90"/>
                  </a:lnTo>
                  <a:lnTo>
                    <a:pt x="39" y="92"/>
                  </a:lnTo>
                  <a:lnTo>
                    <a:pt x="47" y="90"/>
                  </a:lnTo>
                  <a:lnTo>
                    <a:pt x="49" y="90"/>
                  </a:lnTo>
                  <a:lnTo>
                    <a:pt x="49" y="90"/>
                  </a:lnTo>
                  <a:lnTo>
                    <a:pt x="56" y="89"/>
                  </a:lnTo>
                  <a:lnTo>
                    <a:pt x="62" y="86"/>
                  </a:lnTo>
                  <a:lnTo>
                    <a:pt x="69" y="81"/>
                  </a:lnTo>
                  <a:lnTo>
                    <a:pt x="73" y="77"/>
                  </a:lnTo>
                  <a:lnTo>
                    <a:pt x="77" y="70"/>
                  </a:lnTo>
                  <a:lnTo>
                    <a:pt x="80" y="63"/>
                  </a:lnTo>
                  <a:lnTo>
                    <a:pt x="81" y="56"/>
                  </a:lnTo>
                  <a:lnTo>
                    <a:pt x="81" y="48"/>
                  </a:lnTo>
                  <a:lnTo>
                    <a:pt x="76" y="13"/>
                  </a:lnTo>
                  <a:lnTo>
                    <a:pt x="76" y="13"/>
                  </a:lnTo>
                  <a:lnTo>
                    <a:pt x="75" y="8"/>
                  </a:lnTo>
                  <a:lnTo>
                    <a:pt x="72" y="2"/>
                  </a:lnTo>
                  <a:lnTo>
                    <a:pt x="68" y="1"/>
                  </a:lnTo>
                  <a:lnTo>
                    <a:pt x="64" y="0"/>
                  </a:lnTo>
                  <a:lnTo>
                    <a:pt x="51" y="0"/>
                  </a:lnTo>
                  <a:lnTo>
                    <a:pt x="37" y="2"/>
                  </a:lnTo>
                  <a:lnTo>
                    <a:pt x="35" y="2"/>
                  </a:lnTo>
                  <a:lnTo>
                    <a:pt x="35" y="2"/>
                  </a:lnTo>
                  <a:lnTo>
                    <a:pt x="22" y="4"/>
                  </a:lnTo>
                  <a:lnTo>
                    <a:pt x="10" y="6"/>
                  </a:lnTo>
                  <a:lnTo>
                    <a:pt x="5" y="9"/>
                  </a:lnTo>
                  <a:lnTo>
                    <a:pt x="3" y="12"/>
                  </a:lnTo>
                  <a:lnTo>
                    <a:pt x="0" y="17"/>
                  </a:lnTo>
                  <a:lnTo>
                    <a:pt x="0" y="24"/>
                  </a:lnTo>
                  <a:lnTo>
                    <a:pt x="5" y="5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8" name="Freeform 103"/>
            <p:cNvSpPr/>
            <p:nvPr/>
          </p:nvSpPr>
          <p:spPr bwMode="auto">
            <a:xfrm>
              <a:off x="2752726" y="4394200"/>
              <a:ext cx="149225" cy="142875"/>
            </a:xfrm>
            <a:custGeom>
              <a:avLst/>
              <a:gdLst>
                <a:gd name="T0" fmla="*/ 11 w 94"/>
                <a:gd name="T1" fmla="*/ 90 h 90"/>
                <a:gd name="T2" fmla="*/ 94 w 94"/>
                <a:gd name="T3" fmla="*/ 80 h 90"/>
                <a:gd name="T4" fmla="*/ 84 w 94"/>
                <a:gd name="T5" fmla="*/ 0 h 90"/>
                <a:gd name="T6" fmla="*/ 0 w 94"/>
                <a:gd name="T7" fmla="*/ 11 h 90"/>
                <a:gd name="T8" fmla="*/ 11 w 94"/>
                <a:gd name="T9" fmla="*/ 90 h 90"/>
              </a:gdLst>
              <a:ahLst/>
              <a:cxnLst>
                <a:cxn ang="0">
                  <a:pos x="T0" y="T1"/>
                </a:cxn>
                <a:cxn ang="0">
                  <a:pos x="T2" y="T3"/>
                </a:cxn>
                <a:cxn ang="0">
                  <a:pos x="T4" y="T5"/>
                </a:cxn>
                <a:cxn ang="0">
                  <a:pos x="T6" y="T7"/>
                </a:cxn>
                <a:cxn ang="0">
                  <a:pos x="T8" y="T9"/>
                </a:cxn>
              </a:cxnLst>
              <a:rect l="0" t="0" r="r" b="b"/>
              <a:pathLst>
                <a:path w="94" h="90">
                  <a:moveTo>
                    <a:pt x="11" y="90"/>
                  </a:moveTo>
                  <a:lnTo>
                    <a:pt x="94" y="80"/>
                  </a:lnTo>
                  <a:lnTo>
                    <a:pt x="84" y="0"/>
                  </a:lnTo>
                  <a:lnTo>
                    <a:pt x="0" y="11"/>
                  </a:lnTo>
                  <a:lnTo>
                    <a:pt x="11" y="9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69" name="Freeform 104"/>
            <p:cNvSpPr/>
            <p:nvPr/>
          </p:nvSpPr>
          <p:spPr bwMode="auto">
            <a:xfrm>
              <a:off x="2868613" y="4933950"/>
              <a:ext cx="44450" cy="55563"/>
            </a:xfrm>
            <a:custGeom>
              <a:avLst/>
              <a:gdLst>
                <a:gd name="T0" fmla="*/ 28 w 28"/>
                <a:gd name="T1" fmla="*/ 2 h 35"/>
                <a:gd name="T2" fmla="*/ 28 w 28"/>
                <a:gd name="T3" fmla="*/ 2 h 35"/>
                <a:gd name="T4" fmla="*/ 27 w 28"/>
                <a:gd name="T5" fmla="*/ 14 h 35"/>
                <a:gd name="T6" fmla="*/ 21 w 28"/>
                <a:gd name="T7" fmla="*/ 31 h 35"/>
                <a:gd name="T8" fmla="*/ 21 w 28"/>
                <a:gd name="T9" fmla="*/ 31 h 35"/>
                <a:gd name="T10" fmla="*/ 20 w 28"/>
                <a:gd name="T11" fmla="*/ 35 h 35"/>
                <a:gd name="T12" fmla="*/ 19 w 28"/>
                <a:gd name="T13" fmla="*/ 35 h 35"/>
                <a:gd name="T14" fmla="*/ 16 w 28"/>
                <a:gd name="T15" fmla="*/ 35 h 35"/>
                <a:gd name="T16" fmla="*/ 13 w 28"/>
                <a:gd name="T17" fmla="*/ 32 h 35"/>
                <a:gd name="T18" fmla="*/ 11 w 28"/>
                <a:gd name="T19" fmla="*/ 27 h 35"/>
                <a:gd name="T20" fmla="*/ 0 w 28"/>
                <a:gd name="T21" fmla="*/ 8 h 35"/>
                <a:gd name="T22" fmla="*/ 0 w 28"/>
                <a:gd name="T23" fmla="*/ 8 h 35"/>
                <a:gd name="T24" fmla="*/ 3 w 28"/>
                <a:gd name="T25" fmla="*/ 5 h 35"/>
                <a:gd name="T26" fmla="*/ 8 w 28"/>
                <a:gd name="T27" fmla="*/ 2 h 35"/>
                <a:gd name="T28" fmla="*/ 12 w 28"/>
                <a:gd name="T29" fmla="*/ 1 h 35"/>
                <a:gd name="T30" fmla="*/ 16 w 28"/>
                <a:gd name="T31" fmla="*/ 0 h 35"/>
                <a:gd name="T32" fmla="*/ 23 w 28"/>
                <a:gd name="T33" fmla="*/ 0 h 35"/>
                <a:gd name="T34" fmla="*/ 28 w 28"/>
                <a:gd name="T35" fmla="*/ 2 h 35"/>
                <a:gd name="T36" fmla="*/ 28 w 28"/>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35">
                  <a:moveTo>
                    <a:pt x="28" y="2"/>
                  </a:moveTo>
                  <a:lnTo>
                    <a:pt x="28" y="2"/>
                  </a:lnTo>
                  <a:lnTo>
                    <a:pt x="27" y="14"/>
                  </a:lnTo>
                  <a:lnTo>
                    <a:pt x="21" y="31"/>
                  </a:lnTo>
                  <a:lnTo>
                    <a:pt x="21" y="31"/>
                  </a:lnTo>
                  <a:lnTo>
                    <a:pt x="20" y="35"/>
                  </a:lnTo>
                  <a:lnTo>
                    <a:pt x="19" y="35"/>
                  </a:lnTo>
                  <a:lnTo>
                    <a:pt x="16" y="35"/>
                  </a:lnTo>
                  <a:lnTo>
                    <a:pt x="13" y="32"/>
                  </a:lnTo>
                  <a:lnTo>
                    <a:pt x="11" y="27"/>
                  </a:lnTo>
                  <a:lnTo>
                    <a:pt x="0" y="8"/>
                  </a:lnTo>
                  <a:lnTo>
                    <a:pt x="0" y="8"/>
                  </a:lnTo>
                  <a:lnTo>
                    <a:pt x="3" y="5"/>
                  </a:lnTo>
                  <a:lnTo>
                    <a:pt x="8" y="2"/>
                  </a:lnTo>
                  <a:lnTo>
                    <a:pt x="12" y="1"/>
                  </a:lnTo>
                  <a:lnTo>
                    <a:pt x="16" y="0"/>
                  </a:lnTo>
                  <a:lnTo>
                    <a:pt x="23" y="0"/>
                  </a:lnTo>
                  <a:lnTo>
                    <a:pt x="28" y="2"/>
                  </a:lnTo>
                  <a:lnTo>
                    <a:pt x="28" y="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4" name="组合 69"/>
          <p:cNvGrpSpPr/>
          <p:nvPr/>
        </p:nvGrpSpPr>
        <p:grpSpPr>
          <a:xfrm>
            <a:off x="1590503" y="3591042"/>
            <a:ext cx="783174" cy="853445"/>
            <a:chOff x="2143126" y="4930775"/>
            <a:chExt cx="1414463" cy="1541463"/>
          </a:xfrm>
          <a:solidFill>
            <a:schemeClr val="tx2"/>
          </a:solidFill>
        </p:grpSpPr>
        <p:sp>
          <p:nvSpPr>
            <p:cNvPr id="71" name="Freeform 5"/>
            <p:cNvSpPr/>
            <p:nvPr/>
          </p:nvSpPr>
          <p:spPr bwMode="auto">
            <a:xfrm>
              <a:off x="2143126" y="5083175"/>
              <a:ext cx="1414463" cy="1257300"/>
            </a:xfrm>
            <a:custGeom>
              <a:avLst/>
              <a:gdLst>
                <a:gd name="T0" fmla="*/ 334 w 891"/>
                <a:gd name="T1" fmla="*/ 790 h 792"/>
                <a:gd name="T2" fmla="*/ 228 w 891"/>
                <a:gd name="T3" fmla="*/ 775 h 792"/>
                <a:gd name="T4" fmla="*/ 212 w 891"/>
                <a:gd name="T5" fmla="*/ 764 h 792"/>
                <a:gd name="T6" fmla="*/ 190 w 891"/>
                <a:gd name="T7" fmla="*/ 734 h 792"/>
                <a:gd name="T8" fmla="*/ 110 w 891"/>
                <a:gd name="T9" fmla="*/ 683 h 792"/>
                <a:gd name="T10" fmla="*/ 65 w 891"/>
                <a:gd name="T11" fmla="*/ 631 h 792"/>
                <a:gd name="T12" fmla="*/ 56 w 891"/>
                <a:gd name="T13" fmla="*/ 597 h 792"/>
                <a:gd name="T14" fmla="*/ 61 w 891"/>
                <a:gd name="T15" fmla="*/ 560 h 792"/>
                <a:gd name="T16" fmla="*/ 45 w 891"/>
                <a:gd name="T17" fmla="*/ 545 h 792"/>
                <a:gd name="T18" fmla="*/ 26 w 891"/>
                <a:gd name="T19" fmla="*/ 528 h 792"/>
                <a:gd name="T20" fmla="*/ 48 w 891"/>
                <a:gd name="T21" fmla="*/ 513 h 792"/>
                <a:gd name="T22" fmla="*/ 61 w 891"/>
                <a:gd name="T23" fmla="*/ 501 h 792"/>
                <a:gd name="T24" fmla="*/ 56 w 891"/>
                <a:gd name="T25" fmla="*/ 465 h 792"/>
                <a:gd name="T26" fmla="*/ 65 w 891"/>
                <a:gd name="T27" fmla="*/ 442 h 792"/>
                <a:gd name="T28" fmla="*/ 48 w 891"/>
                <a:gd name="T29" fmla="*/ 435 h 792"/>
                <a:gd name="T30" fmla="*/ 23 w 891"/>
                <a:gd name="T31" fmla="*/ 425 h 792"/>
                <a:gd name="T32" fmla="*/ 34 w 891"/>
                <a:gd name="T33" fmla="*/ 405 h 792"/>
                <a:gd name="T34" fmla="*/ 56 w 891"/>
                <a:gd name="T35" fmla="*/ 393 h 792"/>
                <a:gd name="T36" fmla="*/ 55 w 891"/>
                <a:gd name="T37" fmla="*/ 365 h 792"/>
                <a:gd name="T38" fmla="*/ 56 w 891"/>
                <a:gd name="T39" fmla="*/ 343 h 792"/>
                <a:gd name="T40" fmla="*/ 53 w 891"/>
                <a:gd name="T41" fmla="*/ 320 h 792"/>
                <a:gd name="T42" fmla="*/ 32 w 891"/>
                <a:gd name="T43" fmla="*/ 310 h 792"/>
                <a:gd name="T44" fmla="*/ 36 w 891"/>
                <a:gd name="T45" fmla="*/ 291 h 792"/>
                <a:gd name="T46" fmla="*/ 60 w 891"/>
                <a:gd name="T47" fmla="*/ 281 h 792"/>
                <a:gd name="T48" fmla="*/ 64 w 891"/>
                <a:gd name="T49" fmla="*/ 262 h 792"/>
                <a:gd name="T50" fmla="*/ 61 w 891"/>
                <a:gd name="T51" fmla="*/ 245 h 792"/>
                <a:gd name="T52" fmla="*/ 71 w 891"/>
                <a:gd name="T53" fmla="*/ 218 h 792"/>
                <a:gd name="T54" fmla="*/ 59 w 891"/>
                <a:gd name="T55" fmla="*/ 214 h 792"/>
                <a:gd name="T56" fmla="*/ 34 w 891"/>
                <a:gd name="T57" fmla="*/ 203 h 792"/>
                <a:gd name="T58" fmla="*/ 0 w 891"/>
                <a:gd name="T59" fmla="*/ 0 h 792"/>
                <a:gd name="T60" fmla="*/ 873 w 891"/>
                <a:gd name="T61" fmla="*/ 147 h 792"/>
                <a:gd name="T62" fmla="*/ 854 w 891"/>
                <a:gd name="T63" fmla="*/ 164 h 792"/>
                <a:gd name="T64" fmla="*/ 835 w 891"/>
                <a:gd name="T65" fmla="*/ 168 h 792"/>
                <a:gd name="T66" fmla="*/ 832 w 891"/>
                <a:gd name="T67" fmla="*/ 180 h 792"/>
                <a:gd name="T68" fmla="*/ 839 w 891"/>
                <a:gd name="T69" fmla="*/ 205 h 792"/>
                <a:gd name="T70" fmla="*/ 832 w 891"/>
                <a:gd name="T71" fmla="*/ 228 h 792"/>
                <a:gd name="T72" fmla="*/ 848 w 891"/>
                <a:gd name="T73" fmla="*/ 237 h 792"/>
                <a:gd name="T74" fmla="*/ 871 w 891"/>
                <a:gd name="T75" fmla="*/ 254 h 792"/>
                <a:gd name="T76" fmla="*/ 854 w 891"/>
                <a:gd name="T77" fmla="*/ 271 h 792"/>
                <a:gd name="T78" fmla="*/ 841 w 891"/>
                <a:gd name="T79" fmla="*/ 281 h 792"/>
                <a:gd name="T80" fmla="*/ 845 w 891"/>
                <a:gd name="T81" fmla="*/ 310 h 792"/>
                <a:gd name="T82" fmla="*/ 841 w 891"/>
                <a:gd name="T83" fmla="*/ 336 h 792"/>
                <a:gd name="T84" fmla="*/ 856 w 891"/>
                <a:gd name="T85" fmla="*/ 355 h 792"/>
                <a:gd name="T86" fmla="*/ 877 w 891"/>
                <a:gd name="T87" fmla="*/ 369 h 792"/>
                <a:gd name="T88" fmla="*/ 863 w 891"/>
                <a:gd name="T89" fmla="*/ 386 h 792"/>
                <a:gd name="T90" fmla="*/ 836 w 891"/>
                <a:gd name="T91" fmla="*/ 390 h 792"/>
                <a:gd name="T92" fmla="*/ 843 w 891"/>
                <a:gd name="T93" fmla="*/ 411 h 792"/>
                <a:gd name="T94" fmla="*/ 841 w 891"/>
                <a:gd name="T95" fmla="*/ 435 h 792"/>
                <a:gd name="T96" fmla="*/ 844 w 891"/>
                <a:gd name="T97" fmla="*/ 463 h 792"/>
                <a:gd name="T98" fmla="*/ 867 w 891"/>
                <a:gd name="T99" fmla="*/ 474 h 792"/>
                <a:gd name="T100" fmla="*/ 870 w 891"/>
                <a:gd name="T101" fmla="*/ 490 h 792"/>
                <a:gd name="T102" fmla="*/ 845 w 891"/>
                <a:gd name="T103" fmla="*/ 503 h 792"/>
                <a:gd name="T104" fmla="*/ 841 w 891"/>
                <a:gd name="T105" fmla="*/ 535 h 792"/>
                <a:gd name="T106" fmla="*/ 844 w 891"/>
                <a:gd name="T107" fmla="*/ 554 h 792"/>
                <a:gd name="T108" fmla="*/ 858 w 891"/>
                <a:gd name="T109" fmla="*/ 572 h 792"/>
                <a:gd name="T110" fmla="*/ 856 w 891"/>
                <a:gd name="T111" fmla="*/ 595 h 792"/>
                <a:gd name="T112" fmla="*/ 820 w 891"/>
                <a:gd name="T113" fmla="*/ 653 h 792"/>
                <a:gd name="T114" fmla="*/ 776 w 891"/>
                <a:gd name="T115" fmla="*/ 695 h 792"/>
                <a:gd name="T116" fmla="*/ 711 w 891"/>
                <a:gd name="T117" fmla="*/ 742 h 792"/>
                <a:gd name="T118" fmla="*/ 695 w 891"/>
                <a:gd name="T119" fmla="*/ 764 h 792"/>
                <a:gd name="T120" fmla="*/ 675 w 891"/>
                <a:gd name="T121" fmla="*/ 775 h 792"/>
                <a:gd name="T122" fmla="*/ 548 w 891"/>
                <a:gd name="T123" fmla="*/ 790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91" h="792">
                  <a:moveTo>
                    <a:pt x="435" y="792"/>
                  </a:moveTo>
                  <a:lnTo>
                    <a:pt x="435" y="792"/>
                  </a:lnTo>
                  <a:lnTo>
                    <a:pt x="370" y="791"/>
                  </a:lnTo>
                  <a:lnTo>
                    <a:pt x="334" y="790"/>
                  </a:lnTo>
                  <a:lnTo>
                    <a:pt x="298" y="787"/>
                  </a:lnTo>
                  <a:lnTo>
                    <a:pt x="266" y="783"/>
                  </a:lnTo>
                  <a:lnTo>
                    <a:pt x="237" y="778"/>
                  </a:lnTo>
                  <a:lnTo>
                    <a:pt x="228" y="775"/>
                  </a:lnTo>
                  <a:lnTo>
                    <a:pt x="220" y="772"/>
                  </a:lnTo>
                  <a:lnTo>
                    <a:pt x="213" y="768"/>
                  </a:lnTo>
                  <a:lnTo>
                    <a:pt x="212" y="764"/>
                  </a:lnTo>
                  <a:lnTo>
                    <a:pt x="212" y="764"/>
                  </a:lnTo>
                  <a:lnTo>
                    <a:pt x="209" y="756"/>
                  </a:lnTo>
                  <a:lnTo>
                    <a:pt x="205" y="749"/>
                  </a:lnTo>
                  <a:lnTo>
                    <a:pt x="198" y="741"/>
                  </a:lnTo>
                  <a:lnTo>
                    <a:pt x="190" y="734"/>
                  </a:lnTo>
                  <a:lnTo>
                    <a:pt x="164" y="717"/>
                  </a:lnTo>
                  <a:lnTo>
                    <a:pt x="129" y="695"/>
                  </a:lnTo>
                  <a:lnTo>
                    <a:pt x="129" y="695"/>
                  </a:lnTo>
                  <a:lnTo>
                    <a:pt x="110" y="683"/>
                  </a:lnTo>
                  <a:lnTo>
                    <a:pt x="95" y="669"/>
                  </a:lnTo>
                  <a:lnTo>
                    <a:pt x="82" y="657"/>
                  </a:lnTo>
                  <a:lnTo>
                    <a:pt x="72" y="643"/>
                  </a:lnTo>
                  <a:lnTo>
                    <a:pt x="65" y="631"/>
                  </a:lnTo>
                  <a:lnTo>
                    <a:pt x="60" y="619"/>
                  </a:lnTo>
                  <a:lnTo>
                    <a:pt x="57" y="608"/>
                  </a:lnTo>
                  <a:lnTo>
                    <a:pt x="56" y="597"/>
                  </a:lnTo>
                  <a:lnTo>
                    <a:pt x="56" y="597"/>
                  </a:lnTo>
                  <a:lnTo>
                    <a:pt x="57" y="589"/>
                  </a:lnTo>
                  <a:lnTo>
                    <a:pt x="59" y="581"/>
                  </a:lnTo>
                  <a:lnTo>
                    <a:pt x="61" y="566"/>
                  </a:lnTo>
                  <a:lnTo>
                    <a:pt x="61" y="560"/>
                  </a:lnTo>
                  <a:lnTo>
                    <a:pt x="59" y="554"/>
                  </a:lnTo>
                  <a:lnTo>
                    <a:pt x="55" y="549"/>
                  </a:lnTo>
                  <a:lnTo>
                    <a:pt x="45" y="545"/>
                  </a:lnTo>
                  <a:lnTo>
                    <a:pt x="45" y="545"/>
                  </a:lnTo>
                  <a:lnTo>
                    <a:pt x="36" y="541"/>
                  </a:lnTo>
                  <a:lnTo>
                    <a:pt x="30" y="537"/>
                  </a:lnTo>
                  <a:lnTo>
                    <a:pt x="28" y="532"/>
                  </a:lnTo>
                  <a:lnTo>
                    <a:pt x="26" y="528"/>
                  </a:lnTo>
                  <a:lnTo>
                    <a:pt x="29" y="524"/>
                  </a:lnTo>
                  <a:lnTo>
                    <a:pt x="33" y="522"/>
                  </a:lnTo>
                  <a:lnTo>
                    <a:pt x="40" y="518"/>
                  </a:lnTo>
                  <a:lnTo>
                    <a:pt x="48" y="513"/>
                  </a:lnTo>
                  <a:lnTo>
                    <a:pt x="48" y="513"/>
                  </a:lnTo>
                  <a:lnTo>
                    <a:pt x="55" y="511"/>
                  </a:lnTo>
                  <a:lnTo>
                    <a:pt x="59" y="505"/>
                  </a:lnTo>
                  <a:lnTo>
                    <a:pt x="61" y="501"/>
                  </a:lnTo>
                  <a:lnTo>
                    <a:pt x="61" y="496"/>
                  </a:lnTo>
                  <a:lnTo>
                    <a:pt x="59" y="482"/>
                  </a:lnTo>
                  <a:lnTo>
                    <a:pt x="57" y="474"/>
                  </a:lnTo>
                  <a:lnTo>
                    <a:pt x="56" y="465"/>
                  </a:lnTo>
                  <a:lnTo>
                    <a:pt x="56" y="465"/>
                  </a:lnTo>
                  <a:lnTo>
                    <a:pt x="57" y="457"/>
                  </a:lnTo>
                  <a:lnTo>
                    <a:pt x="60" y="450"/>
                  </a:lnTo>
                  <a:lnTo>
                    <a:pt x="65" y="442"/>
                  </a:lnTo>
                  <a:lnTo>
                    <a:pt x="65" y="439"/>
                  </a:lnTo>
                  <a:lnTo>
                    <a:pt x="64" y="436"/>
                  </a:lnTo>
                  <a:lnTo>
                    <a:pt x="59" y="435"/>
                  </a:lnTo>
                  <a:lnTo>
                    <a:pt x="48" y="435"/>
                  </a:lnTo>
                  <a:lnTo>
                    <a:pt x="48" y="435"/>
                  </a:lnTo>
                  <a:lnTo>
                    <a:pt x="36" y="432"/>
                  </a:lnTo>
                  <a:lnTo>
                    <a:pt x="28" y="430"/>
                  </a:lnTo>
                  <a:lnTo>
                    <a:pt x="23" y="425"/>
                  </a:lnTo>
                  <a:lnTo>
                    <a:pt x="22" y="420"/>
                  </a:lnTo>
                  <a:lnTo>
                    <a:pt x="23" y="415"/>
                  </a:lnTo>
                  <a:lnTo>
                    <a:pt x="28" y="409"/>
                  </a:lnTo>
                  <a:lnTo>
                    <a:pt x="34" y="405"/>
                  </a:lnTo>
                  <a:lnTo>
                    <a:pt x="42" y="401"/>
                  </a:lnTo>
                  <a:lnTo>
                    <a:pt x="42" y="401"/>
                  </a:lnTo>
                  <a:lnTo>
                    <a:pt x="51" y="397"/>
                  </a:lnTo>
                  <a:lnTo>
                    <a:pt x="56" y="393"/>
                  </a:lnTo>
                  <a:lnTo>
                    <a:pt x="59" y="389"/>
                  </a:lnTo>
                  <a:lnTo>
                    <a:pt x="59" y="384"/>
                  </a:lnTo>
                  <a:lnTo>
                    <a:pt x="56" y="371"/>
                  </a:lnTo>
                  <a:lnTo>
                    <a:pt x="55" y="365"/>
                  </a:lnTo>
                  <a:lnTo>
                    <a:pt x="55" y="356"/>
                  </a:lnTo>
                  <a:lnTo>
                    <a:pt x="55" y="356"/>
                  </a:lnTo>
                  <a:lnTo>
                    <a:pt x="55" y="350"/>
                  </a:lnTo>
                  <a:lnTo>
                    <a:pt x="56" y="343"/>
                  </a:lnTo>
                  <a:lnTo>
                    <a:pt x="59" y="332"/>
                  </a:lnTo>
                  <a:lnTo>
                    <a:pt x="59" y="328"/>
                  </a:lnTo>
                  <a:lnTo>
                    <a:pt x="57" y="324"/>
                  </a:lnTo>
                  <a:lnTo>
                    <a:pt x="53" y="320"/>
                  </a:lnTo>
                  <a:lnTo>
                    <a:pt x="45" y="317"/>
                  </a:lnTo>
                  <a:lnTo>
                    <a:pt x="45" y="317"/>
                  </a:lnTo>
                  <a:lnTo>
                    <a:pt x="37" y="314"/>
                  </a:lnTo>
                  <a:lnTo>
                    <a:pt x="32" y="310"/>
                  </a:lnTo>
                  <a:lnTo>
                    <a:pt x="29" y="305"/>
                  </a:lnTo>
                  <a:lnTo>
                    <a:pt x="29" y="301"/>
                  </a:lnTo>
                  <a:lnTo>
                    <a:pt x="30" y="296"/>
                  </a:lnTo>
                  <a:lnTo>
                    <a:pt x="36" y="291"/>
                  </a:lnTo>
                  <a:lnTo>
                    <a:pt x="42" y="287"/>
                  </a:lnTo>
                  <a:lnTo>
                    <a:pt x="52" y="283"/>
                  </a:lnTo>
                  <a:lnTo>
                    <a:pt x="52" y="283"/>
                  </a:lnTo>
                  <a:lnTo>
                    <a:pt x="60" y="281"/>
                  </a:lnTo>
                  <a:lnTo>
                    <a:pt x="65" y="278"/>
                  </a:lnTo>
                  <a:lnTo>
                    <a:pt x="68" y="275"/>
                  </a:lnTo>
                  <a:lnTo>
                    <a:pt x="68" y="271"/>
                  </a:lnTo>
                  <a:lnTo>
                    <a:pt x="64" y="262"/>
                  </a:lnTo>
                  <a:lnTo>
                    <a:pt x="63" y="256"/>
                  </a:lnTo>
                  <a:lnTo>
                    <a:pt x="61" y="251"/>
                  </a:lnTo>
                  <a:lnTo>
                    <a:pt x="61" y="251"/>
                  </a:lnTo>
                  <a:lnTo>
                    <a:pt x="61" y="245"/>
                  </a:lnTo>
                  <a:lnTo>
                    <a:pt x="63" y="239"/>
                  </a:lnTo>
                  <a:lnTo>
                    <a:pt x="68" y="228"/>
                  </a:lnTo>
                  <a:lnTo>
                    <a:pt x="70" y="222"/>
                  </a:lnTo>
                  <a:lnTo>
                    <a:pt x="71" y="218"/>
                  </a:lnTo>
                  <a:lnTo>
                    <a:pt x="70" y="216"/>
                  </a:lnTo>
                  <a:lnTo>
                    <a:pt x="65" y="216"/>
                  </a:lnTo>
                  <a:lnTo>
                    <a:pt x="65" y="216"/>
                  </a:lnTo>
                  <a:lnTo>
                    <a:pt x="59" y="214"/>
                  </a:lnTo>
                  <a:lnTo>
                    <a:pt x="53" y="213"/>
                  </a:lnTo>
                  <a:lnTo>
                    <a:pt x="46" y="210"/>
                  </a:lnTo>
                  <a:lnTo>
                    <a:pt x="40" y="207"/>
                  </a:lnTo>
                  <a:lnTo>
                    <a:pt x="34" y="203"/>
                  </a:lnTo>
                  <a:lnTo>
                    <a:pt x="30" y="198"/>
                  </a:lnTo>
                  <a:lnTo>
                    <a:pt x="28" y="193"/>
                  </a:lnTo>
                  <a:lnTo>
                    <a:pt x="25" y="187"/>
                  </a:lnTo>
                  <a:lnTo>
                    <a:pt x="0" y="0"/>
                  </a:lnTo>
                  <a:lnTo>
                    <a:pt x="891" y="0"/>
                  </a:lnTo>
                  <a:lnTo>
                    <a:pt x="874" y="140"/>
                  </a:lnTo>
                  <a:lnTo>
                    <a:pt x="874" y="140"/>
                  </a:lnTo>
                  <a:lnTo>
                    <a:pt x="873" y="147"/>
                  </a:lnTo>
                  <a:lnTo>
                    <a:pt x="870" y="152"/>
                  </a:lnTo>
                  <a:lnTo>
                    <a:pt x="864" y="157"/>
                  </a:lnTo>
                  <a:lnTo>
                    <a:pt x="859" y="161"/>
                  </a:lnTo>
                  <a:lnTo>
                    <a:pt x="854" y="164"/>
                  </a:lnTo>
                  <a:lnTo>
                    <a:pt x="847" y="167"/>
                  </a:lnTo>
                  <a:lnTo>
                    <a:pt x="840" y="168"/>
                  </a:lnTo>
                  <a:lnTo>
                    <a:pt x="835" y="168"/>
                  </a:lnTo>
                  <a:lnTo>
                    <a:pt x="835" y="168"/>
                  </a:lnTo>
                  <a:lnTo>
                    <a:pt x="831" y="170"/>
                  </a:lnTo>
                  <a:lnTo>
                    <a:pt x="829" y="172"/>
                  </a:lnTo>
                  <a:lnTo>
                    <a:pt x="829" y="176"/>
                  </a:lnTo>
                  <a:lnTo>
                    <a:pt x="832" y="180"/>
                  </a:lnTo>
                  <a:lnTo>
                    <a:pt x="837" y="193"/>
                  </a:lnTo>
                  <a:lnTo>
                    <a:pt x="839" y="198"/>
                  </a:lnTo>
                  <a:lnTo>
                    <a:pt x="839" y="205"/>
                  </a:lnTo>
                  <a:lnTo>
                    <a:pt x="839" y="205"/>
                  </a:lnTo>
                  <a:lnTo>
                    <a:pt x="837" y="210"/>
                  </a:lnTo>
                  <a:lnTo>
                    <a:pt x="835" y="216"/>
                  </a:lnTo>
                  <a:lnTo>
                    <a:pt x="832" y="224"/>
                  </a:lnTo>
                  <a:lnTo>
                    <a:pt x="832" y="228"/>
                  </a:lnTo>
                  <a:lnTo>
                    <a:pt x="833" y="232"/>
                  </a:lnTo>
                  <a:lnTo>
                    <a:pt x="839" y="235"/>
                  </a:lnTo>
                  <a:lnTo>
                    <a:pt x="848" y="237"/>
                  </a:lnTo>
                  <a:lnTo>
                    <a:pt x="848" y="237"/>
                  </a:lnTo>
                  <a:lnTo>
                    <a:pt x="858" y="240"/>
                  </a:lnTo>
                  <a:lnTo>
                    <a:pt x="864" y="244"/>
                  </a:lnTo>
                  <a:lnTo>
                    <a:pt x="868" y="249"/>
                  </a:lnTo>
                  <a:lnTo>
                    <a:pt x="871" y="254"/>
                  </a:lnTo>
                  <a:lnTo>
                    <a:pt x="870" y="259"/>
                  </a:lnTo>
                  <a:lnTo>
                    <a:pt x="867" y="263"/>
                  </a:lnTo>
                  <a:lnTo>
                    <a:pt x="862" y="267"/>
                  </a:lnTo>
                  <a:lnTo>
                    <a:pt x="854" y="271"/>
                  </a:lnTo>
                  <a:lnTo>
                    <a:pt x="854" y="271"/>
                  </a:lnTo>
                  <a:lnTo>
                    <a:pt x="847" y="274"/>
                  </a:lnTo>
                  <a:lnTo>
                    <a:pt x="843" y="277"/>
                  </a:lnTo>
                  <a:lnTo>
                    <a:pt x="841" y="281"/>
                  </a:lnTo>
                  <a:lnTo>
                    <a:pt x="840" y="286"/>
                  </a:lnTo>
                  <a:lnTo>
                    <a:pt x="843" y="297"/>
                  </a:lnTo>
                  <a:lnTo>
                    <a:pt x="844" y="304"/>
                  </a:lnTo>
                  <a:lnTo>
                    <a:pt x="845" y="310"/>
                  </a:lnTo>
                  <a:lnTo>
                    <a:pt x="845" y="310"/>
                  </a:lnTo>
                  <a:lnTo>
                    <a:pt x="844" y="317"/>
                  </a:lnTo>
                  <a:lnTo>
                    <a:pt x="843" y="324"/>
                  </a:lnTo>
                  <a:lnTo>
                    <a:pt x="841" y="336"/>
                  </a:lnTo>
                  <a:lnTo>
                    <a:pt x="841" y="342"/>
                  </a:lnTo>
                  <a:lnTo>
                    <a:pt x="844" y="347"/>
                  </a:lnTo>
                  <a:lnTo>
                    <a:pt x="848" y="351"/>
                  </a:lnTo>
                  <a:lnTo>
                    <a:pt x="856" y="355"/>
                  </a:lnTo>
                  <a:lnTo>
                    <a:pt x="856" y="355"/>
                  </a:lnTo>
                  <a:lnTo>
                    <a:pt x="866" y="359"/>
                  </a:lnTo>
                  <a:lnTo>
                    <a:pt x="873" y="363"/>
                  </a:lnTo>
                  <a:lnTo>
                    <a:pt x="877" y="369"/>
                  </a:lnTo>
                  <a:lnTo>
                    <a:pt x="878" y="374"/>
                  </a:lnTo>
                  <a:lnTo>
                    <a:pt x="877" y="378"/>
                  </a:lnTo>
                  <a:lnTo>
                    <a:pt x="871" y="384"/>
                  </a:lnTo>
                  <a:lnTo>
                    <a:pt x="863" y="386"/>
                  </a:lnTo>
                  <a:lnTo>
                    <a:pt x="852" y="388"/>
                  </a:lnTo>
                  <a:lnTo>
                    <a:pt x="852" y="388"/>
                  </a:lnTo>
                  <a:lnTo>
                    <a:pt x="841" y="389"/>
                  </a:lnTo>
                  <a:lnTo>
                    <a:pt x="836" y="390"/>
                  </a:lnTo>
                  <a:lnTo>
                    <a:pt x="833" y="392"/>
                  </a:lnTo>
                  <a:lnTo>
                    <a:pt x="835" y="396"/>
                  </a:lnTo>
                  <a:lnTo>
                    <a:pt x="840" y="404"/>
                  </a:lnTo>
                  <a:lnTo>
                    <a:pt x="843" y="411"/>
                  </a:lnTo>
                  <a:lnTo>
                    <a:pt x="843" y="419"/>
                  </a:lnTo>
                  <a:lnTo>
                    <a:pt x="843" y="419"/>
                  </a:lnTo>
                  <a:lnTo>
                    <a:pt x="843" y="428"/>
                  </a:lnTo>
                  <a:lnTo>
                    <a:pt x="841" y="435"/>
                  </a:lnTo>
                  <a:lnTo>
                    <a:pt x="839" y="449"/>
                  </a:lnTo>
                  <a:lnTo>
                    <a:pt x="839" y="455"/>
                  </a:lnTo>
                  <a:lnTo>
                    <a:pt x="840" y="459"/>
                  </a:lnTo>
                  <a:lnTo>
                    <a:pt x="844" y="463"/>
                  </a:lnTo>
                  <a:lnTo>
                    <a:pt x="852" y="467"/>
                  </a:lnTo>
                  <a:lnTo>
                    <a:pt x="852" y="467"/>
                  </a:lnTo>
                  <a:lnTo>
                    <a:pt x="860" y="472"/>
                  </a:lnTo>
                  <a:lnTo>
                    <a:pt x="867" y="474"/>
                  </a:lnTo>
                  <a:lnTo>
                    <a:pt x="871" y="478"/>
                  </a:lnTo>
                  <a:lnTo>
                    <a:pt x="873" y="482"/>
                  </a:lnTo>
                  <a:lnTo>
                    <a:pt x="873" y="486"/>
                  </a:lnTo>
                  <a:lnTo>
                    <a:pt x="870" y="490"/>
                  </a:lnTo>
                  <a:lnTo>
                    <a:pt x="863" y="495"/>
                  </a:lnTo>
                  <a:lnTo>
                    <a:pt x="854" y="499"/>
                  </a:lnTo>
                  <a:lnTo>
                    <a:pt x="854" y="499"/>
                  </a:lnTo>
                  <a:lnTo>
                    <a:pt x="845" y="503"/>
                  </a:lnTo>
                  <a:lnTo>
                    <a:pt x="840" y="508"/>
                  </a:lnTo>
                  <a:lnTo>
                    <a:pt x="839" y="513"/>
                  </a:lnTo>
                  <a:lnTo>
                    <a:pt x="837" y="520"/>
                  </a:lnTo>
                  <a:lnTo>
                    <a:pt x="841" y="535"/>
                  </a:lnTo>
                  <a:lnTo>
                    <a:pt x="843" y="543"/>
                  </a:lnTo>
                  <a:lnTo>
                    <a:pt x="843" y="551"/>
                  </a:lnTo>
                  <a:lnTo>
                    <a:pt x="843" y="551"/>
                  </a:lnTo>
                  <a:lnTo>
                    <a:pt x="844" y="554"/>
                  </a:lnTo>
                  <a:lnTo>
                    <a:pt x="845" y="557"/>
                  </a:lnTo>
                  <a:lnTo>
                    <a:pt x="852" y="564"/>
                  </a:lnTo>
                  <a:lnTo>
                    <a:pt x="855" y="568"/>
                  </a:lnTo>
                  <a:lnTo>
                    <a:pt x="858" y="572"/>
                  </a:lnTo>
                  <a:lnTo>
                    <a:pt x="859" y="576"/>
                  </a:lnTo>
                  <a:lnTo>
                    <a:pt x="859" y="581"/>
                  </a:lnTo>
                  <a:lnTo>
                    <a:pt x="859" y="581"/>
                  </a:lnTo>
                  <a:lnTo>
                    <a:pt x="856" y="595"/>
                  </a:lnTo>
                  <a:lnTo>
                    <a:pt x="850" y="610"/>
                  </a:lnTo>
                  <a:lnTo>
                    <a:pt x="841" y="625"/>
                  </a:lnTo>
                  <a:lnTo>
                    <a:pt x="832" y="638"/>
                  </a:lnTo>
                  <a:lnTo>
                    <a:pt x="820" y="653"/>
                  </a:lnTo>
                  <a:lnTo>
                    <a:pt x="806" y="668"/>
                  </a:lnTo>
                  <a:lnTo>
                    <a:pt x="793" y="681"/>
                  </a:lnTo>
                  <a:lnTo>
                    <a:pt x="776" y="695"/>
                  </a:lnTo>
                  <a:lnTo>
                    <a:pt x="776" y="695"/>
                  </a:lnTo>
                  <a:lnTo>
                    <a:pt x="761" y="707"/>
                  </a:lnTo>
                  <a:lnTo>
                    <a:pt x="747" y="718"/>
                  </a:lnTo>
                  <a:lnTo>
                    <a:pt x="722" y="734"/>
                  </a:lnTo>
                  <a:lnTo>
                    <a:pt x="711" y="742"/>
                  </a:lnTo>
                  <a:lnTo>
                    <a:pt x="703" y="749"/>
                  </a:lnTo>
                  <a:lnTo>
                    <a:pt x="698" y="756"/>
                  </a:lnTo>
                  <a:lnTo>
                    <a:pt x="695" y="764"/>
                  </a:lnTo>
                  <a:lnTo>
                    <a:pt x="695" y="764"/>
                  </a:lnTo>
                  <a:lnTo>
                    <a:pt x="694" y="765"/>
                  </a:lnTo>
                  <a:lnTo>
                    <a:pt x="692" y="768"/>
                  </a:lnTo>
                  <a:lnTo>
                    <a:pt x="686" y="772"/>
                  </a:lnTo>
                  <a:lnTo>
                    <a:pt x="675" y="775"/>
                  </a:lnTo>
                  <a:lnTo>
                    <a:pt x="663" y="778"/>
                  </a:lnTo>
                  <a:lnTo>
                    <a:pt x="629" y="783"/>
                  </a:lnTo>
                  <a:lnTo>
                    <a:pt x="590" y="787"/>
                  </a:lnTo>
                  <a:lnTo>
                    <a:pt x="548" y="790"/>
                  </a:lnTo>
                  <a:lnTo>
                    <a:pt x="504" y="791"/>
                  </a:lnTo>
                  <a:lnTo>
                    <a:pt x="435" y="792"/>
                  </a:lnTo>
                  <a:lnTo>
                    <a:pt x="435" y="7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2" name="Freeform 6"/>
            <p:cNvSpPr/>
            <p:nvPr/>
          </p:nvSpPr>
          <p:spPr bwMode="auto">
            <a:xfrm>
              <a:off x="2446338" y="5083175"/>
              <a:ext cx="400050" cy="1257300"/>
            </a:xfrm>
            <a:custGeom>
              <a:avLst/>
              <a:gdLst>
                <a:gd name="T0" fmla="*/ 92 w 252"/>
                <a:gd name="T1" fmla="*/ 790 h 792"/>
                <a:gd name="T2" fmla="*/ 59 w 252"/>
                <a:gd name="T3" fmla="*/ 772 h 792"/>
                <a:gd name="T4" fmla="*/ 55 w 252"/>
                <a:gd name="T5" fmla="*/ 749 h 792"/>
                <a:gd name="T6" fmla="*/ 33 w 252"/>
                <a:gd name="T7" fmla="*/ 695 h 792"/>
                <a:gd name="T8" fmla="*/ 14 w 252"/>
                <a:gd name="T9" fmla="*/ 619 h 792"/>
                <a:gd name="T10" fmla="*/ 14 w 252"/>
                <a:gd name="T11" fmla="*/ 566 h 792"/>
                <a:gd name="T12" fmla="*/ 10 w 252"/>
                <a:gd name="T13" fmla="*/ 545 h 792"/>
                <a:gd name="T14" fmla="*/ 10 w 252"/>
                <a:gd name="T15" fmla="*/ 513 h 792"/>
                <a:gd name="T16" fmla="*/ 14 w 252"/>
                <a:gd name="T17" fmla="*/ 496 h 792"/>
                <a:gd name="T18" fmla="*/ 14 w 252"/>
                <a:gd name="T19" fmla="*/ 450 h 792"/>
                <a:gd name="T20" fmla="*/ 13 w 252"/>
                <a:gd name="T21" fmla="*/ 435 h 792"/>
                <a:gd name="T22" fmla="*/ 4 w 252"/>
                <a:gd name="T23" fmla="*/ 430 h 792"/>
                <a:gd name="T24" fmla="*/ 6 w 252"/>
                <a:gd name="T25" fmla="*/ 405 h 792"/>
                <a:gd name="T26" fmla="*/ 13 w 252"/>
                <a:gd name="T27" fmla="*/ 393 h 792"/>
                <a:gd name="T28" fmla="*/ 13 w 252"/>
                <a:gd name="T29" fmla="*/ 332 h 792"/>
                <a:gd name="T30" fmla="*/ 10 w 252"/>
                <a:gd name="T31" fmla="*/ 317 h 792"/>
                <a:gd name="T32" fmla="*/ 6 w 252"/>
                <a:gd name="T33" fmla="*/ 291 h 792"/>
                <a:gd name="T34" fmla="*/ 14 w 252"/>
                <a:gd name="T35" fmla="*/ 281 h 792"/>
                <a:gd name="T36" fmla="*/ 14 w 252"/>
                <a:gd name="T37" fmla="*/ 251 h 792"/>
                <a:gd name="T38" fmla="*/ 17 w 252"/>
                <a:gd name="T39" fmla="*/ 216 h 792"/>
                <a:gd name="T40" fmla="*/ 7 w 252"/>
                <a:gd name="T41" fmla="*/ 207 h 792"/>
                <a:gd name="T42" fmla="*/ 4 w 252"/>
                <a:gd name="T43" fmla="*/ 174 h 792"/>
                <a:gd name="T44" fmla="*/ 7 w 252"/>
                <a:gd name="T45" fmla="*/ 133 h 792"/>
                <a:gd name="T46" fmla="*/ 7 w 252"/>
                <a:gd name="T47" fmla="*/ 65 h 792"/>
                <a:gd name="T48" fmla="*/ 252 w 252"/>
                <a:gd name="T49" fmla="*/ 0 h 792"/>
                <a:gd name="T50" fmla="*/ 250 w 252"/>
                <a:gd name="T51" fmla="*/ 34 h 792"/>
                <a:gd name="T52" fmla="*/ 244 w 252"/>
                <a:gd name="T53" fmla="*/ 87 h 792"/>
                <a:gd name="T54" fmla="*/ 247 w 252"/>
                <a:gd name="T55" fmla="*/ 140 h 792"/>
                <a:gd name="T56" fmla="*/ 240 w 252"/>
                <a:gd name="T57" fmla="*/ 167 h 792"/>
                <a:gd name="T58" fmla="*/ 235 w 252"/>
                <a:gd name="T59" fmla="*/ 172 h 792"/>
                <a:gd name="T60" fmla="*/ 237 w 252"/>
                <a:gd name="T61" fmla="*/ 205 h 792"/>
                <a:gd name="T62" fmla="*/ 240 w 252"/>
                <a:gd name="T63" fmla="*/ 237 h 792"/>
                <a:gd name="T64" fmla="*/ 247 w 252"/>
                <a:gd name="T65" fmla="*/ 254 h 792"/>
                <a:gd name="T66" fmla="*/ 241 w 252"/>
                <a:gd name="T67" fmla="*/ 271 h 792"/>
                <a:gd name="T68" fmla="*/ 239 w 252"/>
                <a:gd name="T69" fmla="*/ 310 h 792"/>
                <a:gd name="T70" fmla="*/ 240 w 252"/>
                <a:gd name="T71" fmla="*/ 351 h 792"/>
                <a:gd name="T72" fmla="*/ 247 w 252"/>
                <a:gd name="T73" fmla="*/ 363 h 792"/>
                <a:gd name="T74" fmla="*/ 244 w 252"/>
                <a:gd name="T75" fmla="*/ 386 h 792"/>
                <a:gd name="T76" fmla="*/ 236 w 252"/>
                <a:gd name="T77" fmla="*/ 390 h 792"/>
                <a:gd name="T78" fmla="*/ 239 w 252"/>
                <a:gd name="T79" fmla="*/ 419 h 792"/>
                <a:gd name="T80" fmla="*/ 237 w 252"/>
                <a:gd name="T81" fmla="*/ 459 h 792"/>
                <a:gd name="T82" fmla="*/ 245 w 252"/>
                <a:gd name="T83" fmla="*/ 474 h 792"/>
                <a:gd name="T84" fmla="*/ 241 w 252"/>
                <a:gd name="T85" fmla="*/ 499 h 792"/>
                <a:gd name="T86" fmla="*/ 237 w 252"/>
                <a:gd name="T87" fmla="*/ 535 h 792"/>
                <a:gd name="T88" fmla="*/ 241 w 252"/>
                <a:gd name="T89" fmla="*/ 564 h 792"/>
                <a:gd name="T90" fmla="*/ 240 w 252"/>
                <a:gd name="T91" fmla="*/ 610 h 792"/>
                <a:gd name="T92" fmla="*/ 220 w 252"/>
                <a:gd name="T93" fmla="*/ 695 h 792"/>
                <a:gd name="T94" fmla="*/ 197 w 252"/>
                <a:gd name="T95" fmla="*/ 756 h 792"/>
                <a:gd name="T96" fmla="*/ 193 w 252"/>
                <a:gd name="T97" fmla="*/ 772 h 792"/>
                <a:gd name="T98" fmla="*/ 166 w 252"/>
                <a:gd name="T99" fmla="*/ 787 h 792"/>
                <a:gd name="T100" fmla="*/ 121 w 252"/>
                <a:gd name="T101" fmla="*/ 792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2" h="792">
                  <a:moveTo>
                    <a:pt x="121" y="792"/>
                  </a:moveTo>
                  <a:lnTo>
                    <a:pt x="121" y="792"/>
                  </a:lnTo>
                  <a:lnTo>
                    <a:pt x="103" y="791"/>
                  </a:lnTo>
                  <a:lnTo>
                    <a:pt x="92" y="790"/>
                  </a:lnTo>
                  <a:lnTo>
                    <a:pt x="82" y="787"/>
                  </a:lnTo>
                  <a:lnTo>
                    <a:pt x="72" y="783"/>
                  </a:lnTo>
                  <a:lnTo>
                    <a:pt x="64" y="778"/>
                  </a:lnTo>
                  <a:lnTo>
                    <a:pt x="59" y="772"/>
                  </a:lnTo>
                  <a:lnTo>
                    <a:pt x="57" y="768"/>
                  </a:lnTo>
                  <a:lnTo>
                    <a:pt x="57" y="764"/>
                  </a:lnTo>
                  <a:lnTo>
                    <a:pt x="57" y="764"/>
                  </a:lnTo>
                  <a:lnTo>
                    <a:pt x="55" y="749"/>
                  </a:lnTo>
                  <a:lnTo>
                    <a:pt x="50" y="734"/>
                  </a:lnTo>
                  <a:lnTo>
                    <a:pt x="44" y="717"/>
                  </a:lnTo>
                  <a:lnTo>
                    <a:pt x="33" y="695"/>
                  </a:lnTo>
                  <a:lnTo>
                    <a:pt x="33" y="695"/>
                  </a:lnTo>
                  <a:lnTo>
                    <a:pt x="27" y="683"/>
                  </a:lnTo>
                  <a:lnTo>
                    <a:pt x="23" y="669"/>
                  </a:lnTo>
                  <a:lnTo>
                    <a:pt x="17" y="643"/>
                  </a:lnTo>
                  <a:lnTo>
                    <a:pt x="14" y="619"/>
                  </a:lnTo>
                  <a:lnTo>
                    <a:pt x="13" y="597"/>
                  </a:lnTo>
                  <a:lnTo>
                    <a:pt x="13" y="597"/>
                  </a:lnTo>
                  <a:lnTo>
                    <a:pt x="13" y="581"/>
                  </a:lnTo>
                  <a:lnTo>
                    <a:pt x="14" y="566"/>
                  </a:lnTo>
                  <a:lnTo>
                    <a:pt x="13" y="554"/>
                  </a:lnTo>
                  <a:lnTo>
                    <a:pt x="11" y="549"/>
                  </a:lnTo>
                  <a:lnTo>
                    <a:pt x="10" y="545"/>
                  </a:lnTo>
                  <a:lnTo>
                    <a:pt x="10" y="545"/>
                  </a:lnTo>
                  <a:lnTo>
                    <a:pt x="4" y="537"/>
                  </a:lnTo>
                  <a:lnTo>
                    <a:pt x="4" y="528"/>
                  </a:lnTo>
                  <a:lnTo>
                    <a:pt x="6" y="522"/>
                  </a:lnTo>
                  <a:lnTo>
                    <a:pt x="10" y="513"/>
                  </a:lnTo>
                  <a:lnTo>
                    <a:pt x="10" y="513"/>
                  </a:lnTo>
                  <a:lnTo>
                    <a:pt x="13" y="511"/>
                  </a:lnTo>
                  <a:lnTo>
                    <a:pt x="13" y="505"/>
                  </a:lnTo>
                  <a:lnTo>
                    <a:pt x="14" y="496"/>
                  </a:lnTo>
                  <a:lnTo>
                    <a:pt x="13" y="482"/>
                  </a:lnTo>
                  <a:lnTo>
                    <a:pt x="13" y="465"/>
                  </a:lnTo>
                  <a:lnTo>
                    <a:pt x="13" y="465"/>
                  </a:lnTo>
                  <a:lnTo>
                    <a:pt x="14" y="450"/>
                  </a:lnTo>
                  <a:lnTo>
                    <a:pt x="15" y="442"/>
                  </a:lnTo>
                  <a:lnTo>
                    <a:pt x="15" y="439"/>
                  </a:lnTo>
                  <a:lnTo>
                    <a:pt x="14" y="436"/>
                  </a:lnTo>
                  <a:lnTo>
                    <a:pt x="13" y="435"/>
                  </a:lnTo>
                  <a:lnTo>
                    <a:pt x="10" y="435"/>
                  </a:lnTo>
                  <a:lnTo>
                    <a:pt x="10" y="435"/>
                  </a:lnTo>
                  <a:lnTo>
                    <a:pt x="7" y="432"/>
                  </a:lnTo>
                  <a:lnTo>
                    <a:pt x="4" y="430"/>
                  </a:lnTo>
                  <a:lnTo>
                    <a:pt x="3" y="425"/>
                  </a:lnTo>
                  <a:lnTo>
                    <a:pt x="3" y="420"/>
                  </a:lnTo>
                  <a:lnTo>
                    <a:pt x="4" y="409"/>
                  </a:lnTo>
                  <a:lnTo>
                    <a:pt x="6" y="405"/>
                  </a:lnTo>
                  <a:lnTo>
                    <a:pt x="9" y="401"/>
                  </a:lnTo>
                  <a:lnTo>
                    <a:pt x="9" y="401"/>
                  </a:lnTo>
                  <a:lnTo>
                    <a:pt x="11" y="397"/>
                  </a:lnTo>
                  <a:lnTo>
                    <a:pt x="13" y="393"/>
                  </a:lnTo>
                  <a:lnTo>
                    <a:pt x="13" y="384"/>
                  </a:lnTo>
                  <a:lnTo>
                    <a:pt x="11" y="356"/>
                  </a:lnTo>
                  <a:lnTo>
                    <a:pt x="11" y="356"/>
                  </a:lnTo>
                  <a:lnTo>
                    <a:pt x="13" y="332"/>
                  </a:lnTo>
                  <a:lnTo>
                    <a:pt x="13" y="324"/>
                  </a:lnTo>
                  <a:lnTo>
                    <a:pt x="11" y="320"/>
                  </a:lnTo>
                  <a:lnTo>
                    <a:pt x="10" y="317"/>
                  </a:lnTo>
                  <a:lnTo>
                    <a:pt x="10" y="317"/>
                  </a:lnTo>
                  <a:lnTo>
                    <a:pt x="7" y="314"/>
                  </a:lnTo>
                  <a:lnTo>
                    <a:pt x="6" y="310"/>
                  </a:lnTo>
                  <a:lnTo>
                    <a:pt x="4" y="301"/>
                  </a:lnTo>
                  <a:lnTo>
                    <a:pt x="6" y="291"/>
                  </a:lnTo>
                  <a:lnTo>
                    <a:pt x="9" y="287"/>
                  </a:lnTo>
                  <a:lnTo>
                    <a:pt x="11" y="283"/>
                  </a:lnTo>
                  <a:lnTo>
                    <a:pt x="11" y="283"/>
                  </a:lnTo>
                  <a:lnTo>
                    <a:pt x="14" y="281"/>
                  </a:lnTo>
                  <a:lnTo>
                    <a:pt x="15" y="278"/>
                  </a:lnTo>
                  <a:lnTo>
                    <a:pt x="15" y="271"/>
                  </a:lnTo>
                  <a:lnTo>
                    <a:pt x="14" y="251"/>
                  </a:lnTo>
                  <a:lnTo>
                    <a:pt x="14" y="251"/>
                  </a:lnTo>
                  <a:lnTo>
                    <a:pt x="14" y="239"/>
                  </a:lnTo>
                  <a:lnTo>
                    <a:pt x="15" y="228"/>
                  </a:lnTo>
                  <a:lnTo>
                    <a:pt x="17" y="218"/>
                  </a:lnTo>
                  <a:lnTo>
                    <a:pt x="17" y="216"/>
                  </a:lnTo>
                  <a:lnTo>
                    <a:pt x="15" y="216"/>
                  </a:lnTo>
                  <a:lnTo>
                    <a:pt x="15" y="216"/>
                  </a:lnTo>
                  <a:lnTo>
                    <a:pt x="11" y="213"/>
                  </a:lnTo>
                  <a:lnTo>
                    <a:pt x="7" y="207"/>
                  </a:lnTo>
                  <a:lnTo>
                    <a:pt x="4" y="198"/>
                  </a:lnTo>
                  <a:lnTo>
                    <a:pt x="3" y="187"/>
                  </a:lnTo>
                  <a:lnTo>
                    <a:pt x="3" y="187"/>
                  </a:lnTo>
                  <a:lnTo>
                    <a:pt x="4" y="174"/>
                  </a:lnTo>
                  <a:lnTo>
                    <a:pt x="6" y="163"/>
                  </a:lnTo>
                  <a:lnTo>
                    <a:pt x="7" y="149"/>
                  </a:lnTo>
                  <a:lnTo>
                    <a:pt x="7" y="133"/>
                  </a:lnTo>
                  <a:lnTo>
                    <a:pt x="7" y="133"/>
                  </a:lnTo>
                  <a:lnTo>
                    <a:pt x="9" y="96"/>
                  </a:lnTo>
                  <a:lnTo>
                    <a:pt x="7" y="80"/>
                  </a:lnTo>
                  <a:lnTo>
                    <a:pt x="7" y="65"/>
                  </a:lnTo>
                  <a:lnTo>
                    <a:pt x="7" y="65"/>
                  </a:lnTo>
                  <a:lnTo>
                    <a:pt x="3" y="34"/>
                  </a:lnTo>
                  <a:lnTo>
                    <a:pt x="0" y="0"/>
                  </a:lnTo>
                  <a:lnTo>
                    <a:pt x="252" y="0"/>
                  </a:lnTo>
                  <a:lnTo>
                    <a:pt x="252" y="0"/>
                  </a:lnTo>
                  <a:lnTo>
                    <a:pt x="252" y="21"/>
                  </a:lnTo>
                  <a:lnTo>
                    <a:pt x="251" y="27"/>
                  </a:lnTo>
                  <a:lnTo>
                    <a:pt x="250" y="34"/>
                  </a:lnTo>
                  <a:lnTo>
                    <a:pt x="250" y="34"/>
                  </a:lnTo>
                  <a:lnTo>
                    <a:pt x="245" y="46"/>
                  </a:lnTo>
                  <a:lnTo>
                    <a:pt x="244" y="59"/>
                  </a:lnTo>
                  <a:lnTo>
                    <a:pt x="244" y="87"/>
                  </a:lnTo>
                  <a:lnTo>
                    <a:pt x="244" y="87"/>
                  </a:lnTo>
                  <a:lnTo>
                    <a:pt x="244" y="103"/>
                  </a:lnTo>
                  <a:lnTo>
                    <a:pt x="245" y="115"/>
                  </a:lnTo>
                  <a:lnTo>
                    <a:pt x="247" y="128"/>
                  </a:lnTo>
                  <a:lnTo>
                    <a:pt x="247" y="140"/>
                  </a:lnTo>
                  <a:lnTo>
                    <a:pt x="247" y="140"/>
                  </a:lnTo>
                  <a:lnTo>
                    <a:pt x="247" y="152"/>
                  </a:lnTo>
                  <a:lnTo>
                    <a:pt x="243" y="161"/>
                  </a:lnTo>
                  <a:lnTo>
                    <a:pt x="240" y="167"/>
                  </a:lnTo>
                  <a:lnTo>
                    <a:pt x="236" y="168"/>
                  </a:lnTo>
                  <a:lnTo>
                    <a:pt x="236" y="168"/>
                  </a:lnTo>
                  <a:lnTo>
                    <a:pt x="235" y="170"/>
                  </a:lnTo>
                  <a:lnTo>
                    <a:pt x="235" y="172"/>
                  </a:lnTo>
                  <a:lnTo>
                    <a:pt x="235" y="180"/>
                  </a:lnTo>
                  <a:lnTo>
                    <a:pt x="236" y="193"/>
                  </a:lnTo>
                  <a:lnTo>
                    <a:pt x="237" y="205"/>
                  </a:lnTo>
                  <a:lnTo>
                    <a:pt x="237" y="205"/>
                  </a:lnTo>
                  <a:lnTo>
                    <a:pt x="235" y="224"/>
                  </a:lnTo>
                  <a:lnTo>
                    <a:pt x="236" y="232"/>
                  </a:lnTo>
                  <a:lnTo>
                    <a:pt x="237" y="235"/>
                  </a:lnTo>
                  <a:lnTo>
                    <a:pt x="240" y="237"/>
                  </a:lnTo>
                  <a:lnTo>
                    <a:pt x="240" y="237"/>
                  </a:lnTo>
                  <a:lnTo>
                    <a:pt x="243" y="240"/>
                  </a:lnTo>
                  <a:lnTo>
                    <a:pt x="244" y="244"/>
                  </a:lnTo>
                  <a:lnTo>
                    <a:pt x="247" y="254"/>
                  </a:lnTo>
                  <a:lnTo>
                    <a:pt x="245" y="263"/>
                  </a:lnTo>
                  <a:lnTo>
                    <a:pt x="244" y="267"/>
                  </a:lnTo>
                  <a:lnTo>
                    <a:pt x="241" y="271"/>
                  </a:lnTo>
                  <a:lnTo>
                    <a:pt x="241" y="271"/>
                  </a:lnTo>
                  <a:lnTo>
                    <a:pt x="240" y="274"/>
                  </a:lnTo>
                  <a:lnTo>
                    <a:pt x="239" y="277"/>
                  </a:lnTo>
                  <a:lnTo>
                    <a:pt x="237" y="286"/>
                  </a:lnTo>
                  <a:lnTo>
                    <a:pt x="239" y="310"/>
                  </a:lnTo>
                  <a:lnTo>
                    <a:pt x="239" y="310"/>
                  </a:lnTo>
                  <a:lnTo>
                    <a:pt x="237" y="336"/>
                  </a:lnTo>
                  <a:lnTo>
                    <a:pt x="239" y="347"/>
                  </a:lnTo>
                  <a:lnTo>
                    <a:pt x="240" y="351"/>
                  </a:lnTo>
                  <a:lnTo>
                    <a:pt x="243" y="355"/>
                  </a:lnTo>
                  <a:lnTo>
                    <a:pt x="243" y="355"/>
                  </a:lnTo>
                  <a:lnTo>
                    <a:pt x="245" y="359"/>
                  </a:lnTo>
                  <a:lnTo>
                    <a:pt x="247" y="363"/>
                  </a:lnTo>
                  <a:lnTo>
                    <a:pt x="248" y="374"/>
                  </a:lnTo>
                  <a:lnTo>
                    <a:pt x="248" y="378"/>
                  </a:lnTo>
                  <a:lnTo>
                    <a:pt x="247" y="384"/>
                  </a:lnTo>
                  <a:lnTo>
                    <a:pt x="244" y="386"/>
                  </a:lnTo>
                  <a:lnTo>
                    <a:pt x="241" y="388"/>
                  </a:lnTo>
                  <a:lnTo>
                    <a:pt x="241" y="388"/>
                  </a:lnTo>
                  <a:lnTo>
                    <a:pt x="237" y="389"/>
                  </a:lnTo>
                  <a:lnTo>
                    <a:pt x="236" y="390"/>
                  </a:lnTo>
                  <a:lnTo>
                    <a:pt x="236" y="392"/>
                  </a:lnTo>
                  <a:lnTo>
                    <a:pt x="236" y="396"/>
                  </a:lnTo>
                  <a:lnTo>
                    <a:pt x="237" y="404"/>
                  </a:lnTo>
                  <a:lnTo>
                    <a:pt x="239" y="419"/>
                  </a:lnTo>
                  <a:lnTo>
                    <a:pt x="239" y="419"/>
                  </a:lnTo>
                  <a:lnTo>
                    <a:pt x="237" y="435"/>
                  </a:lnTo>
                  <a:lnTo>
                    <a:pt x="237" y="449"/>
                  </a:lnTo>
                  <a:lnTo>
                    <a:pt x="237" y="459"/>
                  </a:lnTo>
                  <a:lnTo>
                    <a:pt x="239" y="463"/>
                  </a:lnTo>
                  <a:lnTo>
                    <a:pt x="241" y="467"/>
                  </a:lnTo>
                  <a:lnTo>
                    <a:pt x="241" y="467"/>
                  </a:lnTo>
                  <a:lnTo>
                    <a:pt x="245" y="474"/>
                  </a:lnTo>
                  <a:lnTo>
                    <a:pt x="247" y="482"/>
                  </a:lnTo>
                  <a:lnTo>
                    <a:pt x="245" y="490"/>
                  </a:lnTo>
                  <a:lnTo>
                    <a:pt x="241" y="499"/>
                  </a:lnTo>
                  <a:lnTo>
                    <a:pt x="241" y="499"/>
                  </a:lnTo>
                  <a:lnTo>
                    <a:pt x="239" y="503"/>
                  </a:lnTo>
                  <a:lnTo>
                    <a:pt x="237" y="508"/>
                  </a:lnTo>
                  <a:lnTo>
                    <a:pt x="237" y="520"/>
                  </a:lnTo>
                  <a:lnTo>
                    <a:pt x="237" y="535"/>
                  </a:lnTo>
                  <a:lnTo>
                    <a:pt x="239" y="551"/>
                  </a:lnTo>
                  <a:lnTo>
                    <a:pt x="239" y="551"/>
                  </a:lnTo>
                  <a:lnTo>
                    <a:pt x="239" y="557"/>
                  </a:lnTo>
                  <a:lnTo>
                    <a:pt x="241" y="564"/>
                  </a:lnTo>
                  <a:lnTo>
                    <a:pt x="243" y="572"/>
                  </a:lnTo>
                  <a:lnTo>
                    <a:pt x="243" y="581"/>
                  </a:lnTo>
                  <a:lnTo>
                    <a:pt x="243" y="581"/>
                  </a:lnTo>
                  <a:lnTo>
                    <a:pt x="240" y="610"/>
                  </a:lnTo>
                  <a:lnTo>
                    <a:pt x="235" y="638"/>
                  </a:lnTo>
                  <a:lnTo>
                    <a:pt x="228" y="668"/>
                  </a:lnTo>
                  <a:lnTo>
                    <a:pt x="220" y="695"/>
                  </a:lnTo>
                  <a:lnTo>
                    <a:pt x="220" y="695"/>
                  </a:lnTo>
                  <a:lnTo>
                    <a:pt x="210" y="718"/>
                  </a:lnTo>
                  <a:lnTo>
                    <a:pt x="204" y="734"/>
                  </a:lnTo>
                  <a:lnTo>
                    <a:pt x="198" y="749"/>
                  </a:lnTo>
                  <a:lnTo>
                    <a:pt x="197" y="756"/>
                  </a:lnTo>
                  <a:lnTo>
                    <a:pt x="195" y="764"/>
                  </a:lnTo>
                  <a:lnTo>
                    <a:pt x="195" y="764"/>
                  </a:lnTo>
                  <a:lnTo>
                    <a:pt x="195" y="768"/>
                  </a:lnTo>
                  <a:lnTo>
                    <a:pt x="193" y="772"/>
                  </a:lnTo>
                  <a:lnTo>
                    <a:pt x="190" y="775"/>
                  </a:lnTo>
                  <a:lnTo>
                    <a:pt x="186" y="778"/>
                  </a:lnTo>
                  <a:lnTo>
                    <a:pt x="176" y="783"/>
                  </a:lnTo>
                  <a:lnTo>
                    <a:pt x="166" y="787"/>
                  </a:lnTo>
                  <a:lnTo>
                    <a:pt x="153" y="790"/>
                  </a:lnTo>
                  <a:lnTo>
                    <a:pt x="141" y="791"/>
                  </a:lnTo>
                  <a:lnTo>
                    <a:pt x="121" y="792"/>
                  </a:lnTo>
                  <a:lnTo>
                    <a:pt x="121" y="7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3" name="Freeform 7"/>
            <p:cNvSpPr/>
            <p:nvPr/>
          </p:nvSpPr>
          <p:spPr bwMode="auto">
            <a:xfrm>
              <a:off x="2700338" y="6330950"/>
              <a:ext cx="322263" cy="141288"/>
            </a:xfrm>
            <a:custGeom>
              <a:avLst/>
              <a:gdLst>
                <a:gd name="T0" fmla="*/ 102 w 203"/>
                <a:gd name="T1" fmla="*/ 0 h 89"/>
                <a:gd name="T2" fmla="*/ 102 w 203"/>
                <a:gd name="T3" fmla="*/ 0 h 89"/>
                <a:gd name="T4" fmla="*/ 122 w 203"/>
                <a:gd name="T5" fmla="*/ 1 h 89"/>
                <a:gd name="T6" fmla="*/ 141 w 203"/>
                <a:gd name="T7" fmla="*/ 4 h 89"/>
                <a:gd name="T8" fmla="*/ 159 w 203"/>
                <a:gd name="T9" fmla="*/ 8 h 89"/>
                <a:gd name="T10" fmla="*/ 174 w 203"/>
                <a:gd name="T11" fmla="*/ 13 h 89"/>
                <a:gd name="T12" fmla="*/ 186 w 203"/>
                <a:gd name="T13" fmla="*/ 20 h 89"/>
                <a:gd name="T14" fmla="*/ 195 w 203"/>
                <a:gd name="T15" fmla="*/ 27 h 89"/>
                <a:gd name="T16" fmla="*/ 199 w 203"/>
                <a:gd name="T17" fmla="*/ 31 h 89"/>
                <a:gd name="T18" fmla="*/ 202 w 203"/>
                <a:gd name="T19" fmla="*/ 36 h 89"/>
                <a:gd name="T20" fmla="*/ 203 w 203"/>
                <a:gd name="T21" fmla="*/ 40 h 89"/>
                <a:gd name="T22" fmla="*/ 203 w 203"/>
                <a:gd name="T23" fmla="*/ 44 h 89"/>
                <a:gd name="T24" fmla="*/ 203 w 203"/>
                <a:gd name="T25" fmla="*/ 44 h 89"/>
                <a:gd name="T26" fmla="*/ 203 w 203"/>
                <a:gd name="T27" fmla="*/ 50 h 89"/>
                <a:gd name="T28" fmla="*/ 202 w 203"/>
                <a:gd name="T29" fmla="*/ 54 h 89"/>
                <a:gd name="T30" fmla="*/ 199 w 203"/>
                <a:gd name="T31" fmla="*/ 58 h 89"/>
                <a:gd name="T32" fmla="*/ 195 w 203"/>
                <a:gd name="T33" fmla="*/ 62 h 89"/>
                <a:gd name="T34" fmla="*/ 186 w 203"/>
                <a:gd name="T35" fmla="*/ 70 h 89"/>
                <a:gd name="T36" fmla="*/ 174 w 203"/>
                <a:gd name="T37" fmla="*/ 77 h 89"/>
                <a:gd name="T38" fmla="*/ 159 w 203"/>
                <a:gd name="T39" fmla="*/ 82 h 89"/>
                <a:gd name="T40" fmla="*/ 141 w 203"/>
                <a:gd name="T41" fmla="*/ 86 h 89"/>
                <a:gd name="T42" fmla="*/ 122 w 203"/>
                <a:gd name="T43" fmla="*/ 89 h 89"/>
                <a:gd name="T44" fmla="*/ 102 w 203"/>
                <a:gd name="T45" fmla="*/ 89 h 89"/>
                <a:gd name="T46" fmla="*/ 102 w 203"/>
                <a:gd name="T47" fmla="*/ 89 h 89"/>
                <a:gd name="T48" fmla="*/ 81 w 203"/>
                <a:gd name="T49" fmla="*/ 89 h 89"/>
                <a:gd name="T50" fmla="*/ 62 w 203"/>
                <a:gd name="T51" fmla="*/ 86 h 89"/>
                <a:gd name="T52" fmla="*/ 45 w 203"/>
                <a:gd name="T53" fmla="*/ 82 h 89"/>
                <a:gd name="T54" fmla="*/ 30 w 203"/>
                <a:gd name="T55" fmla="*/ 77 h 89"/>
                <a:gd name="T56" fmla="*/ 18 w 203"/>
                <a:gd name="T57" fmla="*/ 70 h 89"/>
                <a:gd name="T58" fmla="*/ 8 w 203"/>
                <a:gd name="T59" fmla="*/ 62 h 89"/>
                <a:gd name="T60" fmla="*/ 4 w 203"/>
                <a:gd name="T61" fmla="*/ 58 h 89"/>
                <a:gd name="T62" fmla="*/ 2 w 203"/>
                <a:gd name="T63" fmla="*/ 54 h 89"/>
                <a:gd name="T64" fmla="*/ 0 w 203"/>
                <a:gd name="T65" fmla="*/ 50 h 89"/>
                <a:gd name="T66" fmla="*/ 0 w 203"/>
                <a:gd name="T67" fmla="*/ 44 h 89"/>
                <a:gd name="T68" fmla="*/ 0 w 203"/>
                <a:gd name="T69" fmla="*/ 44 h 89"/>
                <a:gd name="T70" fmla="*/ 0 w 203"/>
                <a:gd name="T71" fmla="*/ 40 h 89"/>
                <a:gd name="T72" fmla="*/ 2 w 203"/>
                <a:gd name="T73" fmla="*/ 36 h 89"/>
                <a:gd name="T74" fmla="*/ 4 w 203"/>
                <a:gd name="T75" fmla="*/ 31 h 89"/>
                <a:gd name="T76" fmla="*/ 8 w 203"/>
                <a:gd name="T77" fmla="*/ 27 h 89"/>
                <a:gd name="T78" fmla="*/ 18 w 203"/>
                <a:gd name="T79" fmla="*/ 20 h 89"/>
                <a:gd name="T80" fmla="*/ 30 w 203"/>
                <a:gd name="T81" fmla="*/ 13 h 89"/>
                <a:gd name="T82" fmla="*/ 45 w 203"/>
                <a:gd name="T83" fmla="*/ 8 h 89"/>
                <a:gd name="T84" fmla="*/ 62 w 203"/>
                <a:gd name="T85" fmla="*/ 4 h 89"/>
                <a:gd name="T86" fmla="*/ 81 w 203"/>
                <a:gd name="T87" fmla="*/ 1 h 89"/>
                <a:gd name="T88" fmla="*/ 102 w 203"/>
                <a:gd name="T89" fmla="*/ 0 h 89"/>
                <a:gd name="T90" fmla="*/ 102 w 203"/>
                <a:gd name="T91"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3" h="89">
                  <a:moveTo>
                    <a:pt x="102" y="0"/>
                  </a:moveTo>
                  <a:lnTo>
                    <a:pt x="102" y="0"/>
                  </a:lnTo>
                  <a:lnTo>
                    <a:pt x="122" y="1"/>
                  </a:lnTo>
                  <a:lnTo>
                    <a:pt x="141" y="4"/>
                  </a:lnTo>
                  <a:lnTo>
                    <a:pt x="159" y="8"/>
                  </a:lnTo>
                  <a:lnTo>
                    <a:pt x="174" y="13"/>
                  </a:lnTo>
                  <a:lnTo>
                    <a:pt x="186" y="20"/>
                  </a:lnTo>
                  <a:lnTo>
                    <a:pt x="195" y="27"/>
                  </a:lnTo>
                  <a:lnTo>
                    <a:pt x="199" y="31"/>
                  </a:lnTo>
                  <a:lnTo>
                    <a:pt x="202" y="36"/>
                  </a:lnTo>
                  <a:lnTo>
                    <a:pt x="203" y="40"/>
                  </a:lnTo>
                  <a:lnTo>
                    <a:pt x="203" y="44"/>
                  </a:lnTo>
                  <a:lnTo>
                    <a:pt x="203" y="44"/>
                  </a:lnTo>
                  <a:lnTo>
                    <a:pt x="203" y="50"/>
                  </a:lnTo>
                  <a:lnTo>
                    <a:pt x="202" y="54"/>
                  </a:lnTo>
                  <a:lnTo>
                    <a:pt x="199" y="58"/>
                  </a:lnTo>
                  <a:lnTo>
                    <a:pt x="195" y="62"/>
                  </a:lnTo>
                  <a:lnTo>
                    <a:pt x="186" y="70"/>
                  </a:lnTo>
                  <a:lnTo>
                    <a:pt x="174" y="77"/>
                  </a:lnTo>
                  <a:lnTo>
                    <a:pt x="159" y="82"/>
                  </a:lnTo>
                  <a:lnTo>
                    <a:pt x="141" y="86"/>
                  </a:lnTo>
                  <a:lnTo>
                    <a:pt x="122" y="89"/>
                  </a:lnTo>
                  <a:lnTo>
                    <a:pt x="102" y="89"/>
                  </a:lnTo>
                  <a:lnTo>
                    <a:pt x="102" y="89"/>
                  </a:lnTo>
                  <a:lnTo>
                    <a:pt x="81" y="89"/>
                  </a:lnTo>
                  <a:lnTo>
                    <a:pt x="62" y="86"/>
                  </a:lnTo>
                  <a:lnTo>
                    <a:pt x="45" y="82"/>
                  </a:lnTo>
                  <a:lnTo>
                    <a:pt x="30" y="77"/>
                  </a:lnTo>
                  <a:lnTo>
                    <a:pt x="18" y="70"/>
                  </a:lnTo>
                  <a:lnTo>
                    <a:pt x="8" y="62"/>
                  </a:lnTo>
                  <a:lnTo>
                    <a:pt x="4" y="58"/>
                  </a:lnTo>
                  <a:lnTo>
                    <a:pt x="2" y="54"/>
                  </a:lnTo>
                  <a:lnTo>
                    <a:pt x="0" y="50"/>
                  </a:lnTo>
                  <a:lnTo>
                    <a:pt x="0" y="44"/>
                  </a:lnTo>
                  <a:lnTo>
                    <a:pt x="0" y="44"/>
                  </a:lnTo>
                  <a:lnTo>
                    <a:pt x="0" y="40"/>
                  </a:lnTo>
                  <a:lnTo>
                    <a:pt x="2" y="36"/>
                  </a:lnTo>
                  <a:lnTo>
                    <a:pt x="4" y="31"/>
                  </a:lnTo>
                  <a:lnTo>
                    <a:pt x="8" y="27"/>
                  </a:lnTo>
                  <a:lnTo>
                    <a:pt x="18" y="20"/>
                  </a:lnTo>
                  <a:lnTo>
                    <a:pt x="30" y="13"/>
                  </a:lnTo>
                  <a:lnTo>
                    <a:pt x="45" y="8"/>
                  </a:lnTo>
                  <a:lnTo>
                    <a:pt x="62" y="4"/>
                  </a:lnTo>
                  <a:lnTo>
                    <a:pt x="81" y="1"/>
                  </a:lnTo>
                  <a:lnTo>
                    <a:pt x="102" y="0"/>
                  </a:lnTo>
                  <a:lnTo>
                    <a:pt x="10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4" name="Freeform 8"/>
            <p:cNvSpPr/>
            <p:nvPr/>
          </p:nvSpPr>
          <p:spPr bwMode="auto">
            <a:xfrm>
              <a:off x="2579688" y="6265863"/>
              <a:ext cx="563563" cy="157163"/>
            </a:xfrm>
            <a:custGeom>
              <a:avLst/>
              <a:gdLst>
                <a:gd name="T0" fmla="*/ 178 w 355"/>
                <a:gd name="T1" fmla="*/ 0 h 99"/>
                <a:gd name="T2" fmla="*/ 178 w 355"/>
                <a:gd name="T3" fmla="*/ 0 h 99"/>
                <a:gd name="T4" fmla="*/ 213 w 355"/>
                <a:gd name="T5" fmla="*/ 1 h 99"/>
                <a:gd name="T6" fmla="*/ 247 w 355"/>
                <a:gd name="T7" fmla="*/ 4 h 99"/>
                <a:gd name="T8" fmla="*/ 277 w 355"/>
                <a:gd name="T9" fmla="*/ 8 h 99"/>
                <a:gd name="T10" fmla="*/ 302 w 355"/>
                <a:gd name="T11" fmla="*/ 15 h 99"/>
                <a:gd name="T12" fmla="*/ 324 w 355"/>
                <a:gd name="T13" fmla="*/ 22 h 99"/>
                <a:gd name="T14" fmla="*/ 333 w 355"/>
                <a:gd name="T15" fmla="*/ 26 h 99"/>
                <a:gd name="T16" fmla="*/ 340 w 355"/>
                <a:gd name="T17" fmla="*/ 30 h 99"/>
                <a:gd name="T18" fmla="*/ 347 w 355"/>
                <a:gd name="T19" fmla="*/ 34 h 99"/>
                <a:gd name="T20" fmla="*/ 351 w 355"/>
                <a:gd name="T21" fmla="*/ 39 h 99"/>
                <a:gd name="T22" fmla="*/ 354 w 355"/>
                <a:gd name="T23" fmla="*/ 45 h 99"/>
                <a:gd name="T24" fmla="*/ 355 w 355"/>
                <a:gd name="T25" fmla="*/ 49 h 99"/>
                <a:gd name="T26" fmla="*/ 355 w 355"/>
                <a:gd name="T27" fmla="*/ 49 h 99"/>
                <a:gd name="T28" fmla="*/ 354 w 355"/>
                <a:gd name="T29" fmla="*/ 54 h 99"/>
                <a:gd name="T30" fmla="*/ 351 w 355"/>
                <a:gd name="T31" fmla="*/ 60 h 99"/>
                <a:gd name="T32" fmla="*/ 347 w 355"/>
                <a:gd name="T33" fmla="*/ 64 h 99"/>
                <a:gd name="T34" fmla="*/ 340 w 355"/>
                <a:gd name="T35" fmla="*/ 68 h 99"/>
                <a:gd name="T36" fmla="*/ 333 w 355"/>
                <a:gd name="T37" fmla="*/ 73 h 99"/>
                <a:gd name="T38" fmla="*/ 324 w 355"/>
                <a:gd name="T39" fmla="*/ 77 h 99"/>
                <a:gd name="T40" fmla="*/ 302 w 355"/>
                <a:gd name="T41" fmla="*/ 84 h 99"/>
                <a:gd name="T42" fmla="*/ 277 w 355"/>
                <a:gd name="T43" fmla="*/ 89 h 99"/>
                <a:gd name="T44" fmla="*/ 247 w 355"/>
                <a:gd name="T45" fmla="*/ 95 h 99"/>
                <a:gd name="T46" fmla="*/ 213 w 355"/>
                <a:gd name="T47" fmla="*/ 98 h 99"/>
                <a:gd name="T48" fmla="*/ 178 w 355"/>
                <a:gd name="T49" fmla="*/ 99 h 99"/>
                <a:gd name="T50" fmla="*/ 178 w 355"/>
                <a:gd name="T51" fmla="*/ 99 h 99"/>
                <a:gd name="T52" fmla="*/ 143 w 355"/>
                <a:gd name="T53" fmla="*/ 98 h 99"/>
                <a:gd name="T54" fmla="*/ 109 w 355"/>
                <a:gd name="T55" fmla="*/ 95 h 99"/>
                <a:gd name="T56" fmla="*/ 79 w 355"/>
                <a:gd name="T57" fmla="*/ 89 h 99"/>
                <a:gd name="T58" fmla="*/ 53 w 355"/>
                <a:gd name="T59" fmla="*/ 84 h 99"/>
                <a:gd name="T60" fmla="*/ 31 w 355"/>
                <a:gd name="T61" fmla="*/ 77 h 99"/>
                <a:gd name="T62" fmla="*/ 22 w 355"/>
                <a:gd name="T63" fmla="*/ 73 h 99"/>
                <a:gd name="T64" fmla="*/ 15 w 355"/>
                <a:gd name="T65" fmla="*/ 68 h 99"/>
                <a:gd name="T66" fmla="*/ 8 w 355"/>
                <a:gd name="T67" fmla="*/ 64 h 99"/>
                <a:gd name="T68" fmla="*/ 4 w 355"/>
                <a:gd name="T69" fmla="*/ 60 h 99"/>
                <a:gd name="T70" fmla="*/ 2 w 355"/>
                <a:gd name="T71" fmla="*/ 54 h 99"/>
                <a:gd name="T72" fmla="*/ 0 w 355"/>
                <a:gd name="T73" fmla="*/ 49 h 99"/>
                <a:gd name="T74" fmla="*/ 0 w 355"/>
                <a:gd name="T75" fmla="*/ 49 h 99"/>
                <a:gd name="T76" fmla="*/ 2 w 355"/>
                <a:gd name="T77" fmla="*/ 45 h 99"/>
                <a:gd name="T78" fmla="*/ 4 w 355"/>
                <a:gd name="T79" fmla="*/ 39 h 99"/>
                <a:gd name="T80" fmla="*/ 8 w 355"/>
                <a:gd name="T81" fmla="*/ 34 h 99"/>
                <a:gd name="T82" fmla="*/ 15 w 355"/>
                <a:gd name="T83" fmla="*/ 30 h 99"/>
                <a:gd name="T84" fmla="*/ 22 w 355"/>
                <a:gd name="T85" fmla="*/ 26 h 99"/>
                <a:gd name="T86" fmla="*/ 31 w 355"/>
                <a:gd name="T87" fmla="*/ 22 h 99"/>
                <a:gd name="T88" fmla="*/ 53 w 355"/>
                <a:gd name="T89" fmla="*/ 15 h 99"/>
                <a:gd name="T90" fmla="*/ 79 w 355"/>
                <a:gd name="T91" fmla="*/ 8 h 99"/>
                <a:gd name="T92" fmla="*/ 109 w 355"/>
                <a:gd name="T93" fmla="*/ 4 h 99"/>
                <a:gd name="T94" fmla="*/ 143 w 355"/>
                <a:gd name="T95" fmla="*/ 1 h 99"/>
                <a:gd name="T96" fmla="*/ 178 w 355"/>
                <a:gd name="T97" fmla="*/ 0 h 99"/>
                <a:gd name="T98" fmla="*/ 178 w 355"/>
                <a:gd name="T9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5" h="99">
                  <a:moveTo>
                    <a:pt x="178" y="0"/>
                  </a:moveTo>
                  <a:lnTo>
                    <a:pt x="178" y="0"/>
                  </a:lnTo>
                  <a:lnTo>
                    <a:pt x="213" y="1"/>
                  </a:lnTo>
                  <a:lnTo>
                    <a:pt x="247" y="4"/>
                  </a:lnTo>
                  <a:lnTo>
                    <a:pt x="277" y="8"/>
                  </a:lnTo>
                  <a:lnTo>
                    <a:pt x="302" y="15"/>
                  </a:lnTo>
                  <a:lnTo>
                    <a:pt x="324" y="22"/>
                  </a:lnTo>
                  <a:lnTo>
                    <a:pt x="333" y="26"/>
                  </a:lnTo>
                  <a:lnTo>
                    <a:pt x="340" y="30"/>
                  </a:lnTo>
                  <a:lnTo>
                    <a:pt x="347" y="34"/>
                  </a:lnTo>
                  <a:lnTo>
                    <a:pt x="351" y="39"/>
                  </a:lnTo>
                  <a:lnTo>
                    <a:pt x="354" y="45"/>
                  </a:lnTo>
                  <a:lnTo>
                    <a:pt x="355" y="49"/>
                  </a:lnTo>
                  <a:lnTo>
                    <a:pt x="355" y="49"/>
                  </a:lnTo>
                  <a:lnTo>
                    <a:pt x="354" y="54"/>
                  </a:lnTo>
                  <a:lnTo>
                    <a:pt x="351" y="60"/>
                  </a:lnTo>
                  <a:lnTo>
                    <a:pt x="347" y="64"/>
                  </a:lnTo>
                  <a:lnTo>
                    <a:pt x="340" y="68"/>
                  </a:lnTo>
                  <a:lnTo>
                    <a:pt x="333" y="73"/>
                  </a:lnTo>
                  <a:lnTo>
                    <a:pt x="324" y="77"/>
                  </a:lnTo>
                  <a:lnTo>
                    <a:pt x="302" y="84"/>
                  </a:lnTo>
                  <a:lnTo>
                    <a:pt x="277" y="89"/>
                  </a:lnTo>
                  <a:lnTo>
                    <a:pt x="247" y="95"/>
                  </a:lnTo>
                  <a:lnTo>
                    <a:pt x="213" y="98"/>
                  </a:lnTo>
                  <a:lnTo>
                    <a:pt x="178" y="99"/>
                  </a:lnTo>
                  <a:lnTo>
                    <a:pt x="178" y="99"/>
                  </a:lnTo>
                  <a:lnTo>
                    <a:pt x="143" y="98"/>
                  </a:lnTo>
                  <a:lnTo>
                    <a:pt x="109" y="95"/>
                  </a:lnTo>
                  <a:lnTo>
                    <a:pt x="79" y="89"/>
                  </a:lnTo>
                  <a:lnTo>
                    <a:pt x="53" y="84"/>
                  </a:lnTo>
                  <a:lnTo>
                    <a:pt x="31" y="77"/>
                  </a:lnTo>
                  <a:lnTo>
                    <a:pt x="22" y="73"/>
                  </a:lnTo>
                  <a:lnTo>
                    <a:pt x="15" y="68"/>
                  </a:lnTo>
                  <a:lnTo>
                    <a:pt x="8" y="64"/>
                  </a:lnTo>
                  <a:lnTo>
                    <a:pt x="4" y="60"/>
                  </a:lnTo>
                  <a:lnTo>
                    <a:pt x="2" y="54"/>
                  </a:lnTo>
                  <a:lnTo>
                    <a:pt x="0" y="49"/>
                  </a:lnTo>
                  <a:lnTo>
                    <a:pt x="0" y="49"/>
                  </a:lnTo>
                  <a:lnTo>
                    <a:pt x="2" y="45"/>
                  </a:lnTo>
                  <a:lnTo>
                    <a:pt x="4" y="39"/>
                  </a:lnTo>
                  <a:lnTo>
                    <a:pt x="8" y="34"/>
                  </a:lnTo>
                  <a:lnTo>
                    <a:pt x="15" y="30"/>
                  </a:lnTo>
                  <a:lnTo>
                    <a:pt x="22" y="26"/>
                  </a:lnTo>
                  <a:lnTo>
                    <a:pt x="31" y="22"/>
                  </a:lnTo>
                  <a:lnTo>
                    <a:pt x="53" y="15"/>
                  </a:lnTo>
                  <a:lnTo>
                    <a:pt x="79" y="8"/>
                  </a:lnTo>
                  <a:lnTo>
                    <a:pt x="109" y="4"/>
                  </a:lnTo>
                  <a:lnTo>
                    <a:pt x="143" y="1"/>
                  </a:lnTo>
                  <a:lnTo>
                    <a:pt x="178" y="0"/>
                  </a:lnTo>
                  <a:lnTo>
                    <a:pt x="17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5" name="Freeform 9"/>
            <p:cNvSpPr/>
            <p:nvPr/>
          </p:nvSpPr>
          <p:spPr bwMode="auto">
            <a:xfrm>
              <a:off x="2505076" y="6310313"/>
              <a:ext cx="714375" cy="58738"/>
            </a:xfrm>
            <a:custGeom>
              <a:avLst/>
              <a:gdLst>
                <a:gd name="T0" fmla="*/ 207 w 450"/>
                <a:gd name="T1" fmla="*/ 37 h 37"/>
                <a:gd name="T2" fmla="*/ 207 w 450"/>
                <a:gd name="T3" fmla="*/ 37 h 37"/>
                <a:gd name="T4" fmla="*/ 149 w 450"/>
                <a:gd name="T5" fmla="*/ 37 h 37"/>
                <a:gd name="T6" fmla="*/ 115 w 450"/>
                <a:gd name="T7" fmla="*/ 34 h 37"/>
                <a:gd name="T8" fmla="*/ 83 w 450"/>
                <a:gd name="T9" fmla="*/ 32 h 37"/>
                <a:gd name="T10" fmla="*/ 53 w 450"/>
                <a:gd name="T11" fmla="*/ 29 h 37"/>
                <a:gd name="T12" fmla="*/ 27 w 450"/>
                <a:gd name="T13" fmla="*/ 23 h 37"/>
                <a:gd name="T14" fmla="*/ 18 w 450"/>
                <a:gd name="T15" fmla="*/ 21 h 37"/>
                <a:gd name="T16" fmla="*/ 9 w 450"/>
                <a:gd name="T17" fmla="*/ 18 h 37"/>
                <a:gd name="T18" fmla="*/ 5 w 450"/>
                <a:gd name="T19" fmla="*/ 15 h 37"/>
                <a:gd name="T20" fmla="*/ 3 w 450"/>
                <a:gd name="T21" fmla="*/ 11 h 37"/>
                <a:gd name="T22" fmla="*/ 3 w 450"/>
                <a:gd name="T23" fmla="*/ 11 h 37"/>
                <a:gd name="T24" fmla="*/ 0 w 450"/>
                <a:gd name="T25" fmla="*/ 2 h 37"/>
                <a:gd name="T26" fmla="*/ 0 w 450"/>
                <a:gd name="T27" fmla="*/ 2 h 37"/>
                <a:gd name="T28" fmla="*/ 19 w 450"/>
                <a:gd name="T29" fmla="*/ 7 h 37"/>
                <a:gd name="T30" fmla="*/ 42 w 450"/>
                <a:gd name="T31" fmla="*/ 10 h 37"/>
                <a:gd name="T32" fmla="*/ 69 w 450"/>
                <a:gd name="T33" fmla="*/ 14 h 37"/>
                <a:gd name="T34" fmla="*/ 97 w 450"/>
                <a:gd name="T35" fmla="*/ 15 h 37"/>
                <a:gd name="T36" fmla="*/ 156 w 450"/>
                <a:gd name="T37" fmla="*/ 19 h 37"/>
                <a:gd name="T38" fmla="*/ 206 w 450"/>
                <a:gd name="T39" fmla="*/ 19 h 37"/>
                <a:gd name="T40" fmla="*/ 206 w 450"/>
                <a:gd name="T41" fmla="*/ 19 h 37"/>
                <a:gd name="T42" fmla="*/ 263 w 450"/>
                <a:gd name="T43" fmla="*/ 18 h 37"/>
                <a:gd name="T44" fmla="*/ 332 w 450"/>
                <a:gd name="T45" fmla="*/ 15 h 37"/>
                <a:gd name="T46" fmla="*/ 367 w 450"/>
                <a:gd name="T47" fmla="*/ 13 h 37"/>
                <a:gd name="T48" fmla="*/ 399 w 450"/>
                <a:gd name="T49" fmla="*/ 10 h 37"/>
                <a:gd name="T50" fmla="*/ 428 w 450"/>
                <a:gd name="T51" fmla="*/ 6 h 37"/>
                <a:gd name="T52" fmla="*/ 450 w 450"/>
                <a:gd name="T53" fmla="*/ 0 h 37"/>
                <a:gd name="T54" fmla="*/ 450 w 450"/>
                <a:gd name="T55" fmla="*/ 0 h 37"/>
                <a:gd name="T56" fmla="*/ 447 w 450"/>
                <a:gd name="T57" fmla="*/ 11 h 37"/>
                <a:gd name="T58" fmla="*/ 447 w 450"/>
                <a:gd name="T59" fmla="*/ 11 h 37"/>
                <a:gd name="T60" fmla="*/ 444 w 450"/>
                <a:gd name="T61" fmla="*/ 15 h 37"/>
                <a:gd name="T62" fmla="*/ 437 w 450"/>
                <a:gd name="T63" fmla="*/ 18 h 37"/>
                <a:gd name="T64" fmla="*/ 429 w 450"/>
                <a:gd name="T65" fmla="*/ 21 h 37"/>
                <a:gd name="T66" fmla="*/ 417 w 450"/>
                <a:gd name="T67" fmla="*/ 23 h 37"/>
                <a:gd name="T68" fmla="*/ 386 w 450"/>
                <a:gd name="T69" fmla="*/ 29 h 37"/>
                <a:gd name="T70" fmla="*/ 351 w 450"/>
                <a:gd name="T71" fmla="*/ 32 h 37"/>
                <a:gd name="T72" fmla="*/ 311 w 450"/>
                <a:gd name="T73" fmla="*/ 34 h 37"/>
                <a:gd name="T74" fmla="*/ 272 w 450"/>
                <a:gd name="T75" fmla="*/ 37 h 37"/>
                <a:gd name="T76" fmla="*/ 207 w 450"/>
                <a:gd name="T77" fmla="*/ 37 h 37"/>
                <a:gd name="T78" fmla="*/ 207 w 450"/>
                <a:gd name="T7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 h="37">
                  <a:moveTo>
                    <a:pt x="207" y="37"/>
                  </a:moveTo>
                  <a:lnTo>
                    <a:pt x="207" y="37"/>
                  </a:lnTo>
                  <a:lnTo>
                    <a:pt x="149" y="37"/>
                  </a:lnTo>
                  <a:lnTo>
                    <a:pt x="115" y="34"/>
                  </a:lnTo>
                  <a:lnTo>
                    <a:pt x="83" y="32"/>
                  </a:lnTo>
                  <a:lnTo>
                    <a:pt x="53" y="29"/>
                  </a:lnTo>
                  <a:lnTo>
                    <a:pt x="27" y="23"/>
                  </a:lnTo>
                  <a:lnTo>
                    <a:pt x="18" y="21"/>
                  </a:lnTo>
                  <a:lnTo>
                    <a:pt x="9" y="18"/>
                  </a:lnTo>
                  <a:lnTo>
                    <a:pt x="5" y="15"/>
                  </a:lnTo>
                  <a:lnTo>
                    <a:pt x="3" y="11"/>
                  </a:lnTo>
                  <a:lnTo>
                    <a:pt x="3" y="11"/>
                  </a:lnTo>
                  <a:lnTo>
                    <a:pt x="0" y="2"/>
                  </a:lnTo>
                  <a:lnTo>
                    <a:pt x="0" y="2"/>
                  </a:lnTo>
                  <a:lnTo>
                    <a:pt x="19" y="7"/>
                  </a:lnTo>
                  <a:lnTo>
                    <a:pt x="42" y="10"/>
                  </a:lnTo>
                  <a:lnTo>
                    <a:pt x="69" y="14"/>
                  </a:lnTo>
                  <a:lnTo>
                    <a:pt x="97" y="15"/>
                  </a:lnTo>
                  <a:lnTo>
                    <a:pt x="156" y="19"/>
                  </a:lnTo>
                  <a:lnTo>
                    <a:pt x="206" y="19"/>
                  </a:lnTo>
                  <a:lnTo>
                    <a:pt x="206" y="19"/>
                  </a:lnTo>
                  <a:lnTo>
                    <a:pt x="263" y="18"/>
                  </a:lnTo>
                  <a:lnTo>
                    <a:pt x="332" y="15"/>
                  </a:lnTo>
                  <a:lnTo>
                    <a:pt x="367" y="13"/>
                  </a:lnTo>
                  <a:lnTo>
                    <a:pt x="399" y="10"/>
                  </a:lnTo>
                  <a:lnTo>
                    <a:pt x="428" y="6"/>
                  </a:lnTo>
                  <a:lnTo>
                    <a:pt x="450" y="0"/>
                  </a:lnTo>
                  <a:lnTo>
                    <a:pt x="450" y="0"/>
                  </a:lnTo>
                  <a:lnTo>
                    <a:pt x="447" y="11"/>
                  </a:lnTo>
                  <a:lnTo>
                    <a:pt x="447" y="11"/>
                  </a:lnTo>
                  <a:lnTo>
                    <a:pt x="444" y="15"/>
                  </a:lnTo>
                  <a:lnTo>
                    <a:pt x="437" y="18"/>
                  </a:lnTo>
                  <a:lnTo>
                    <a:pt x="429" y="21"/>
                  </a:lnTo>
                  <a:lnTo>
                    <a:pt x="417" y="23"/>
                  </a:lnTo>
                  <a:lnTo>
                    <a:pt x="386" y="29"/>
                  </a:lnTo>
                  <a:lnTo>
                    <a:pt x="351" y="32"/>
                  </a:lnTo>
                  <a:lnTo>
                    <a:pt x="311" y="34"/>
                  </a:lnTo>
                  <a:lnTo>
                    <a:pt x="272" y="37"/>
                  </a:lnTo>
                  <a:lnTo>
                    <a:pt x="207" y="37"/>
                  </a:lnTo>
                  <a:lnTo>
                    <a:pt x="207"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6" name="Freeform 10"/>
            <p:cNvSpPr/>
            <p:nvPr/>
          </p:nvSpPr>
          <p:spPr bwMode="auto">
            <a:xfrm>
              <a:off x="2212976" y="5440363"/>
              <a:ext cx="1306513" cy="96838"/>
            </a:xfrm>
            <a:custGeom>
              <a:avLst/>
              <a:gdLst>
                <a:gd name="T0" fmla="*/ 20 w 823"/>
                <a:gd name="T1" fmla="*/ 37 h 61"/>
                <a:gd name="T2" fmla="*/ 788 w 823"/>
                <a:gd name="T3" fmla="*/ 0 h 61"/>
                <a:gd name="T4" fmla="*/ 788 w 823"/>
                <a:gd name="T5" fmla="*/ 0 h 61"/>
                <a:gd name="T6" fmla="*/ 788 w 823"/>
                <a:gd name="T7" fmla="*/ 4 h 61"/>
                <a:gd name="T8" fmla="*/ 791 w 823"/>
                <a:gd name="T9" fmla="*/ 7 h 61"/>
                <a:gd name="T10" fmla="*/ 795 w 823"/>
                <a:gd name="T11" fmla="*/ 10 h 61"/>
                <a:gd name="T12" fmla="*/ 804 w 823"/>
                <a:gd name="T13" fmla="*/ 12 h 61"/>
                <a:gd name="T14" fmla="*/ 804 w 823"/>
                <a:gd name="T15" fmla="*/ 12 h 61"/>
                <a:gd name="T16" fmla="*/ 810 w 823"/>
                <a:gd name="T17" fmla="*/ 15 h 61"/>
                <a:gd name="T18" fmla="*/ 816 w 823"/>
                <a:gd name="T19" fmla="*/ 16 h 61"/>
                <a:gd name="T20" fmla="*/ 820 w 823"/>
                <a:gd name="T21" fmla="*/ 19 h 61"/>
                <a:gd name="T22" fmla="*/ 823 w 823"/>
                <a:gd name="T23" fmla="*/ 23 h 61"/>
                <a:gd name="T24" fmla="*/ 0 w 823"/>
                <a:gd name="T25" fmla="*/ 61 h 61"/>
                <a:gd name="T26" fmla="*/ 0 w 823"/>
                <a:gd name="T27" fmla="*/ 61 h 61"/>
                <a:gd name="T28" fmla="*/ 8 w 823"/>
                <a:gd name="T29" fmla="*/ 58 h 61"/>
                <a:gd name="T30" fmla="*/ 8 w 823"/>
                <a:gd name="T31" fmla="*/ 58 h 61"/>
                <a:gd name="T32" fmla="*/ 15 w 823"/>
                <a:gd name="T33" fmla="*/ 57 h 61"/>
                <a:gd name="T34" fmla="*/ 20 w 823"/>
                <a:gd name="T35" fmla="*/ 54 h 61"/>
                <a:gd name="T36" fmla="*/ 23 w 823"/>
                <a:gd name="T37" fmla="*/ 52 h 61"/>
                <a:gd name="T38" fmla="*/ 24 w 823"/>
                <a:gd name="T39" fmla="*/ 49 h 61"/>
                <a:gd name="T40" fmla="*/ 24 w 823"/>
                <a:gd name="T41" fmla="*/ 46 h 61"/>
                <a:gd name="T42" fmla="*/ 23 w 823"/>
                <a:gd name="T43" fmla="*/ 43 h 61"/>
                <a:gd name="T44" fmla="*/ 20 w 823"/>
                <a:gd name="T45" fmla="*/ 37 h 61"/>
                <a:gd name="T46" fmla="*/ 20 w 823"/>
                <a:gd name="T47"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3" h="61">
                  <a:moveTo>
                    <a:pt x="20" y="37"/>
                  </a:moveTo>
                  <a:lnTo>
                    <a:pt x="788" y="0"/>
                  </a:lnTo>
                  <a:lnTo>
                    <a:pt x="788" y="0"/>
                  </a:lnTo>
                  <a:lnTo>
                    <a:pt x="788" y="4"/>
                  </a:lnTo>
                  <a:lnTo>
                    <a:pt x="791" y="7"/>
                  </a:lnTo>
                  <a:lnTo>
                    <a:pt x="795" y="10"/>
                  </a:lnTo>
                  <a:lnTo>
                    <a:pt x="804" y="12"/>
                  </a:lnTo>
                  <a:lnTo>
                    <a:pt x="804" y="12"/>
                  </a:lnTo>
                  <a:lnTo>
                    <a:pt x="810" y="15"/>
                  </a:lnTo>
                  <a:lnTo>
                    <a:pt x="816" y="16"/>
                  </a:lnTo>
                  <a:lnTo>
                    <a:pt x="820" y="19"/>
                  </a:lnTo>
                  <a:lnTo>
                    <a:pt x="823" y="23"/>
                  </a:lnTo>
                  <a:lnTo>
                    <a:pt x="0" y="61"/>
                  </a:lnTo>
                  <a:lnTo>
                    <a:pt x="0" y="61"/>
                  </a:lnTo>
                  <a:lnTo>
                    <a:pt x="8" y="58"/>
                  </a:lnTo>
                  <a:lnTo>
                    <a:pt x="8" y="58"/>
                  </a:lnTo>
                  <a:lnTo>
                    <a:pt x="15" y="57"/>
                  </a:lnTo>
                  <a:lnTo>
                    <a:pt x="20" y="54"/>
                  </a:lnTo>
                  <a:lnTo>
                    <a:pt x="23" y="52"/>
                  </a:lnTo>
                  <a:lnTo>
                    <a:pt x="24" y="49"/>
                  </a:lnTo>
                  <a:lnTo>
                    <a:pt x="24" y="46"/>
                  </a:lnTo>
                  <a:lnTo>
                    <a:pt x="23" y="43"/>
                  </a:lnTo>
                  <a:lnTo>
                    <a:pt x="20" y="37"/>
                  </a:lnTo>
                  <a:lnTo>
                    <a:pt x="2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7" name="Freeform 11"/>
            <p:cNvSpPr/>
            <p:nvPr/>
          </p:nvSpPr>
          <p:spPr bwMode="auto">
            <a:xfrm>
              <a:off x="2189163" y="5332413"/>
              <a:ext cx="1325563" cy="100013"/>
            </a:xfrm>
            <a:custGeom>
              <a:avLst/>
              <a:gdLst>
                <a:gd name="T0" fmla="*/ 0 w 835"/>
                <a:gd name="T1" fmla="*/ 40 h 63"/>
                <a:gd name="T2" fmla="*/ 835 w 835"/>
                <a:gd name="T3" fmla="*/ 0 h 63"/>
                <a:gd name="T4" fmla="*/ 835 w 835"/>
                <a:gd name="T5" fmla="*/ 0 h 63"/>
                <a:gd name="T6" fmla="*/ 829 w 835"/>
                <a:gd name="T7" fmla="*/ 6 h 63"/>
                <a:gd name="T8" fmla="*/ 821 w 835"/>
                <a:gd name="T9" fmla="*/ 9 h 63"/>
                <a:gd name="T10" fmla="*/ 812 w 835"/>
                <a:gd name="T11" fmla="*/ 11 h 63"/>
                <a:gd name="T12" fmla="*/ 806 w 835"/>
                <a:gd name="T13" fmla="*/ 11 h 63"/>
                <a:gd name="T14" fmla="*/ 806 w 835"/>
                <a:gd name="T15" fmla="*/ 11 h 63"/>
                <a:gd name="T16" fmla="*/ 800 w 835"/>
                <a:gd name="T17" fmla="*/ 13 h 63"/>
                <a:gd name="T18" fmla="*/ 800 w 835"/>
                <a:gd name="T19" fmla="*/ 14 h 63"/>
                <a:gd name="T20" fmla="*/ 800 w 835"/>
                <a:gd name="T21" fmla="*/ 17 h 63"/>
                <a:gd name="T22" fmla="*/ 802 w 835"/>
                <a:gd name="T23" fmla="*/ 21 h 63"/>
                <a:gd name="T24" fmla="*/ 804 w 835"/>
                <a:gd name="T25" fmla="*/ 26 h 63"/>
                <a:gd name="T26" fmla="*/ 42 w 835"/>
                <a:gd name="T27" fmla="*/ 63 h 63"/>
                <a:gd name="T28" fmla="*/ 42 w 835"/>
                <a:gd name="T29" fmla="*/ 63 h 63"/>
                <a:gd name="T30" fmla="*/ 42 w 835"/>
                <a:gd name="T31" fmla="*/ 60 h 63"/>
                <a:gd name="T32" fmla="*/ 41 w 835"/>
                <a:gd name="T33" fmla="*/ 60 h 63"/>
                <a:gd name="T34" fmla="*/ 36 w 835"/>
                <a:gd name="T35" fmla="*/ 59 h 63"/>
                <a:gd name="T36" fmla="*/ 36 w 835"/>
                <a:gd name="T37" fmla="*/ 59 h 63"/>
                <a:gd name="T38" fmla="*/ 27 w 835"/>
                <a:gd name="T39" fmla="*/ 57 h 63"/>
                <a:gd name="T40" fmla="*/ 16 w 835"/>
                <a:gd name="T41" fmla="*/ 53 h 63"/>
                <a:gd name="T42" fmla="*/ 7 w 835"/>
                <a:gd name="T43" fmla="*/ 48 h 63"/>
                <a:gd name="T44" fmla="*/ 3 w 835"/>
                <a:gd name="T45" fmla="*/ 44 h 63"/>
                <a:gd name="T46" fmla="*/ 0 w 835"/>
                <a:gd name="T47" fmla="*/ 40 h 63"/>
                <a:gd name="T48" fmla="*/ 0 w 835"/>
                <a:gd name="T49" fmla="*/ 4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5" h="63">
                  <a:moveTo>
                    <a:pt x="0" y="40"/>
                  </a:moveTo>
                  <a:lnTo>
                    <a:pt x="835" y="0"/>
                  </a:lnTo>
                  <a:lnTo>
                    <a:pt x="835" y="0"/>
                  </a:lnTo>
                  <a:lnTo>
                    <a:pt x="829" y="6"/>
                  </a:lnTo>
                  <a:lnTo>
                    <a:pt x="821" y="9"/>
                  </a:lnTo>
                  <a:lnTo>
                    <a:pt x="812" y="11"/>
                  </a:lnTo>
                  <a:lnTo>
                    <a:pt x="806" y="11"/>
                  </a:lnTo>
                  <a:lnTo>
                    <a:pt x="806" y="11"/>
                  </a:lnTo>
                  <a:lnTo>
                    <a:pt x="800" y="13"/>
                  </a:lnTo>
                  <a:lnTo>
                    <a:pt x="800" y="14"/>
                  </a:lnTo>
                  <a:lnTo>
                    <a:pt x="800" y="17"/>
                  </a:lnTo>
                  <a:lnTo>
                    <a:pt x="802" y="21"/>
                  </a:lnTo>
                  <a:lnTo>
                    <a:pt x="804" y="26"/>
                  </a:lnTo>
                  <a:lnTo>
                    <a:pt x="42" y="63"/>
                  </a:lnTo>
                  <a:lnTo>
                    <a:pt x="42" y="63"/>
                  </a:lnTo>
                  <a:lnTo>
                    <a:pt x="42" y="60"/>
                  </a:lnTo>
                  <a:lnTo>
                    <a:pt x="41" y="60"/>
                  </a:lnTo>
                  <a:lnTo>
                    <a:pt x="36" y="59"/>
                  </a:lnTo>
                  <a:lnTo>
                    <a:pt x="36" y="59"/>
                  </a:lnTo>
                  <a:lnTo>
                    <a:pt x="27" y="57"/>
                  </a:lnTo>
                  <a:lnTo>
                    <a:pt x="16" y="53"/>
                  </a:lnTo>
                  <a:lnTo>
                    <a:pt x="7" y="48"/>
                  </a:lnTo>
                  <a:lnTo>
                    <a:pt x="3" y="44"/>
                  </a:lnTo>
                  <a:lnTo>
                    <a:pt x="0" y="40"/>
                  </a:lnTo>
                  <a:lnTo>
                    <a:pt x="0"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8" name="Freeform 12"/>
            <p:cNvSpPr/>
            <p:nvPr/>
          </p:nvSpPr>
          <p:spPr bwMode="auto">
            <a:xfrm>
              <a:off x="2216151" y="5529263"/>
              <a:ext cx="1268413" cy="96838"/>
            </a:xfrm>
            <a:custGeom>
              <a:avLst/>
              <a:gdLst>
                <a:gd name="T0" fmla="*/ 0 w 799"/>
                <a:gd name="T1" fmla="*/ 36 h 61"/>
                <a:gd name="T2" fmla="*/ 795 w 799"/>
                <a:gd name="T3" fmla="*/ 0 h 61"/>
                <a:gd name="T4" fmla="*/ 795 w 799"/>
                <a:gd name="T5" fmla="*/ 0 h 61"/>
                <a:gd name="T6" fmla="*/ 794 w 799"/>
                <a:gd name="T7" fmla="*/ 4 h 61"/>
                <a:gd name="T8" fmla="*/ 795 w 799"/>
                <a:gd name="T9" fmla="*/ 10 h 61"/>
                <a:gd name="T10" fmla="*/ 799 w 799"/>
                <a:gd name="T11" fmla="*/ 23 h 61"/>
                <a:gd name="T12" fmla="*/ 11 w 799"/>
                <a:gd name="T13" fmla="*/ 61 h 61"/>
                <a:gd name="T14" fmla="*/ 11 w 799"/>
                <a:gd name="T15" fmla="*/ 61 h 61"/>
                <a:gd name="T16" fmla="*/ 13 w 799"/>
                <a:gd name="T17" fmla="*/ 52 h 61"/>
                <a:gd name="T18" fmla="*/ 13 w 799"/>
                <a:gd name="T19" fmla="*/ 46 h 61"/>
                <a:gd name="T20" fmla="*/ 11 w 799"/>
                <a:gd name="T21" fmla="*/ 43 h 61"/>
                <a:gd name="T22" fmla="*/ 10 w 799"/>
                <a:gd name="T23" fmla="*/ 40 h 61"/>
                <a:gd name="T24" fmla="*/ 6 w 799"/>
                <a:gd name="T25" fmla="*/ 39 h 61"/>
                <a:gd name="T26" fmla="*/ 0 w 799"/>
                <a:gd name="T27" fmla="*/ 36 h 61"/>
                <a:gd name="T28" fmla="*/ 0 w 799"/>
                <a:gd name="T2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9" h="61">
                  <a:moveTo>
                    <a:pt x="0" y="36"/>
                  </a:moveTo>
                  <a:lnTo>
                    <a:pt x="795" y="0"/>
                  </a:lnTo>
                  <a:lnTo>
                    <a:pt x="795" y="0"/>
                  </a:lnTo>
                  <a:lnTo>
                    <a:pt x="794" y="4"/>
                  </a:lnTo>
                  <a:lnTo>
                    <a:pt x="795" y="10"/>
                  </a:lnTo>
                  <a:lnTo>
                    <a:pt x="799" y="23"/>
                  </a:lnTo>
                  <a:lnTo>
                    <a:pt x="11" y="61"/>
                  </a:lnTo>
                  <a:lnTo>
                    <a:pt x="11" y="61"/>
                  </a:lnTo>
                  <a:lnTo>
                    <a:pt x="13" y="52"/>
                  </a:lnTo>
                  <a:lnTo>
                    <a:pt x="13" y="46"/>
                  </a:lnTo>
                  <a:lnTo>
                    <a:pt x="11" y="43"/>
                  </a:lnTo>
                  <a:lnTo>
                    <a:pt x="10" y="40"/>
                  </a:lnTo>
                  <a:lnTo>
                    <a:pt x="6" y="39"/>
                  </a:lnTo>
                  <a:lnTo>
                    <a:pt x="0" y="36"/>
                  </a:lnTo>
                  <a:lnTo>
                    <a:pt x="0"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79" name="Freeform 13"/>
            <p:cNvSpPr/>
            <p:nvPr/>
          </p:nvSpPr>
          <p:spPr bwMode="auto">
            <a:xfrm>
              <a:off x="2227263" y="5614988"/>
              <a:ext cx="1285875" cy="96838"/>
            </a:xfrm>
            <a:custGeom>
              <a:avLst/>
              <a:gdLst>
                <a:gd name="T0" fmla="*/ 3 w 810"/>
                <a:gd name="T1" fmla="*/ 36 h 61"/>
                <a:gd name="T2" fmla="*/ 788 w 810"/>
                <a:gd name="T3" fmla="*/ 0 h 61"/>
                <a:gd name="T4" fmla="*/ 788 w 810"/>
                <a:gd name="T5" fmla="*/ 0 h 61"/>
                <a:gd name="T6" fmla="*/ 788 w 810"/>
                <a:gd name="T7" fmla="*/ 5 h 61"/>
                <a:gd name="T8" fmla="*/ 790 w 810"/>
                <a:gd name="T9" fmla="*/ 11 h 61"/>
                <a:gd name="T10" fmla="*/ 795 w 810"/>
                <a:gd name="T11" fmla="*/ 16 h 61"/>
                <a:gd name="T12" fmla="*/ 803 w 810"/>
                <a:gd name="T13" fmla="*/ 20 h 61"/>
                <a:gd name="T14" fmla="*/ 803 w 810"/>
                <a:gd name="T15" fmla="*/ 20 h 61"/>
                <a:gd name="T16" fmla="*/ 810 w 810"/>
                <a:gd name="T17" fmla="*/ 23 h 61"/>
                <a:gd name="T18" fmla="*/ 0 w 810"/>
                <a:gd name="T19" fmla="*/ 61 h 61"/>
                <a:gd name="T20" fmla="*/ 0 w 810"/>
                <a:gd name="T21" fmla="*/ 61 h 61"/>
                <a:gd name="T22" fmla="*/ 4 w 810"/>
                <a:gd name="T23" fmla="*/ 55 h 61"/>
                <a:gd name="T24" fmla="*/ 6 w 810"/>
                <a:gd name="T25" fmla="*/ 50 h 61"/>
                <a:gd name="T26" fmla="*/ 4 w 810"/>
                <a:gd name="T27" fmla="*/ 43 h 61"/>
                <a:gd name="T28" fmla="*/ 3 w 810"/>
                <a:gd name="T29" fmla="*/ 36 h 61"/>
                <a:gd name="T30" fmla="*/ 3 w 810"/>
                <a:gd name="T31"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0" h="61">
                  <a:moveTo>
                    <a:pt x="3" y="36"/>
                  </a:moveTo>
                  <a:lnTo>
                    <a:pt x="788" y="0"/>
                  </a:lnTo>
                  <a:lnTo>
                    <a:pt x="788" y="0"/>
                  </a:lnTo>
                  <a:lnTo>
                    <a:pt x="788" y="5"/>
                  </a:lnTo>
                  <a:lnTo>
                    <a:pt x="790" y="11"/>
                  </a:lnTo>
                  <a:lnTo>
                    <a:pt x="795" y="16"/>
                  </a:lnTo>
                  <a:lnTo>
                    <a:pt x="803" y="20"/>
                  </a:lnTo>
                  <a:lnTo>
                    <a:pt x="803" y="20"/>
                  </a:lnTo>
                  <a:lnTo>
                    <a:pt x="810" y="23"/>
                  </a:lnTo>
                  <a:lnTo>
                    <a:pt x="0" y="61"/>
                  </a:lnTo>
                  <a:lnTo>
                    <a:pt x="0" y="61"/>
                  </a:lnTo>
                  <a:lnTo>
                    <a:pt x="4" y="55"/>
                  </a:lnTo>
                  <a:lnTo>
                    <a:pt x="6" y="50"/>
                  </a:lnTo>
                  <a:lnTo>
                    <a:pt x="4" y="43"/>
                  </a:lnTo>
                  <a:lnTo>
                    <a:pt x="3" y="36"/>
                  </a:lnTo>
                  <a:lnTo>
                    <a:pt x="3"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0" name="Freeform 14"/>
            <p:cNvSpPr/>
            <p:nvPr/>
          </p:nvSpPr>
          <p:spPr bwMode="auto">
            <a:xfrm>
              <a:off x="2219326" y="5713413"/>
              <a:ext cx="1262063" cy="96838"/>
            </a:xfrm>
            <a:custGeom>
              <a:avLst/>
              <a:gdLst>
                <a:gd name="T0" fmla="*/ 0 w 795"/>
                <a:gd name="T1" fmla="*/ 38 h 61"/>
                <a:gd name="T2" fmla="*/ 788 w 795"/>
                <a:gd name="T3" fmla="*/ 0 h 61"/>
                <a:gd name="T4" fmla="*/ 788 w 795"/>
                <a:gd name="T5" fmla="*/ 0 h 61"/>
                <a:gd name="T6" fmla="*/ 792 w 795"/>
                <a:gd name="T7" fmla="*/ 8 h 61"/>
                <a:gd name="T8" fmla="*/ 795 w 795"/>
                <a:gd name="T9" fmla="*/ 15 h 61"/>
                <a:gd name="T10" fmla="*/ 795 w 795"/>
                <a:gd name="T11" fmla="*/ 22 h 61"/>
                <a:gd name="T12" fmla="*/ 795 w 795"/>
                <a:gd name="T13" fmla="*/ 22 h 61"/>
                <a:gd name="T14" fmla="*/ 795 w 795"/>
                <a:gd name="T15" fmla="*/ 24 h 61"/>
                <a:gd name="T16" fmla="*/ 9 w 795"/>
                <a:gd name="T17" fmla="*/ 61 h 61"/>
                <a:gd name="T18" fmla="*/ 9 w 795"/>
                <a:gd name="T19" fmla="*/ 61 h 61"/>
                <a:gd name="T20" fmla="*/ 11 w 795"/>
                <a:gd name="T21" fmla="*/ 56 h 61"/>
                <a:gd name="T22" fmla="*/ 13 w 795"/>
                <a:gd name="T23" fmla="*/ 50 h 61"/>
                <a:gd name="T24" fmla="*/ 17 w 795"/>
                <a:gd name="T25" fmla="*/ 43 h 61"/>
                <a:gd name="T26" fmla="*/ 17 w 795"/>
                <a:gd name="T27" fmla="*/ 41 h 61"/>
                <a:gd name="T28" fmla="*/ 15 w 795"/>
                <a:gd name="T29" fmla="*/ 39 h 61"/>
                <a:gd name="T30" fmla="*/ 9 w 795"/>
                <a:gd name="T31" fmla="*/ 38 h 61"/>
                <a:gd name="T32" fmla="*/ 0 w 795"/>
                <a:gd name="T33" fmla="*/ 38 h 61"/>
                <a:gd name="T34" fmla="*/ 0 w 795"/>
                <a:gd name="T3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5" h="61">
                  <a:moveTo>
                    <a:pt x="0" y="38"/>
                  </a:moveTo>
                  <a:lnTo>
                    <a:pt x="788" y="0"/>
                  </a:lnTo>
                  <a:lnTo>
                    <a:pt x="788" y="0"/>
                  </a:lnTo>
                  <a:lnTo>
                    <a:pt x="792" y="8"/>
                  </a:lnTo>
                  <a:lnTo>
                    <a:pt x="795" y="15"/>
                  </a:lnTo>
                  <a:lnTo>
                    <a:pt x="795" y="22"/>
                  </a:lnTo>
                  <a:lnTo>
                    <a:pt x="795" y="22"/>
                  </a:lnTo>
                  <a:lnTo>
                    <a:pt x="795" y="24"/>
                  </a:lnTo>
                  <a:lnTo>
                    <a:pt x="9" y="61"/>
                  </a:lnTo>
                  <a:lnTo>
                    <a:pt x="9" y="61"/>
                  </a:lnTo>
                  <a:lnTo>
                    <a:pt x="11" y="56"/>
                  </a:lnTo>
                  <a:lnTo>
                    <a:pt x="13" y="50"/>
                  </a:lnTo>
                  <a:lnTo>
                    <a:pt x="17" y="43"/>
                  </a:lnTo>
                  <a:lnTo>
                    <a:pt x="17" y="41"/>
                  </a:lnTo>
                  <a:lnTo>
                    <a:pt x="15" y="39"/>
                  </a:lnTo>
                  <a:lnTo>
                    <a:pt x="9" y="38"/>
                  </a:lnTo>
                  <a:lnTo>
                    <a:pt x="0" y="38"/>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1" name="Freeform 15"/>
            <p:cNvSpPr/>
            <p:nvPr/>
          </p:nvSpPr>
          <p:spPr bwMode="auto">
            <a:xfrm>
              <a:off x="2214563" y="5803900"/>
              <a:ext cx="1306513" cy="96838"/>
            </a:xfrm>
            <a:custGeom>
              <a:avLst/>
              <a:gdLst>
                <a:gd name="T0" fmla="*/ 15 w 823"/>
                <a:gd name="T1" fmla="*/ 36 h 61"/>
                <a:gd name="T2" fmla="*/ 794 w 823"/>
                <a:gd name="T3" fmla="*/ 0 h 61"/>
                <a:gd name="T4" fmla="*/ 794 w 823"/>
                <a:gd name="T5" fmla="*/ 0 h 61"/>
                <a:gd name="T6" fmla="*/ 794 w 823"/>
                <a:gd name="T7" fmla="*/ 4 h 61"/>
                <a:gd name="T8" fmla="*/ 796 w 823"/>
                <a:gd name="T9" fmla="*/ 7 h 61"/>
                <a:gd name="T10" fmla="*/ 800 w 823"/>
                <a:gd name="T11" fmla="*/ 11 h 61"/>
                <a:gd name="T12" fmla="*/ 807 w 823"/>
                <a:gd name="T13" fmla="*/ 13 h 61"/>
                <a:gd name="T14" fmla="*/ 807 w 823"/>
                <a:gd name="T15" fmla="*/ 13 h 61"/>
                <a:gd name="T16" fmla="*/ 817 w 823"/>
                <a:gd name="T17" fmla="*/ 18 h 61"/>
                <a:gd name="T18" fmla="*/ 823 w 823"/>
                <a:gd name="T19" fmla="*/ 22 h 61"/>
                <a:gd name="T20" fmla="*/ 0 w 823"/>
                <a:gd name="T21" fmla="*/ 61 h 61"/>
                <a:gd name="T22" fmla="*/ 0 w 823"/>
                <a:gd name="T23" fmla="*/ 61 h 61"/>
                <a:gd name="T24" fmla="*/ 3 w 823"/>
                <a:gd name="T25" fmla="*/ 59 h 61"/>
                <a:gd name="T26" fmla="*/ 3 w 823"/>
                <a:gd name="T27" fmla="*/ 59 h 61"/>
                <a:gd name="T28" fmla="*/ 11 w 823"/>
                <a:gd name="T29" fmla="*/ 55 h 61"/>
                <a:gd name="T30" fmla="*/ 14 w 823"/>
                <a:gd name="T31" fmla="*/ 53 h 61"/>
                <a:gd name="T32" fmla="*/ 15 w 823"/>
                <a:gd name="T33" fmla="*/ 50 h 61"/>
                <a:gd name="T34" fmla="*/ 16 w 823"/>
                <a:gd name="T35" fmla="*/ 43 h 61"/>
                <a:gd name="T36" fmla="*/ 15 w 823"/>
                <a:gd name="T37" fmla="*/ 36 h 61"/>
                <a:gd name="T38" fmla="*/ 15 w 823"/>
                <a:gd name="T3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3" h="61">
                  <a:moveTo>
                    <a:pt x="15" y="36"/>
                  </a:moveTo>
                  <a:lnTo>
                    <a:pt x="794" y="0"/>
                  </a:lnTo>
                  <a:lnTo>
                    <a:pt x="794" y="0"/>
                  </a:lnTo>
                  <a:lnTo>
                    <a:pt x="794" y="4"/>
                  </a:lnTo>
                  <a:lnTo>
                    <a:pt x="796" y="7"/>
                  </a:lnTo>
                  <a:lnTo>
                    <a:pt x="800" y="11"/>
                  </a:lnTo>
                  <a:lnTo>
                    <a:pt x="807" y="13"/>
                  </a:lnTo>
                  <a:lnTo>
                    <a:pt x="807" y="13"/>
                  </a:lnTo>
                  <a:lnTo>
                    <a:pt x="817" y="18"/>
                  </a:lnTo>
                  <a:lnTo>
                    <a:pt x="823" y="22"/>
                  </a:lnTo>
                  <a:lnTo>
                    <a:pt x="0" y="61"/>
                  </a:lnTo>
                  <a:lnTo>
                    <a:pt x="0" y="61"/>
                  </a:lnTo>
                  <a:lnTo>
                    <a:pt x="3" y="59"/>
                  </a:lnTo>
                  <a:lnTo>
                    <a:pt x="3" y="59"/>
                  </a:lnTo>
                  <a:lnTo>
                    <a:pt x="11" y="55"/>
                  </a:lnTo>
                  <a:lnTo>
                    <a:pt x="14" y="53"/>
                  </a:lnTo>
                  <a:lnTo>
                    <a:pt x="15" y="50"/>
                  </a:lnTo>
                  <a:lnTo>
                    <a:pt x="16" y="43"/>
                  </a:lnTo>
                  <a:lnTo>
                    <a:pt x="15" y="36"/>
                  </a:lnTo>
                  <a:lnTo>
                    <a:pt x="15"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2" name="Freeform 16"/>
            <p:cNvSpPr/>
            <p:nvPr/>
          </p:nvSpPr>
          <p:spPr bwMode="auto">
            <a:xfrm>
              <a:off x="2227263" y="5895975"/>
              <a:ext cx="1250950" cy="96838"/>
            </a:xfrm>
            <a:custGeom>
              <a:avLst/>
              <a:gdLst>
                <a:gd name="T0" fmla="*/ 0 w 788"/>
                <a:gd name="T1" fmla="*/ 37 h 61"/>
                <a:gd name="T2" fmla="*/ 786 w 788"/>
                <a:gd name="T3" fmla="*/ 0 h 61"/>
                <a:gd name="T4" fmla="*/ 786 w 788"/>
                <a:gd name="T5" fmla="*/ 0 h 61"/>
                <a:gd name="T6" fmla="*/ 784 w 788"/>
                <a:gd name="T7" fmla="*/ 6 h 61"/>
                <a:gd name="T8" fmla="*/ 786 w 788"/>
                <a:gd name="T9" fmla="*/ 11 h 61"/>
                <a:gd name="T10" fmla="*/ 788 w 788"/>
                <a:gd name="T11" fmla="*/ 25 h 61"/>
                <a:gd name="T12" fmla="*/ 7 w 788"/>
                <a:gd name="T13" fmla="*/ 61 h 61"/>
                <a:gd name="T14" fmla="*/ 7 w 788"/>
                <a:gd name="T15" fmla="*/ 61 h 61"/>
                <a:gd name="T16" fmla="*/ 8 w 788"/>
                <a:gd name="T17" fmla="*/ 54 h 61"/>
                <a:gd name="T18" fmla="*/ 8 w 788"/>
                <a:gd name="T19" fmla="*/ 48 h 61"/>
                <a:gd name="T20" fmla="*/ 6 w 788"/>
                <a:gd name="T21" fmla="*/ 42 h 61"/>
                <a:gd name="T22" fmla="*/ 0 w 788"/>
                <a:gd name="T23" fmla="*/ 37 h 61"/>
                <a:gd name="T24" fmla="*/ 0 w 788"/>
                <a:gd name="T25"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8" h="61">
                  <a:moveTo>
                    <a:pt x="0" y="37"/>
                  </a:moveTo>
                  <a:lnTo>
                    <a:pt x="786" y="0"/>
                  </a:lnTo>
                  <a:lnTo>
                    <a:pt x="786" y="0"/>
                  </a:lnTo>
                  <a:lnTo>
                    <a:pt x="784" y="6"/>
                  </a:lnTo>
                  <a:lnTo>
                    <a:pt x="786" y="11"/>
                  </a:lnTo>
                  <a:lnTo>
                    <a:pt x="788" y="25"/>
                  </a:lnTo>
                  <a:lnTo>
                    <a:pt x="7" y="61"/>
                  </a:lnTo>
                  <a:lnTo>
                    <a:pt x="7" y="61"/>
                  </a:lnTo>
                  <a:lnTo>
                    <a:pt x="8" y="54"/>
                  </a:lnTo>
                  <a:lnTo>
                    <a:pt x="8" y="48"/>
                  </a:lnTo>
                  <a:lnTo>
                    <a:pt x="6" y="42"/>
                  </a:lnTo>
                  <a:lnTo>
                    <a:pt x="0" y="37"/>
                  </a:lnTo>
                  <a:lnTo>
                    <a:pt x="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3" name="Freeform 17"/>
            <p:cNvSpPr/>
            <p:nvPr/>
          </p:nvSpPr>
          <p:spPr bwMode="auto">
            <a:xfrm>
              <a:off x="2246313" y="6029325"/>
              <a:ext cx="1254125" cy="311150"/>
            </a:xfrm>
            <a:custGeom>
              <a:avLst/>
              <a:gdLst>
                <a:gd name="T0" fmla="*/ 370 w 790"/>
                <a:gd name="T1" fmla="*/ 196 h 196"/>
                <a:gd name="T2" fmla="*/ 370 w 790"/>
                <a:gd name="T3" fmla="*/ 196 h 196"/>
                <a:gd name="T4" fmla="*/ 305 w 790"/>
                <a:gd name="T5" fmla="*/ 195 h 196"/>
                <a:gd name="T6" fmla="*/ 269 w 790"/>
                <a:gd name="T7" fmla="*/ 194 h 196"/>
                <a:gd name="T8" fmla="*/ 233 w 790"/>
                <a:gd name="T9" fmla="*/ 191 h 196"/>
                <a:gd name="T10" fmla="*/ 201 w 790"/>
                <a:gd name="T11" fmla="*/ 187 h 196"/>
                <a:gd name="T12" fmla="*/ 172 w 790"/>
                <a:gd name="T13" fmla="*/ 182 h 196"/>
                <a:gd name="T14" fmla="*/ 163 w 790"/>
                <a:gd name="T15" fmla="*/ 179 h 196"/>
                <a:gd name="T16" fmla="*/ 155 w 790"/>
                <a:gd name="T17" fmla="*/ 176 h 196"/>
                <a:gd name="T18" fmla="*/ 148 w 790"/>
                <a:gd name="T19" fmla="*/ 172 h 196"/>
                <a:gd name="T20" fmla="*/ 147 w 790"/>
                <a:gd name="T21" fmla="*/ 168 h 196"/>
                <a:gd name="T22" fmla="*/ 147 w 790"/>
                <a:gd name="T23" fmla="*/ 168 h 196"/>
                <a:gd name="T24" fmla="*/ 144 w 790"/>
                <a:gd name="T25" fmla="*/ 160 h 196"/>
                <a:gd name="T26" fmla="*/ 140 w 790"/>
                <a:gd name="T27" fmla="*/ 153 h 196"/>
                <a:gd name="T28" fmla="*/ 133 w 790"/>
                <a:gd name="T29" fmla="*/ 145 h 196"/>
                <a:gd name="T30" fmla="*/ 125 w 790"/>
                <a:gd name="T31" fmla="*/ 138 h 196"/>
                <a:gd name="T32" fmla="*/ 99 w 790"/>
                <a:gd name="T33" fmla="*/ 121 h 196"/>
                <a:gd name="T34" fmla="*/ 64 w 790"/>
                <a:gd name="T35" fmla="*/ 99 h 196"/>
                <a:gd name="T36" fmla="*/ 64 w 790"/>
                <a:gd name="T37" fmla="*/ 99 h 196"/>
                <a:gd name="T38" fmla="*/ 52 w 790"/>
                <a:gd name="T39" fmla="*/ 92 h 196"/>
                <a:gd name="T40" fmla="*/ 42 w 790"/>
                <a:gd name="T41" fmla="*/ 84 h 196"/>
                <a:gd name="T42" fmla="*/ 33 w 790"/>
                <a:gd name="T43" fmla="*/ 76 h 196"/>
                <a:gd name="T44" fmla="*/ 23 w 790"/>
                <a:gd name="T45" fmla="*/ 68 h 196"/>
                <a:gd name="T46" fmla="*/ 11 w 790"/>
                <a:gd name="T47" fmla="*/ 53 h 196"/>
                <a:gd name="T48" fmla="*/ 0 w 790"/>
                <a:gd name="T49" fmla="*/ 37 h 196"/>
                <a:gd name="T50" fmla="*/ 790 w 790"/>
                <a:gd name="T51" fmla="*/ 0 h 196"/>
                <a:gd name="T52" fmla="*/ 790 w 790"/>
                <a:gd name="T53" fmla="*/ 0 h 196"/>
                <a:gd name="T54" fmla="*/ 786 w 790"/>
                <a:gd name="T55" fmla="*/ 12 h 196"/>
                <a:gd name="T56" fmla="*/ 778 w 790"/>
                <a:gd name="T57" fmla="*/ 24 h 196"/>
                <a:gd name="T58" fmla="*/ 770 w 790"/>
                <a:gd name="T59" fmla="*/ 38 h 196"/>
                <a:gd name="T60" fmla="*/ 760 w 790"/>
                <a:gd name="T61" fmla="*/ 50 h 196"/>
                <a:gd name="T62" fmla="*/ 749 w 790"/>
                <a:gd name="T63" fmla="*/ 62 h 196"/>
                <a:gd name="T64" fmla="*/ 738 w 790"/>
                <a:gd name="T65" fmla="*/ 76 h 196"/>
                <a:gd name="T66" fmla="*/ 711 w 790"/>
                <a:gd name="T67" fmla="*/ 99 h 196"/>
                <a:gd name="T68" fmla="*/ 711 w 790"/>
                <a:gd name="T69" fmla="*/ 99 h 196"/>
                <a:gd name="T70" fmla="*/ 696 w 790"/>
                <a:gd name="T71" fmla="*/ 111 h 196"/>
                <a:gd name="T72" fmla="*/ 682 w 790"/>
                <a:gd name="T73" fmla="*/ 122 h 196"/>
                <a:gd name="T74" fmla="*/ 657 w 790"/>
                <a:gd name="T75" fmla="*/ 138 h 196"/>
                <a:gd name="T76" fmla="*/ 646 w 790"/>
                <a:gd name="T77" fmla="*/ 146 h 196"/>
                <a:gd name="T78" fmla="*/ 638 w 790"/>
                <a:gd name="T79" fmla="*/ 153 h 196"/>
                <a:gd name="T80" fmla="*/ 633 w 790"/>
                <a:gd name="T81" fmla="*/ 160 h 196"/>
                <a:gd name="T82" fmla="*/ 630 w 790"/>
                <a:gd name="T83" fmla="*/ 168 h 196"/>
                <a:gd name="T84" fmla="*/ 630 w 790"/>
                <a:gd name="T85" fmla="*/ 168 h 196"/>
                <a:gd name="T86" fmla="*/ 629 w 790"/>
                <a:gd name="T87" fmla="*/ 169 h 196"/>
                <a:gd name="T88" fmla="*/ 627 w 790"/>
                <a:gd name="T89" fmla="*/ 172 h 196"/>
                <a:gd name="T90" fmla="*/ 621 w 790"/>
                <a:gd name="T91" fmla="*/ 176 h 196"/>
                <a:gd name="T92" fmla="*/ 610 w 790"/>
                <a:gd name="T93" fmla="*/ 179 h 196"/>
                <a:gd name="T94" fmla="*/ 598 w 790"/>
                <a:gd name="T95" fmla="*/ 182 h 196"/>
                <a:gd name="T96" fmla="*/ 564 w 790"/>
                <a:gd name="T97" fmla="*/ 187 h 196"/>
                <a:gd name="T98" fmla="*/ 525 w 790"/>
                <a:gd name="T99" fmla="*/ 191 h 196"/>
                <a:gd name="T100" fmla="*/ 483 w 790"/>
                <a:gd name="T101" fmla="*/ 194 h 196"/>
                <a:gd name="T102" fmla="*/ 439 w 790"/>
                <a:gd name="T103" fmla="*/ 195 h 196"/>
                <a:gd name="T104" fmla="*/ 370 w 790"/>
                <a:gd name="T105" fmla="*/ 196 h 196"/>
                <a:gd name="T106" fmla="*/ 370 w 790"/>
                <a:gd name="T10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0" h="196">
                  <a:moveTo>
                    <a:pt x="370" y="196"/>
                  </a:moveTo>
                  <a:lnTo>
                    <a:pt x="370" y="196"/>
                  </a:lnTo>
                  <a:lnTo>
                    <a:pt x="305" y="195"/>
                  </a:lnTo>
                  <a:lnTo>
                    <a:pt x="269" y="194"/>
                  </a:lnTo>
                  <a:lnTo>
                    <a:pt x="233" y="191"/>
                  </a:lnTo>
                  <a:lnTo>
                    <a:pt x="201" y="187"/>
                  </a:lnTo>
                  <a:lnTo>
                    <a:pt x="172" y="182"/>
                  </a:lnTo>
                  <a:lnTo>
                    <a:pt x="163" y="179"/>
                  </a:lnTo>
                  <a:lnTo>
                    <a:pt x="155" y="176"/>
                  </a:lnTo>
                  <a:lnTo>
                    <a:pt x="148" y="172"/>
                  </a:lnTo>
                  <a:lnTo>
                    <a:pt x="147" y="168"/>
                  </a:lnTo>
                  <a:lnTo>
                    <a:pt x="147" y="168"/>
                  </a:lnTo>
                  <a:lnTo>
                    <a:pt x="144" y="160"/>
                  </a:lnTo>
                  <a:lnTo>
                    <a:pt x="140" y="153"/>
                  </a:lnTo>
                  <a:lnTo>
                    <a:pt x="133" y="145"/>
                  </a:lnTo>
                  <a:lnTo>
                    <a:pt x="125" y="138"/>
                  </a:lnTo>
                  <a:lnTo>
                    <a:pt x="99" y="121"/>
                  </a:lnTo>
                  <a:lnTo>
                    <a:pt x="64" y="99"/>
                  </a:lnTo>
                  <a:lnTo>
                    <a:pt x="64" y="99"/>
                  </a:lnTo>
                  <a:lnTo>
                    <a:pt x="52" y="92"/>
                  </a:lnTo>
                  <a:lnTo>
                    <a:pt x="42" y="84"/>
                  </a:lnTo>
                  <a:lnTo>
                    <a:pt x="33" y="76"/>
                  </a:lnTo>
                  <a:lnTo>
                    <a:pt x="23" y="68"/>
                  </a:lnTo>
                  <a:lnTo>
                    <a:pt x="11" y="53"/>
                  </a:lnTo>
                  <a:lnTo>
                    <a:pt x="0" y="37"/>
                  </a:lnTo>
                  <a:lnTo>
                    <a:pt x="790" y="0"/>
                  </a:lnTo>
                  <a:lnTo>
                    <a:pt x="790" y="0"/>
                  </a:lnTo>
                  <a:lnTo>
                    <a:pt x="786" y="12"/>
                  </a:lnTo>
                  <a:lnTo>
                    <a:pt x="778" y="24"/>
                  </a:lnTo>
                  <a:lnTo>
                    <a:pt x="770" y="38"/>
                  </a:lnTo>
                  <a:lnTo>
                    <a:pt x="760" y="50"/>
                  </a:lnTo>
                  <a:lnTo>
                    <a:pt x="749" y="62"/>
                  </a:lnTo>
                  <a:lnTo>
                    <a:pt x="738" y="76"/>
                  </a:lnTo>
                  <a:lnTo>
                    <a:pt x="711" y="99"/>
                  </a:lnTo>
                  <a:lnTo>
                    <a:pt x="711" y="99"/>
                  </a:lnTo>
                  <a:lnTo>
                    <a:pt x="696" y="111"/>
                  </a:lnTo>
                  <a:lnTo>
                    <a:pt x="682" y="122"/>
                  </a:lnTo>
                  <a:lnTo>
                    <a:pt x="657" y="138"/>
                  </a:lnTo>
                  <a:lnTo>
                    <a:pt x="646" y="146"/>
                  </a:lnTo>
                  <a:lnTo>
                    <a:pt x="638" y="153"/>
                  </a:lnTo>
                  <a:lnTo>
                    <a:pt x="633" y="160"/>
                  </a:lnTo>
                  <a:lnTo>
                    <a:pt x="630" y="168"/>
                  </a:lnTo>
                  <a:lnTo>
                    <a:pt x="630" y="168"/>
                  </a:lnTo>
                  <a:lnTo>
                    <a:pt x="629" y="169"/>
                  </a:lnTo>
                  <a:lnTo>
                    <a:pt x="627" y="172"/>
                  </a:lnTo>
                  <a:lnTo>
                    <a:pt x="621" y="176"/>
                  </a:lnTo>
                  <a:lnTo>
                    <a:pt x="610" y="179"/>
                  </a:lnTo>
                  <a:lnTo>
                    <a:pt x="598" y="182"/>
                  </a:lnTo>
                  <a:lnTo>
                    <a:pt x="564" y="187"/>
                  </a:lnTo>
                  <a:lnTo>
                    <a:pt x="525" y="191"/>
                  </a:lnTo>
                  <a:lnTo>
                    <a:pt x="483" y="194"/>
                  </a:lnTo>
                  <a:lnTo>
                    <a:pt x="439" y="195"/>
                  </a:lnTo>
                  <a:lnTo>
                    <a:pt x="370" y="196"/>
                  </a:lnTo>
                  <a:lnTo>
                    <a:pt x="370" y="1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84" name="Freeform 18"/>
            <p:cNvSpPr/>
            <p:nvPr/>
          </p:nvSpPr>
          <p:spPr bwMode="auto">
            <a:xfrm>
              <a:off x="2470151" y="6061075"/>
              <a:ext cx="361950" cy="279400"/>
            </a:xfrm>
            <a:custGeom>
              <a:avLst/>
              <a:gdLst>
                <a:gd name="T0" fmla="*/ 82 w 228"/>
                <a:gd name="T1" fmla="*/ 170 h 176"/>
                <a:gd name="T2" fmla="*/ 82 w 228"/>
                <a:gd name="T3" fmla="*/ 170 h 176"/>
                <a:gd name="T4" fmla="*/ 73 w 228"/>
                <a:gd name="T5" fmla="*/ 149 h 176"/>
                <a:gd name="T6" fmla="*/ 65 w 228"/>
                <a:gd name="T7" fmla="*/ 130 h 176"/>
                <a:gd name="T8" fmla="*/ 52 w 228"/>
                <a:gd name="T9" fmla="*/ 109 h 176"/>
                <a:gd name="T10" fmla="*/ 34 w 228"/>
                <a:gd name="T11" fmla="*/ 80 h 176"/>
                <a:gd name="T12" fmla="*/ 34 w 228"/>
                <a:gd name="T13" fmla="*/ 80 h 176"/>
                <a:gd name="T14" fmla="*/ 25 w 228"/>
                <a:gd name="T15" fmla="*/ 64 h 176"/>
                <a:gd name="T16" fmla="*/ 15 w 228"/>
                <a:gd name="T17" fmla="*/ 46 h 176"/>
                <a:gd name="T18" fmla="*/ 0 w 228"/>
                <a:gd name="T19" fmla="*/ 10 h 176"/>
                <a:gd name="T20" fmla="*/ 225 w 228"/>
                <a:gd name="T21" fmla="*/ 0 h 176"/>
                <a:gd name="T22" fmla="*/ 225 w 228"/>
                <a:gd name="T23" fmla="*/ 0 h 176"/>
                <a:gd name="T24" fmla="*/ 228 w 228"/>
                <a:gd name="T25" fmla="*/ 41 h 176"/>
                <a:gd name="T26" fmla="*/ 228 w 228"/>
                <a:gd name="T27" fmla="*/ 80 h 176"/>
                <a:gd name="T28" fmla="*/ 228 w 228"/>
                <a:gd name="T29" fmla="*/ 80 h 176"/>
                <a:gd name="T30" fmla="*/ 226 w 228"/>
                <a:gd name="T31" fmla="*/ 110 h 176"/>
                <a:gd name="T32" fmla="*/ 224 w 228"/>
                <a:gd name="T33" fmla="*/ 133 h 176"/>
                <a:gd name="T34" fmla="*/ 224 w 228"/>
                <a:gd name="T35" fmla="*/ 152 h 176"/>
                <a:gd name="T36" fmla="*/ 224 w 228"/>
                <a:gd name="T37" fmla="*/ 162 h 176"/>
                <a:gd name="T38" fmla="*/ 226 w 228"/>
                <a:gd name="T39" fmla="*/ 172 h 176"/>
                <a:gd name="T40" fmla="*/ 226 w 228"/>
                <a:gd name="T41" fmla="*/ 172 h 176"/>
                <a:gd name="T42" fmla="*/ 226 w 228"/>
                <a:gd name="T43" fmla="*/ 176 h 176"/>
                <a:gd name="T44" fmla="*/ 226 w 228"/>
                <a:gd name="T45" fmla="*/ 176 h 176"/>
                <a:gd name="T46" fmla="*/ 157 w 228"/>
                <a:gd name="T47" fmla="*/ 175 h 176"/>
                <a:gd name="T48" fmla="*/ 118 w 228"/>
                <a:gd name="T49" fmla="*/ 172 h 176"/>
                <a:gd name="T50" fmla="*/ 82 w 228"/>
                <a:gd name="T51" fmla="*/ 170 h 176"/>
                <a:gd name="T52" fmla="*/ 82 w 228"/>
                <a:gd name="T53" fmla="*/ 17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176">
                  <a:moveTo>
                    <a:pt x="82" y="170"/>
                  </a:moveTo>
                  <a:lnTo>
                    <a:pt x="82" y="170"/>
                  </a:lnTo>
                  <a:lnTo>
                    <a:pt x="73" y="149"/>
                  </a:lnTo>
                  <a:lnTo>
                    <a:pt x="65" y="130"/>
                  </a:lnTo>
                  <a:lnTo>
                    <a:pt x="52" y="109"/>
                  </a:lnTo>
                  <a:lnTo>
                    <a:pt x="34" y="80"/>
                  </a:lnTo>
                  <a:lnTo>
                    <a:pt x="34" y="80"/>
                  </a:lnTo>
                  <a:lnTo>
                    <a:pt x="25" y="64"/>
                  </a:lnTo>
                  <a:lnTo>
                    <a:pt x="15" y="46"/>
                  </a:lnTo>
                  <a:lnTo>
                    <a:pt x="0" y="10"/>
                  </a:lnTo>
                  <a:lnTo>
                    <a:pt x="225" y="0"/>
                  </a:lnTo>
                  <a:lnTo>
                    <a:pt x="225" y="0"/>
                  </a:lnTo>
                  <a:lnTo>
                    <a:pt x="228" y="41"/>
                  </a:lnTo>
                  <a:lnTo>
                    <a:pt x="228" y="80"/>
                  </a:lnTo>
                  <a:lnTo>
                    <a:pt x="228" y="80"/>
                  </a:lnTo>
                  <a:lnTo>
                    <a:pt x="226" y="110"/>
                  </a:lnTo>
                  <a:lnTo>
                    <a:pt x="224" y="133"/>
                  </a:lnTo>
                  <a:lnTo>
                    <a:pt x="224" y="152"/>
                  </a:lnTo>
                  <a:lnTo>
                    <a:pt x="224" y="162"/>
                  </a:lnTo>
                  <a:lnTo>
                    <a:pt x="226" y="172"/>
                  </a:lnTo>
                  <a:lnTo>
                    <a:pt x="226" y="172"/>
                  </a:lnTo>
                  <a:lnTo>
                    <a:pt x="226" y="176"/>
                  </a:lnTo>
                  <a:lnTo>
                    <a:pt x="226" y="176"/>
                  </a:lnTo>
                  <a:lnTo>
                    <a:pt x="157" y="175"/>
                  </a:lnTo>
                  <a:lnTo>
                    <a:pt x="118" y="172"/>
                  </a:lnTo>
                  <a:lnTo>
                    <a:pt x="82" y="170"/>
                  </a:lnTo>
                  <a:lnTo>
                    <a:pt x="82" y="1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3" name="Freeform 19"/>
            <p:cNvSpPr/>
            <p:nvPr/>
          </p:nvSpPr>
          <p:spPr bwMode="auto">
            <a:xfrm>
              <a:off x="3044826" y="5083175"/>
              <a:ext cx="512763" cy="271463"/>
            </a:xfrm>
            <a:custGeom>
              <a:avLst/>
              <a:gdLst>
                <a:gd name="T0" fmla="*/ 0 w 323"/>
                <a:gd name="T1" fmla="*/ 0 h 171"/>
                <a:gd name="T2" fmla="*/ 323 w 323"/>
                <a:gd name="T3" fmla="*/ 0 h 171"/>
                <a:gd name="T4" fmla="*/ 306 w 323"/>
                <a:gd name="T5" fmla="*/ 140 h 171"/>
                <a:gd name="T6" fmla="*/ 306 w 323"/>
                <a:gd name="T7" fmla="*/ 140 h 171"/>
                <a:gd name="T8" fmla="*/ 305 w 323"/>
                <a:gd name="T9" fmla="*/ 147 h 171"/>
                <a:gd name="T10" fmla="*/ 302 w 323"/>
                <a:gd name="T11" fmla="*/ 152 h 171"/>
                <a:gd name="T12" fmla="*/ 296 w 323"/>
                <a:gd name="T13" fmla="*/ 157 h 171"/>
                <a:gd name="T14" fmla="*/ 291 w 323"/>
                <a:gd name="T15" fmla="*/ 161 h 171"/>
                <a:gd name="T16" fmla="*/ 286 w 323"/>
                <a:gd name="T17" fmla="*/ 164 h 171"/>
                <a:gd name="T18" fmla="*/ 279 w 323"/>
                <a:gd name="T19" fmla="*/ 167 h 171"/>
                <a:gd name="T20" fmla="*/ 272 w 323"/>
                <a:gd name="T21" fmla="*/ 168 h 171"/>
                <a:gd name="T22" fmla="*/ 267 w 323"/>
                <a:gd name="T23" fmla="*/ 168 h 171"/>
                <a:gd name="T24" fmla="*/ 0 w 323"/>
                <a:gd name="T25" fmla="*/ 171 h 171"/>
                <a:gd name="T26" fmla="*/ 0 w 323"/>
                <a:gd name="T27"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171">
                  <a:moveTo>
                    <a:pt x="0" y="0"/>
                  </a:moveTo>
                  <a:lnTo>
                    <a:pt x="323" y="0"/>
                  </a:lnTo>
                  <a:lnTo>
                    <a:pt x="306" y="140"/>
                  </a:lnTo>
                  <a:lnTo>
                    <a:pt x="306" y="140"/>
                  </a:lnTo>
                  <a:lnTo>
                    <a:pt x="305" y="147"/>
                  </a:lnTo>
                  <a:lnTo>
                    <a:pt x="302" y="152"/>
                  </a:lnTo>
                  <a:lnTo>
                    <a:pt x="296" y="157"/>
                  </a:lnTo>
                  <a:lnTo>
                    <a:pt x="291" y="161"/>
                  </a:lnTo>
                  <a:lnTo>
                    <a:pt x="286" y="164"/>
                  </a:lnTo>
                  <a:lnTo>
                    <a:pt x="279" y="167"/>
                  </a:lnTo>
                  <a:lnTo>
                    <a:pt x="272" y="168"/>
                  </a:lnTo>
                  <a:lnTo>
                    <a:pt x="267" y="168"/>
                  </a:lnTo>
                  <a:lnTo>
                    <a:pt x="0" y="17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4" name="Freeform 20"/>
            <p:cNvSpPr/>
            <p:nvPr/>
          </p:nvSpPr>
          <p:spPr bwMode="auto">
            <a:xfrm>
              <a:off x="3049588" y="5083175"/>
              <a:ext cx="508000" cy="269875"/>
            </a:xfrm>
            <a:custGeom>
              <a:avLst/>
              <a:gdLst>
                <a:gd name="T0" fmla="*/ 0 w 320"/>
                <a:gd name="T1" fmla="*/ 0 h 170"/>
                <a:gd name="T2" fmla="*/ 0 w 320"/>
                <a:gd name="T3" fmla="*/ 0 h 170"/>
                <a:gd name="T4" fmla="*/ 320 w 320"/>
                <a:gd name="T5" fmla="*/ 0 h 170"/>
                <a:gd name="T6" fmla="*/ 320 w 320"/>
                <a:gd name="T7" fmla="*/ 0 h 170"/>
                <a:gd name="T8" fmla="*/ 303 w 320"/>
                <a:gd name="T9" fmla="*/ 140 h 170"/>
                <a:gd name="T10" fmla="*/ 303 w 320"/>
                <a:gd name="T11" fmla="*/ 140 h 170"/>
                <a:gd name="T12" fmla="*/ 302 w 320"/>
                <a:gd name="T13" fmla="*/ 147 h 170"/>
                <a:gd name="T14" fmla="*/ 299 w 320"/>
                <a:gd name="T15" fmla="*/ 152 h 170"/>
                <a:gd name="T16" fmla="*/ 293 w 320"/>
                <a:gd name="T17" fmla="*/ 157 h 170"/>
                <a:gd name="T18" fmla="*/ 288 w 320"/>
                <a:gd name="T19" fmla="*/ 161 h 170"/>
                <a:gd name="T20" fmla="*/ 283 w 320"/>
                <a:gd name="T21" fmla="*/ 164 h 170"/>
                <a:gd name="T22" fmla="*/ 276 w 320"/>
                <a:gd name="T23" fmla="*/ 167 h 170"/>
                <a:gd name="T24" fmla="*/ 269 w 320"/>
                <a:gd name="T25" fmla="*/ 168 h 170"/>
                <a:gd name="T26" fmla="*/ 264 w 320"/>
                <a:gd name="T27" fmla="*/ 168 h 170"/>
                <a:gd name="T28" fmla="*/ 264 w 320"/>
                <a:gd name="T29" fmla="*/ 168 h 170"/>
                <a:gd name="T30" fmla="*/ 1 w 320"/>
                <a:gd name="T31" fmla="*/ 170 h 170"/>
                <a:gd name="T32" fmla="*/ 1 w 320"/>
                <a:gd name="T33" fmla="*/ 170 h 170"/>
                <a:gd name="T34" fmla="*/ 0 w 320"/>
                <a:gd name="T35" fmla="*/ 0 h 170"/>
                <a:gd name="T36" fmla="*/ 0 w 320"/>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0" h="170">
                  <a:moveTo>
                    <a:pt x="0" y="0"/>
                  </a:moveTo>
                  <a:lnTo>
                    <a:pt x="0" y="0"/>
                  </a:lnTo>
                  <a:lnTo>
                    <a:pt x="320" y="0"/>
                  </a:lnTo>
                  <a:lnTo>
                    <a:pt x="320" y="0"/>
                  </a:lnTo>
                  <a:lnTo>
                    <a:pt x="303" y="140"/>
                  </a:lnTo>
                  <a:lnTo>
                    <a:pt x="303" y="140"/>
                  </a:lnTo>
                  <a:lnTo>
                    <a:pt x="302" y="147"/>
                  </a:lnTo>
                  <a:lnTo>
                    <a:pt x="299" y="152"/>
                  </a:lnTo>
                  <a:lnTo>
                    <a:pt x="293" y="157"/>
                  </a:lnTo>
                  <a:lnTo>
                    <a:pt x="288" y="161"/>
                  </a:lnTo>
                  <a:lnTo>
                    <a:pt x="283" y="164"/>
                  </a:lnTo>
                  <a:lnTo>
                    <a:pt x="276" y="167"/>
                  </a:lnTo>
                  <a:lnTo>
                    <a:pt x="269" y="168"/>
                  </a:lnTo>
                  <a:lnTo>
                    <a:pt x="264" y="168"/>
                  </a:lnTo>
                  <a:lnTo>
                    <a:pt x="264" y="168"/>
                  </a:lnTo>
                  <a:lnTo>
                    <a:pt x="1" y="170"/>
                  </a:lnTo>
                  <a:lnTo>
                    <a:pt x="1" y="17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5" name="Freeform 21"/>
            <p:cNvSpPr/>
            <p:nvPr/>
          </p:nvSpPr>
          <p:spPr bwMode="auto">
            <a:xfrm>
              <a:off x="3055938" y="5083175"/>
              <a:ext cx="501650" cy="269875"/>
            </a:xfrm>
            <a:custGeom>
              <a:avLst/>
              <a:gdLst>
                <a:gd name="T0" fmla="*/ 0 w 316"/>
                <a:gd name="T1" fmla="*/ 0 h 170"/>
                <a:gd name="T2" fmla="*/ 0 w 316"/>
                <a:gd name="T3" fmla="*/ 0 h 170"/>
                <a:gd name="T4" fmla="*/ 316 w 316"/>
                <a:gd name="T5" fmla="*/ 0 h 170"/>
                <a:gd name="T6" fmla="*/ 316 w 316"/>
                <a:gd name="T7" fmla="*/ 0 h 170"/>
                <a:gd name="T8" fmla="*/ 299 w 316"/>
                <a:gd name="T9" fmla="*/ 140 h 170"/>
                <a:gd name="T10" fmla="*/ 299 w 316"/>
                <a:gd name="T11" fmla="*/ 140 h 170"/>
                <a:gd name="T12" fmla="*/ 298 w 316"/>
                <a:gd name="T13" fmla="*/ 147 h 170"/>
                <a:gd name="T14" fmla="*/ 295 w 316"/>
                <a:gd name="T15" fmla="*/ 152 h 170"/>
                <a:gd name="T16" fmla="*/ 289 w 316"/>
                <a:gd name="T17" fmla="*/ 156 h 170"/>
                <a:gd name="T18" fmla="*/ 284 w 316"/>
                <a:gd name="T19" fmla="*/ 160 h 170"/>
                <a:gd name="T20" fmla="*/ 279 w 316"/>
                <a:gd name="T21" fmla="*/ 164 h 170"/>
                <a:gd name="T22" fmla="*/ 272 w 316"/>
                <a:gd name="T23" fmla="*/ 167 h 170"/>
                <a:gd name="T24" fmla="*/ 266 w 316"/>
                <a:gd name="T25" fmla="*/ 168 h 170"/>
                <a:gd name="T26" fmla="*/ 260 w 316"/>
                <a:gd name="T27" fmla="*/ 168 h 170"/>
                <a:gd name="T28" fmla="*/ 260 w 316"/>
                <a:gd name="T29" fmla="*/ 168 h 170"/>
                <a:gd name="T30" fmla="*/ 1 w 316"/>
                <a:gd name="T31" fmla="*/ 170 h 170"/>
                <a:gd name="T32" fmla="*/ 1 w 316"/>
                <a:gd name="T33" fmla="*/ 170 h 170"/>
                <a:gd name="T34" fmla="*/ 0 w 316"/>
                <a:gd name="T35" fmla="*/ 0 h 170"/>
                <a:gd name="T36" fmla="*/ 0 w 316"/>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6" h="170">
                  <a:moveTo>
                    <a:pt x="0" y="0"/>
                  </a:moveTo>
                  <a:lnTo>
                    <a:pt x="0" y="0"/>
                  </a:lnTo>
                  <a:lnTo>
                    <a:pt x="316" y="0"/>
                  </a:lnTo>
                  <a:lnTo>
                    <a:pt x="316" y="0"/>
                  </a:lnTo>
                  <a:lnTo>
                    <a:pt x="299" y="140"/>
                  </a:lnTo>
                  <a:lnTo>
                    <a:pt x="299" y="140"/>
                  </a:lnTo>
                  <a:lnTo>
                    <a:pt x="298" y="147"/>
                  </a:lnTo>
                  <a:lnTo>
                    <a:pt x="295" y="152"/>
                  </a:lnTo>
                  <a:lnTo>
                    <a:pt x="289" y="156"/>
                  </a:lnTo>
                  <a:lnTo>
                    <a:pt x="284" y="160"/>
                  </a:lnTo>
                  <a:lnTo>
                    <a:pt x="279" y="164"/>
                  </a:lnTo>
                  <a:lnTo>
                    <a:pt x="272" y="167"/>
                  </a:lnTo>
                  <a:lnTo>
                    <a:pt x="266" y="168"/>
                  </a:lnTo>
                  <a:lnTo>
                    <a:pt x="260" y="168"/>
                  </a:lnTo>
                  <a:lnTo>
                    <a:pt x="260" y="168"/>
                  </a:lnTo>
                  <a:lnTo>
                    <a:pt x="1" y="170"/>
                  </a:lnTo>
                  <a:lnTo>
                    <a:pt x="1" y="17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6" name="Freeform 22"/>
            <p:cNvSpPr/>
            <p:nvPr/>
          </p:nvSpPr>
          <p:spPr bwMode="auto">
            <a:xfrm>
              <a:off x="3062288" y="5083175"/>
              <a:ext cx="495300" cy="266700"/>
            </a:xfrm>
            <a:custGeom>
              <a:avLst/>
              <a:gdLst>
                <a:gd name="T0" fmla="*/ 0 w 312"/>
                <a:gd name="T1" fmla="*/ 0 h 168"/>
                <a:gd name="T2" fmla="*/ 0 w 312"/>
                <a:gd name="T3" fmla="*/ 0 h 168"/>
                <a:gd name="T4" fmla="*/ 312 w 312"/>
                <a:gd name="T5" fmla="*/ 0 h 168"/>
                <a:gd name="T6" fmla="*/ 312 w 312"/>
                <a:gd name="T7" fmla="*/ 0 h 168"/>
                <a:gd name="T8" fmla="*/ 295 w 312"/>
                <a:gd name="T9" fmla="*/ 140 h 168"/>
                <a:gd name="T10" fmla="*/ 295 w 312"/>
                <a:gd name="T11" fmla="*/ 140 h 168"/>
                <a:gd name="T12" fmla="*/ 294 w 312"/>
                <a:gd name="T13" fmla="*/ 147 h 168"/>
                <a:gd name="T14" fmla="*/ 291 w 312"/>
                <a:gd name="T15" fmla="*/ 152 h 168"/>
                <a:gd name="T16" fmla="*/ 285 w 312"/>
                <a:gd name="T17" fmla="*/ 156 h 168"/>
                <a:gd name="T18" fmla="*/ 280 w 312"/>
                <a:gd name="T19" fmla="*/ 160 h 168"/>
                <a:gd name="T20" fmla="*/ 275 w 312"/>
                <a:gd name="T21" fmla="*/ 164 h 168"/>
                <a:gd name="T22" fmla="*/ 269 w 312"/>
                <a:gd name="T23" fmla="*/ 167 h 168"/>
                <a:gd name="T24" fmla="*/ 262 w 312"/>
                <a:gd name="T25" fmla="*/ 168 h 168"/>
                <a:gd name="T26" fmla="*/ 257 w 312"/>
                <a:gd name="T27" fmla="*/ 168 h 168"/>
                <a:gd name="T28" fmla="*/ 257 w 312"/>
                <a:gd name="T29" fmla="*/ 168 h 168"/>
                <a:gd name="T30" fmla="*/ 0 w 312"/>
                <a:gd name="T31" fmla="*/ 168 h 168"/>
                <a:gd name="T32" fmla="*/ 0 w 312"/>
                <a:gd name="T33" fmla="*/ 168 h 168"/>
                <a:gd name="T34" fmla="*/ 0 w 312"/>
                <a:gd name="T35" fmla="*/ 0 h 168"/>
                <a:gd name="T36" fmla="*/ 0 w 312"/>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2" h="168">
                  <a:moveTo>
                    <a:pt x="0" y="0"/>
                  </a:moveTo>
                  <a:lnTo>
                    <a:pt x="0" y="0"/>
                  </a:lnTo>
                  <a:lnTo>
                    <a:pt x="312" y="0"/>
                  </a:lnTo>
                  <a:lnTo>
                    <a:pt x="312" y="0"/>
                  </a:lnTo>
                  <a:lnTo>
                    <a:pt x="295" y="140"/>
                  </a:lnTo>
                  <a:lnTo>
                    <a:pt x="295" y="140"/>
                  </a:lnTo>
                  <a:lnTo>
                    <a:pt x="294" y="147"/>
                  </a:lnTo>
                  <a:lnTo>
                    <a:pt x="291" y="152"/>
                  </a:lnTo>
                  <a:lnTo>
                    <a:pt x="285" y="156"/>
                  </a:lnTo>
                  <a:lnTo>
                    <a:pt x="280" y="160"/>
                  </a:lnTo>
                  <a:lnTo>
                    <a:pt x="275" y="164"/>
                  </a:lnTo>
                  <a:lnTo>
                    <a:pt x="269" y="167"/>
                  </a:lnTo>
                  <a:lnTo>
                    <a:pt x="262" y="168"/>
                  </a:lnTo>
                  <a:lnTo>
                    <a:pt x="257" y="168"/>
                  </a:lnTo>
                  <a:lnTo>
                    <a:pt x="257" y="168"/>
                  </a:lnTo>
                  <a:lnTo>
                    <a:pt x="0" y="168"/>
                  </a:lnTo>
                  <a:lnTo>
                    <a:pt x="0" y="168"/>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7" name="Freeform 23"/>
            <p:cNvSpPr/>
            <p:nvPr/>
          </p:nvSpPr>
          <p:spPr bwMode="auto">
            <a:xfrm>
              <a:off x="3068638" y="5083175"/>
              <a:ext cx="488950" cy="266700"/>
            </a:xfrm>
            <a:custGeom>
              <a:avLst/>
              <a:gdLst>
                <a:gd name="T0" fmla="*/ 0 w 308"/>
                <a:gd name="T1" fmla="*/ 0 h 168"/>
                <a:gd name="T2" fmla="*/ 0 w 308"/>
                <a:gd name="T3" fmla="*/ 0 h 168"/>
                <a:gd name="T4" fmla="*/ 308 w 308"/>
                <a:gd name="T5" fmla="*/ 0 h 168"/>
                <a:gd name="T6" fmla="*/ 308 w 308"/>
                <a:gd name="T7" fmla="*/ 0 h 168"/>
                <a:gd name="T8" fmla="*/ 291 w 308"/>
                <a:gd name="T9" fmla="*/ 140 h 168"/>
                <a:gd name="T10" fmla="*/ 291 w 308"/>
                <a:gd name="T11" fmla="*/ 140 h 168"/>
                <a:gd name="T12" fmla="*/ 290 w 308"/>
                <a:gd name="T13" fmla="*/ 147 h 168"/>
                <a:gd name="T14" fmla="*/ 287 w 308"/>
                <a:gd name="T15" fmla="*/ 152 h 168"/>
                <a:gd name="T16" fmla="*/ 281 w 308"/>
                <a:gd name="T17" fmla="*/ 156 h 168"/>
                <a:gd name="T18" fmla="*/ 277 w 308"/>
                <a:gd name="T19" fmla="*/ 160 h 168"/>
                <a:gd name="T20" fmla="*/ 271 w 308"/>
                <a:gd name="T21" fmla="*/ 164 h 168"/>
                <a:gd name="T22" fmla="*/ 265 w 308"/>
                <a:gd name="T23" fmla="*/ 166 h 168"/>
                <a:gd name="T24" fmla="*/ 258 w 308"/>
                <a:gd name="T25" fmla="*/ 168 h 168"/>
                <a:gd name="T26" fmla="*/ 253 w 308"/>
                <a:gd name="T27" fmla="*/ 168 h 168"/>
                <a:gd name="T28" fmla="*/ 253 w 308"/>
                <a:gd name="T29" fmla="*/ 168 h 168"/>
                <a:gd name="T30" fmla="*/ 0 w 308"/>
                <a:gd name="T31" fmla="*/ 167 h 168"/>
                <a:gd name="T32" fmla="*/ 0 w 308"/>
                <a:gd name="T33" fmla="*/ 167 h 168"/>
                <a:gd name="T34" fmla="*/ 0 w 308"/>
                <a:gd name="T35" fmla="*/ 0 h 168"/>
                <a:gd name="T36" fmla="*/ 0 w 308"/>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8" h="168">
                  <a:moveTo>
                    <a:pt x="0" y="0"/>
                  </a:moveTo>
                  <a:lnTo>
                    <a:pt x="0" y="0"/>
                  </a:lnTo>
                  <a:lnTo>
                    <a:pt x="308" y="0"/>
                  </a:lnTo>
                  <a:lnTo>
                    <a:pt x="308" y="0"/>
                  </a:lnTo>
                  <a:lnTo>
                    <a:pt x="291" y="140"/>
                  </a:lnTo>
                  <a:lnTo>
                    <a:pt x="291" y="140"/>
                  </a:lnTo>
                  <a:lnTo>
                    <a:pt x="290" y="147"/>
                  </a:lnTo>
                  <a:lnTo>
                    <a:pt x="287" y="152"/>
                  </a:lnTo>
                  <a:lnTo>
                    <a:pt x="281" y="156"/>
                  </a:lnTo>
                  <a:lnTo>
                    <a:pt x="277" y="160"/>
                  </a:lnTo>
                  <a:lnTo>
                    <a:pt x="271" y="164"/>
                  </a:lnTo>
                  <a:lnTo>
                    <a:pt x="265" y="166"/>
                  </a:lnTo>
                  <a:lnTo>
                    <a:pt x="258" y="168"/>
                  </a:lnTo>
                  <a:lnTo>
                    <a:pt x="253" y="168"/>
                  </a:lnTo>
                  <a:lnTo>
                    <a:pt x="253" y="168"/>
                  </a:lnTo>
                  <a:lnTo>
                    <a:pt x="0" y="167"/>
                  </a:lnTo>
                  <a:lnTo>
                    <a:pt x="0" y="167"/>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8" name="Freeform 24"/>
            <p:cNvSpPr/>
            <p:nvPr/>
          </p:nvSpPr>
          <p:spPr bwMode="auto">
            <a:xfrm>
              <a:off x="3074988" y="5083175"/>
              <a:ext cx="482600" cy="266700"/>
            </a:xfrm>
            <a:custGeom>
              <a:avLst/>
              <a:gdLst>
                <a:gd name="T0" fmla="*/ 0 w 304"/>
                <a:gd name="T1" fmla="*/ 0 h 168"/>
                <a:gd name="T2" fmla="*/ 0 w 304"/>
                <a:gd name="T3" fmla="*/ 0 h 168"/>
                <a:gd name="T4" fmla="*/ 304 w 304"/>
                <a:gd name="T5" fmla="*/ 0 h 168"/>
                <a:gd name="T6" fmla="*/ 304 w 304"/>
                <a:gd name="T7" fmla="*/ 0 h 168"/>
                <a:gd name="T8" fmla="*/ 287 w 304"/>
                <a:gd name="T9" fmla="*/ 140 h 168"/>
                <a:gd name="T10" fmla="*/ 287 w 304"/>
                <a:gd name="T11" fmla="*/ 140 h 168"/>
                <a:gd name="T12" fmla="*/ 286 w 304"/>
                <a:gd name="T13" fmla="*/ 147 h 168"/>
                <a:gd name="T14" fmla="*/ 283 w 304"/>
                <a:gd name="T15" fmla="*/ 152 h 168"/>
                <a:gd name="T16" fmla="*/ 279 w 304"/>
                <a:gd name="T17" fmla="*/ 156 h 168"/>
                <a:gd name="T18" fmla="*/ 273 w 304"/>
                <a:gd name="T19" fmla="*/ 160 h 168"/>
                <a:gd name="T20" fmla="*/ 267 w 304"/>
                <a:gd name="T21" fmla="*/ 164 h 168"/>
                <a:gd name="T22" fmla="*/ 261 w 304"/>
                <a:gd name="T23" fmla="*/ 166 h 168"/>
                <a:gd name="T24" fmla="*/ 254 w 304"/>
                <a:gd name="T25" fmla="*/ 167 h 168"/>
                <a:gd name="T26" fmla="*/ 249 w 304"/>
                <a:gd name="T27" fmla="*/ 168 h 168"/>
                <a:gd name="T28" fmla="*/ 249 w 304"/>
                <a:gd name="T29" fmla="*/ 168 h 168"/>
                <a:gd name="T30" fmla="*/ 0 w 304"/>
                <a:gd name="T31" fmla="*/ 166 h 168"/>
                <a:gd name="T32" fmla="*/ 0 w 304"/>
                <a:gd name="T33" fmla="*/ 166 h 168"/>
                <a:gd name="T34" fmla="*/ 0 w 304"/>
                <a:gd name="T35" fmla="*/ 0 h 168"/>
                <a:gd name="T36" fmla="*/ 0 w 304"/>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4" h="168">
                  <a:moveTo>
                    <a:pt x="0" y="0"/>
                  </a:moveTo>
                  <a:lnTo>
                    <a:pt x="0" y="0"/>
                  </a:lnTo>
                  <a:lnTo>
                    <a:pt x="304" y="0"/>
                  </a:lnTo>
                  <a:lnTo>
                    <a:pt x="304" y="0"/>
                  </a:lnTo>
                  <a:lnTo>
                    <a:pt x="287" y="140"/>
                  </a:lnTo>
                  <a:lnTo>
                    <a:pt x="287" y="140"/>
                  </a:lnTo>
                  <a:lnTo>
                    <a:pt x="286" y="147"/>
                  </a:lnTo>
                  <a:lnTo>
                    <a:pt x="283" y="152"/>
                  </a:lnTo>
                  <a:lnTo>
                    <a:pt x="279" y="156"/>
                  </a:lnTo>
                  <a:lnTo>
                    <a:pt x="273" y="160"/>
                  </a:lnTo>
                  <a:lnTo>
                    <a:pt x="267" y="164"/>
                  </a:lnTo>
                  <a:lnTo>
                    <a:pt x="261" y="166"/>
                  </a:lnTo>
                  <a:lnTo>
                    <a:pt x="254" y="167"/>
                  </a:lnTo>
                  <a:lnTo>
                    <a:pt x="249" y="168"/>
                  </a:lnTo>
                  <a:lnTo>
                    <a:pt x="249" y="168"/>
                  </a:lnTo>
                  <a:lnTo>
                    <a:pt x="0" y="166"/>
                  </a:lnTo>
                  <a:lnTo>
                    <a:pt x="0" y="16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99" name="Freeform 25"/>
            <p:cNvSpPr/>
            <p:nvPr/>
          </p:nvSpPr>
          <p:spPr bwMode="auto">
            <a:xfrm>
              <a:off x="3081338" y="5083175"/>
              <a:ext cx="476250" cy="266700"/>
            </a:xfrm>
            <a:custGeom>
              <a:avLst/>
              <a:gdLst>
                <a:gd name="T0" fmla="*/ 0 w 300"/>
                <a:gd name="T1" fmla="*/ 0 h 168"/>
                <a:gd name="T2" fmla="*/ 0 w 300"/>
                <a:gd name="T3" fmla="*/ 0 h 168"/>
                <a:gd name="T4" fmla="*/ 300 w 300"/>
                <a:gd name="T5" fmla="*/ 0 h 168"/>
                <a:gd name="T6" fmla="*/ 300 w 300"/>
                <a:gd name="T7" fmla="*/ 0 h 168"/>
                <a:gd name="T8" fmla="*/ 283 w 300"/>
                <a:gd name="T9" fmla="*/ 140 h 168"/>
                <a:gd name="T10" fmla="*/ 283 w 300"/>
                <a:gd name="T11" fmla="*/ 140 h 168"/>
                <a:gd name="T12" fmla="*/ 282 w 300"/>
                <a:gd name="T13" fmla="*/ 147 h 168"/>
                <a:gd name="T14" fmla="*/ 279 w 300"/>
                <a:gd name="T15" fmla="*/ 152 h 168"/>
                <a:gd name="T16" fmla="*/ 275 w 300"/>
                <a:gd name="T17" fmla="*/ 156 h 168"/>
                <a:gd name="T18" fmla="*/ 269 w 300"/>
                <a:gd name="T19" fmla="*/ 160 h 168"/>
                <a:gd name="T20" fmla="*/ 264 w 300"/>
                <a:gd name="T21" fmla="*/ 163 h 168"/>
                <a:gd name="T22" fmla="*/ 257 w 300"/>
                <a:gd name="T23" fmla="*/ 166 h 168"/>
                <a:gd name="T24" fmla="*/ 252 w 300"/>
                <a:gd name="T25" fmla="*/ 167 h 168"/>
                <a:gd name="T26" fmla="*/ 245 w 300"/>
                <a:gd name="T27" fmla="*/ 168 h 168"/>
                <a:gd name="T28" fmla="*/ 245 w 300"/>
                <a:gd name="T29" fmla="*/ 168 h 168"/>
                <a:gd name="T30" fmla="*/ 0 w 300"/>
                <a:gd name="T31" fmla="*/ 164 h 168"/>
                <a:gd name="T32" fmla="*/ 0 w 300"/>
                <a:gd name="T33" fmla="*/ 164 h 168"/>
                <a:gd name="T34" fmla="*/ 0 w 300"/>
                <a:gd name="T35" fmla="*/ 0 h 168"/>
                <a:gd name="T36" fmla="*/ 0 w 300"/>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0" h="168">
                  <a:moveTo>
                    <a:pt x="0" y="0"/>
                  </a:moveTo>
                  <a:lnTo>
                    <a:pt x="0" y="0"/>
                  </a:lnTo>
                  <a:lnTo>
                    <a:pt x="300" y="0"/>
                  </a:lnTo>
                  <a:lnTo>
                    <a:pt x="300" y="0"/>
                  </a:lnTo>
                  <a:lnTo>
                    <a:pt x="283" y="140"/>
                  </a:lnTo>
                  <a:lnTo>
                    <a:pt x="283" y="140"/>
                  </a:lnTo>
                  <a:lnTo>
                    <a:pt x="282" y="147"/>
                  </a:lnTo>
                  <a:lnTo>
                    <a:pt x="279" y="152"/>
                  </a:lnTo>
                  <a:lnTo>
                    <a:pt x="275" y="156"/>
                  </a:lnTo>
                  <a:lnTo>
                    <a:pt x="269" y="160"/>
                  </a:lnTo>
                  <a:lnTo>
                    <a:pt x="264" y="163"/>
                  </a:lnTo>
                  <a:lnTo>
                    <a:pt x="257" y="166"/>
                  </a:lnTo>
                  <a:lnTo>
                    <a:pt x="252" y="167"/>
                  </a:lnTo>
                  <a:lnTo>
                    <a:pt x="245" y="168"/>
                  </a:lnTo>
                  <a:lnTo>
                    <a:pt x="245" y="168"/>
                  </a:lnTo>
                  <a:lnTo>
                    <a:pt x="0" y="164"/>
                  </a:lnTo>
                  <a:lnTo>
                    <a:pt x="0" y="164"/>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00" name="Freeform 26"/>
            <p:cNvSpPr/>
            <p:nvPr/>
          </p:nvSpPr>
          <p:spPr bwMode="auto">
            <a:xfrm>
              <a:off x="3086101" y="5083175"/>
              <a:ext cx="471488" cy="266700"/>
            </a:xfrm>
            <a:custGeom>
              <a:avLst/>
              <a:gdLst>
                <a:gd name="T0" fmla="*/ 0 w 297"/>
                <a:gd name="T1" fmla="*/ 0 h 168"/>
                <a:gd name="T2" fmla="*/ 0 w 297"/>
                <a:gd name="T3" fmla="*/ 0 h 168"/>
                <a:gd name="T4" fmla="*/ 297 w 297"/>
                <a:gd name="T5" fmla="*/ 0 h 168"/>
                <a:gd name="T6" fmla="*/ 297 w 297"/>
                <a:gd name="T7" fmla="*/ 0 h 168"/>
                <a:gd name="T8" fmla="*/ 280 w 297"/>
                <a:gd name="T9" fmla="*/ 140 h 168"/>
                <a:gd name="T10" fmla="*/ 280 w 297"/>
                <a:gd name="T11" fmla="*/ 140 h 168"/>
                <a:gd name="T12" fmla="*/ 279 w 297"/>
                <a:gd name="T13" fmla="*/ 147 h 168"/>
                <a:gd name="T14" fmla="*/ 276 w 297"/>
                <a:gd name="T15" fmla="*/ 152 h 168"/>
                <a:gd name="T16" fmla="*/ 272 w 297"/>
                <a:gd name="T17" fmla="*/ 156 h 168"/>
                <a:gd name="T18" fmla="*/ 266 w 297"/>
                <a:gd name="T19" fmla="*/ 160 h 168"/>
                <a:gd name="T20" fmla="*/ 261 w 297"/>
                <a:gd name="T21" fmla="*/ 163 h 168"/>
                <a:gd name="T22" fmla="*/ 254 w 297"/>
                <a:gd name="T23" fmla="*/ 166 h 168"/>
                <a:gd name="T24" fmla="*/ 249 w 297"/>
                <a:gd name="T25" fmla="*/ 167 h 168"/>
                <a:gd name="T26" fmla="*/ 243 w 297"/>
                <a:gd name="T27" fmla="*/ 168 h 168"/>
                <a:gd name="T28" fmla="*/ 243 w 297"/>
                <a:gd name="T29" fmla="*/ 168 h 168"/>
                <a:gd name="T30" fmla="*/ 1 w 297"/>
                <a:gd name="T31" fmla="*/ 163 h 168"/>
                <a:gd name="T32" fmla="*/ 1 w 297"/>
                <a:gd name="T33" fmla="*/ 163 h 168"/>
                <a:gd name="T34" fmla="*/ 0 w 297"/>
                <a:gd name="T35" fmla="*/ 0 h 168"/>
                <a:gd name="T36" fmla="*/ 0 w 297"/>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68">
                  <a:moveTo>
                    <a:pt x="0" y="0"/>
                  </a:moveTo>
                  <a:lnTo>
                    <a:pt x="0" y="0"/>
                  </a:lnTo>
                  <a:lnTo>
                    <a:pt x="297" y="0"/>
                  </a:lnTo>
                  <a:lnTo>
                    <a:pt x="297" y="0"/>
                  </a:lnTo>
                  <a:lnTo>
                    <a:pt x="280" y="140"/>
                  </a:lnTo>
                  <a:lnTo>
                    <a:pt x="280" y="140"/>
                  </a:lnTo>
                  <a:lnTo>
                    <a:pt x="279" y="147"/>
                  </a:lnTo>
                  <a:lnTo>
                    <a:pt x="276" y="152"/>
                  </a:lnTo>
                  <a:lnTo>
                    <a:pt x="272" y="156"/>
                  </a:lnTo>
                  <a:lnTo>
                    <a:pt x="266" y="160"/>
                  </a:lnTo>
                  <a:lnTo>
                    <a:pt x="261" y="163"/>
                  </a:lnTo>
                  <a:lnTo>
                    <a:pt x="254" y="166"/>
                  </a:lnTo>
                  <a:lnTo>
                    <a:pt x="249" y="167"/>
                  </a:lnTo>
                  <a:lnTo>
                    <a:pt x="243" y="168"/>
                  </a:lnTo>
                  <a:lnTo>
                    <a:pt x="243" y="168"/>
                  </a:lnTo>
                  <a:lnTo>
                    <a:pt x="1" y="163"/>
                  </a:lnTo>
                  <a:lnTo>
                    <a:pt x="1" y="16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7" name="Freeform 27"/>
            <p:cNvSpPr/>
            <p:nvPr/>
          </p:nvSpPr>
          <p:spPr bwMode="auto">
            <a:xfrm>
              <a:off x="3092451" y="5083175"/>
              <a:ext cx="465138" cy="266700"/>
            </a:xfrm>
            <a:custGeom>
              <a:avLst/>
              <a:gdLst>
                <a:gd name="T0" fmla="*/ 0 w 293"/>
                <a:gd name="T1" fmla="*/ 0 h 168"/>
                <a:gd name="T2" fmla="*/ 0 w 293"/>
                <a:gd name="T3" fmla="*/ 0 h 168"/>
                <a:gd name="T4" fmla="*/ 293 w 293"/>
                <a:gd name="T5" fmla="*/ 0 h 168"/>
                <a:gd name="T6" fmla="*/ 293 w 293"/>
                <a:gd name="T7" fmla="*/ 0 h 168"/>
                <a:gd name="T8" fmla="*/ 276 w 293"/>
                <a:gd name="T9" fmla="*/ 140 h 168"/>
                <a:gd name="T10" fmla="*/ 276 w 293"/>
                <a:gd name="T11" fmla="*/ 140 h 168"/>
                <a:gd name="T12" fmla="*/ 275 w 293"/>
                <a:gd name="T13" fmla="*/ 147 h 168"/>
                <a:gd name="T14" fmla="*/ 272 w 293"/>
                <a:gd name="T15" fmla="*/ 152 h 168"/>
                <a:gd name="T16" fmla="*/ 268 w 293"/>
                <a:gd name="T17" fmla="*/ 156 h 168"/>
                <a:gd name="T18" fmla="*/ 262 w 293"/>
                <a:gd name="T19" fmla="*/ 160 h 168"/>
                <a:gd name="T20" fmla="*/ 257 w 293"/>
                <a:gd name="T21" fmla="*/ 163 h 168"/>
                <a:gd name="T22" fmla="*/ 250 w 293"/>
                <a:gd name="T23" fmla="*/ 166 h 168"/>
                <a:gd name="T24" fmla="*/ 245 w 293"/>
                <a:gd name="T25" fmla="*/ 167 h 168"/>
                <a:gd name="T26" fmla="*/ 239 w 293"/>
                <a:gd name="T27" fmla="*/ 168 h 168"/>
                <a:gd name="T28" fmla="*/ 239 w 293"/>
                <a:gd name="T29" fmla="*/ 168 h 168"/>
                <a:gd name="T30" fmla="*/ 0 w 293"/>
                <a:gd name="T31" fmla="*/ 163 h 168"/>
                <a:gd name="T32" fmla="*/ 0 w 293"/>
                <a:gd name="T33" fmla="*/ 163 h 168"/>
                <a:gd name="T34" fmla="*/ 0 w 293"/>
                <a:gd name="T35" fmla="*/ 0 h 168"/>
                <a:gd name="T36" fmla="*/ 0 w 293"/>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3" h="168">
                  <a:moveTo>
                    <a:pt x="0" y="0"/>
                  </a:moveTo>
                  <a:lnTo>
                    <a:pt x="0" y="0"/>
                  </a:lnTo>
                  <a:lnTo>
                    <a:pt x="293" y="0"/>
                  </a:lnTo>
                  <a:lnTo>
                    <a:pt x="293" y="0"/>
                  </a:lnTo>
                  <a:lnTo>
                    <a:pt x="276" y="140"/>
                  </a:lnTo>
                  <a:lnTo>
                    <a:pt x="276" y="140"/>
                  </a:lnTo>
                  <a:lnTo>
                    <a:pt x="275" y="147"/>
                  </a:lnTo>
                  <a:lnTo>
                    <a:pt x="272" y="152"/>
                  </a:lnTo>
                  <a:lnTo>
                    <a:pt x="268" y="156"/>
                  </a:lnTo>
                  <a:lnTo>
                    <a:pt x="262" y="160"/>
                  </a:lnTo>
                  <a:lnTo>
                    <a:pt x="257" y="163"/>
                  </a:lnTo>
                  <a:lnTo>
                    <a:pt x="250" y="166"/>
                  </a:lnTo>
                  <a:lnTo>
                    <a:pt x="245" y="167"/>
                  </a:lnTo>
                  <a:lnTo>
                    <a:pt x="239" y="168"/>
                  </a:lnTo>
                  <a:lnTo>
                    <a:pt x="239" y="168"/>
                  </a:lnTo>
                  <a:lnTo>
                    <a:pt x="0" y="163"/>
                  </a:lnTo>
                  <a:lnTo>
                    <a:pt x="0" y="16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8" name="Freeform 28"/>
            <p:cNvSpPr/>
            <p:nvPr/>
          </p:nvSpPr>
          <p:spPr bwMode="auto">
            <a:xfrm>
              <a:off x="3098801" y="5083175"/>
              <a:ext cx="458788" cy="266700"/>
            </a:xfrm>
            <a:custGeom>
              <a:avLst/>
              <a:gdLst>
                <a:gd name="T0" fmla="*/ 0 w 289"/>
                <a:gd name="T1" fmla="*/ 0 h 168"/>
                <a:gd name="T2" fmla="*/ 0 w 289"/>
                <a:gd name="T3" fmla="*/ 0 h 168"/>
                <a:gd name="T4" fmla="*/ 289 w 289"/>
                <a:gd name="T5" fmla="*/ 0 h 168"/>
                <a:gd name="T6" fmla="*/ 289 w 289"/>
                <a:gd name="T7" fmla="*/ 0 h 168"/>
                <a:gd name="T8" fmla="*/ 272 w 289"/>
                <a:gd name="T9" fmla="*/ 140 h 168"/>
                <a:gd name="T10" fmla="*/ 272 w 289"/>
                <a:gd name="T11" fmla="*/ 140 h 168"/>
                <a:gd name="T12" fmla="*/ 271 w 289"/>
                <a:gd name="T13" fmla="*/ 147 h 168"/>
                <a:gd name="T14" fmla="*/ 268 w 289"/>
                <a:gd name="T15" fmla="*/ 151 h 168"/>
                <a:gd name="T16" fmla="*/ 264 w 289"/>
                <a:gd name="T17" fmla="*/ 156 h 168"/>
                <a:gd name="T18" fmla="*/ 258 w 289"/>
                <a:gd name="T19" fmla="*/ 160 h 168"/>
                <a:gd name="T20" fmla="*/ 253 w 289"/>
                <a:gd name="T21" fmla="*/ 163 h 168"/>
                <a:gd name="T22" fmla="*/ 248 w 289"/>
                <a:gd name="T23" fmla="*/ 166 h 168"/>
                <a:gd name="T24" fmla="*/ 235 w 289"/>
                <a:gd name="T25" fmla="*/ 168 h 168"/>
                <a:gd name="T26" fmla="*/ 235 w 289"/>
                <a:gd name="T27" fmla="*/ 168 h 168"/>
                <a:gd name="T28" fmla="*/ 0 w 289"/>
                <a:gd name="T29" fmla="*/ 161 h 168"/>
                <a:gd name="T30" fmla="*/ 0 w 289"/>
                <a:gd name="T31" fmla="*/ 161 h 168"/>
                <a:gd name="T32" fmla="*/ 0 w 289"/>
                <a:gd name="T33" fmla="*/ 0 h 168"/>
                <a:gd name="T34" fmla="*/ 0 w 289"/>
                <a:gd name="T3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9" h="168">
                  <a:moveTo>
                    <a:pt x="0" y="0"/>
                  </a:moveTo>
                  <a:lnTo>
                    <a:pt x="0" y="0"/>
                  </a:lnTo>
                  <a:lnTo>
                    <a:pt x="289" y="0"/>
                  </a:lnTo>
                  <a:lnTo>
                    <a:pt x="289" y="0"/>
                  </a:lnTo>
                  <a:lnTo>
                    <a:pt x="272" y="140"/>
                  </a:lnTo>
                  <a:lnTo>
                    <a:pt x="272" y="140"/>
                  </a:lnTo>
                  <a:lnTo>
                    <a:pt x="271" y="147"/>
                  </a:lnTo>
                  <a:lnTo>
                    <a:pt x="268" y="151"/>
                  </a:lnTo>
                  <a:lnTo>
                    <a:pt x="264" y="156"/>
                  </a:lnTo>
                  <a:lnTo>
                    <a:pt x="258" y="160"/>
                  </a:lnTo>
                  <a:lnTo>
                    <a:pt x="253" y="163"/>
                  </a:lnTo>
                  <a:lnTo>
                    <a:pt x="248" y="166"/>
                  </a:lnTo>
                  <a:lnTo>
                    <a:pt x="235" y="168"/>
                  </a:lnTo>
                  <a:lnTo>
                    <a:pt x="235" y="168"/>
                  </a:lnTo>
                  <a:lnTo>
                    <a:pt x="0" y="161"/>
                  </a:lnTo>
                  <a:lnTo>
                    <a:pt x="0" y="161"/>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19" name="Freeform 29"/>
            <p:cNvSpPr/>
            <p:nvPr/>
          </p:nvSpPr>
          <p:spPr bwMode="auto">
            <a:xfrm>
              <a:off x="3105151" y="5083175"/>
              <a:ext cx="452438" cy="265113"/>
            </a:xfrm>
            <a:custGeom>
              <a:avLst/>
              <a:gdLst>
                <a:gd name="T0" fmla="*/ 0 w 285"/>
                <a:gd name="T1" fmla="*/ 0 h 167"/>
                <a:gd name="T2" fmla="*/ 0 w 285"/>
                <a:gd name="T3" fmla="*/ 0 h 167"/>
                <a:gd name="T4" fmla="*/ 285 w 285"/>
                <a:gd name="T5" fmla="*/ 0 h 167"/>
                <a:gd name="T6" fmla="*/ 285 w 285"/>
                <a:gd name="T7" fmla="*/ 0 h 167"/>
                <a:gd name="T8" fmla="*/ 268 w 285"/>
                <a:gd name="T9" fmla="*/ 140 h 167"/>
                <a:gd name="T10" fmla="*/ 268 w 285"/>
                <a:gd name="T11" fmla="*/ 140 h 167"/>
                <a:gd name="T12" fmla="*/ 267 w 285"/>
                <a:gd name="T13" fmla="*/ 147 h 167"/>
                <a:gd name="T14" fmla="*/ 264 w 285"/>
                <a:gd name="T15" fmla="*/ 151 h 167"/>
                <a:gd name="T16" fmla="*/ 260 w 285"/>
                <a:gd name="T17" fmla="*/ 156 h 167"/>
                <a:gd name="T18" fmla="*/ 254 w 285"/>
                <a:gd name="T19" fmla="*/ 160 h 167"/>
                <a:gd name="T20" fmla="*/ 249 w 285"/>
                <a:gd name="T21" fmla="*/ 163 h 167"/>
                <a:gd name="T22" fmla="*/ 244 w 285"/>
                <a:gd name="T23" fmla="*/ 166 h 167"/>
                <a:gd name="T24" fmla="*/ 231 w 285"/>
                <a:gd name="T25" fmla="*/ 167 h 167"/>
                <a:gd name="T26" fmla="*/ 231 w 285"/>
                <a:gd name="T27" fmla="*/ 167 h 167"/>
                <a:gd name="T28" fmla="*/ 0 w 285"/>
                <a:gd name="T29" fmla="*/ 160 h 167"/>
                <a:gd name="T30" fmla="*/ 0 w 285"/>
                <a:gd name="T31" fmla="*/ 160 h 167"/>
                <a:gd name="T32" fmla="*/ 0 w 285"/>
                <a:gd name="T33" fmla="*/ 0 h 167"/>
                <a:gd name="T34" fmla="*/ 0 w 285"/>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167">
                  <a:moveTo>
                    <a:pt x="0" y="0"/>
                  </a:moveTo>
                  <a:lnTo>
                    <a:pt x="0" y="0"/>
                  </a:lnTo>
                  <a:lnTo>
                    <a:pt x="285" y="0"/>
                  </a:lnTo>
                  <a:lnTo>
                    <a:pt x="285" y="0"/>
                  </a:lnTo>
                  <a:lnTo>
                    <a:pt x="268" y="140"/>
                  </a:lnTo>
                  <a:lnTo>
                    <a:pt x="268" y="140"/>
                  </a:lnTo>
                  <a:lnTo>
                    <a:pt x="267" y="147"/>
                  </a:lnTo>
                  <a:lnTo>
                    <a:pt x="264" y="151"/>
                  </a:lnTo>
                  <a:lnTo>
                    <a:pt x="260" y="156"/>
                  </a:lnTo>
                  <a:lnTo>
                    <a:pt x="254" y="160"/>
                  </a:lnTo>
                  <a:lnTo>
                    <a:pt x="249" y="163"/>
                  </a:lnTo>
                  <a:lnTo>
                    <a:pt x="244" y="166"/>
                  </a:lnTo>
                  <a:lnTo>
                    <a:pt x="231" y="167"/>
                  </a:lnTo>
                  <a:lnTo>
                    <a:pt x="231" y="167"/>
                  </a:lnTo>
                  <a:lnTo>
                    <a:pt x="0" y="160"/>
                  </a:lnTo>
                  <a:lnTo>
                    <a:pt x="0" y="16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0" name="Freeform 30"/>
            <p:cNvSpPr/>
            <p:nvPr/>
          </p:nvSpPr>
          <p:spPr bwMode="auto">
            <a:xfrm>
              <a:off x="3111501" y="5083175"/>
              <a:ext cx="446088" cy="265113"/>
            </a:xfrm>
            <a:custGeom>
              <a:avLst/>
              <a:gdLst>
                <a:gd name="T0" fmla="*/ 0 w 281"/>
                <a:gd name="T1" fmla="*/ 0 h 167"/>
                <a:gd name="T2" fmla="*/ 0 w 281"/>
                <a:gd name="T3" fmla="*/ 0 h 167"/>
                <a:gd name="T4" fmla="*/ 281 w 281"/>
                <a:gd name="T5" fmla="*/ 0 h 167"/>
                <a:gd name="T6" fmla="*/ 281 w 281"/>
                <a:gd name="T7" fmla="*/ 0 h 167"/>
                <a:gd name="T8" fmla="*/ 264 w 281"/>
                <a:gd name="T9" fmla="*/ 140 h 167"/>
                <a:gd name="T10" fmla="*/ 264 w 281"/>
                <a:gd name="T11" fmla="*/ 140 h 167"/>
                <a:gd name="T12" fmla="*/ 263 w 281"/>
                <a:gd name="T13" fmla="*/ 145 h 167"/>
                <a:gd name="T14" fmla="*/ 260 w 281"/>
                <a:gd name="T15" fmla="*/ 151 h 167"/>
                <a:gd name="T16" fmla="*/ 256 w 281"/>
                <a:gd name="T17" fmla="*/ 156 h 167"/>
                <a:gd name="T18" fmla="*/ 250 w 281"/>
                <a:gd name="T19" fmla="*/ 160 h 167"/>
                <a:gd name="T20" fmla="*/ 245 w 281"/>
                <a:gd name="T21" fmla="*/ 163 h 167"/>
                <a:gd name="T22" fmla="*/ 240 w 281"/>
                <a:gd name="T23" fmla="*/ 166 h 167"/>
                <a:gd name="T24" fmla="*/ 229 w 281"/>
                <a:gd name="T25" fmla="*/ 167 h 167"/>
                <a:gd name="T26" fmla="*/ 229 w 281"/>
                <a:gd name="T27" fmla="*/ 167 h 167"/>
                <a:gd name="T28" fmla="*/ 0 w 281"/>
                <a:gd name="T29" fmla="*/ 159 h 167"/>
                <a:gd name="T30" fmla="*/ 0 w 281"/>
                <a:gd name="T31" fmla="*/ 159 h 167"/>
                <a:gd name="T32" fmla="*/ 0 w 281"/>
                <a:gd name="T33" fmla="*/ 0 h 167"/>
                <a:gd name="T34" fmla="*/ 0 w 281"/>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1" h="167">
                  <a:moveTo>
                    <a:pt x="0" y="0"/>
                  </a:moveTo>
                  <a:lnTo>
                    <a:pt x="0" y="0"/>
                  </a:lnTo>
                  <a:lnTo>
                    <a:pt x="281" y="0"/>
                  </a:lnTo>
                  <a:lnTo>
                    <a:pt x="281" y="0"/>
                  </a:lnTo>
                  <a:lnTo>
                    <a:pt x="264" y="140"/>
                  </a:lnTo>
                  <a:lnTo>
                    <a:pt x="264" y="140"/>
                  </a:lnTo>
                  <a:lnTo>
                    <a:pt x="263" y="145"/>
                  </a:lnTo>
                  <a:lnTo>
                    <a:pt x="260" y="151"/>
                  </a:lnTo>
                  <a:lnTo>
                    <a:pt x="256" y="156"/>
                  </a:lnTo>
                  <a:lnTo>
                    <a:pt x="250" y="160"/>
                  </a:lnTo>
                  <a:lnTo>
                    <a:pt x="245" y="163"/>
                  </a:lnTo>
                  <a:lnTo>
                    <a:pt x="240" y="166"/>
                  </a:lnTo>
                  <a:lnTo>
                    <a:pt x="229" y="167"/>
                  </a:lnTo>
                  <a:lnTo>
                    <a:pt x="229" y="167"/>
                  </a:lnTo>
                  <a:lnTo>
                    <a:pt x="0" y="159"/>
                  </a:lnTo>
                  <a:lnTo>
                    <a:pt x="0" y="159"/>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1" name="Freeform 31"/>
            <p:cNvSpPr/>
            <p:nvPr/>
          </p:nvSpPr>
          <p:spPr bwMode="auto">
            <a:xfrm>
              <a:off x="3116263" y="5083175"/>
              <a:ext cx="441325" cy="265113"/>
            </a:xfrm>
            <a:custGeom>
              <a:avLst/>
              <a:gdLst>
                <a:gd name="T0" fmla="*/ 1 w 278"/>
                <a:gd name="T1" fmla="*/ 0 h 167"/>
                <a:gd name="T2" fmla="*/ 1 w 278"/>
                <a:gd name="T3" fmla="*/ 0 h 167"/>
                <a:gd name="T4" fmla="*/ 278 w 278"/>
                <a:gd name="T5" fmla="*/ 0 h 167"/>
                <a:gd name="T6" fmla="*/ 278 w 278"/>
                <a:gd name="T7" fmla="*/ 0 h 167"/>
                <a:gd name="T8" fmla="*/ 261 w 278"/>
                <a:gd name="T9" fmla="*/ 140 h 167"/>
                <a:gd name="T10" fmla="*/ 261 w 278"/>
                <a:gd name="T11" fmla="*/ 140 h 167"/>
                <a:gd name="T12" fmla="*/ 260 w 278"/>
                <a:gd name="T13" fmla="*/ 145 h 167"/>
                <a:gd name="T14" fmla="*/ 257 w 278"/>
                <a:gd name="T15" fmla="*/ 151 h 167"/>
                <a:gd name="T16" fmla="*/ 253 w 278"/>
                <a:gd name="T17" fmla="*/ 156 h 167"/>
                <a:gd name="T18" fmla="*/ 247 w 278"/>
                <a:gd name="T19" fmla="*/ 159 h 167"/>
                <a:gd name="T20" fmla="*/ 242 w 278"/>
                <a:gd name="T21" fmla="*/ 163 h 167"/>
                <a:gd name="T22" fmla="*/ 237 w 278"/>
                <a:gd name="T23" fmla="*/ 166 h 167"/>
                <a:gd name="T24" fmla="*/ 226 w 278"/>
                <a:gd name="T25" fmla="*/ 167 h 167"/>
                <a:gd name="T26" fmla="*/ 226 w 278"/>
                <a:gd name="T27" fmla="*/ 167 h 167"/>
                <a:gd name="T28" fmla="*/ 0 w 278"/>
                <a:gd name="T29" fmla="*/ 157 h 167"/>
                <a:gd name="T30" fmla="*/ 0 w 278"/>
                <a:gd name="T31" fmla="*/ 157 h 167"/>
                <a:gd name="T32" fmla="*/ 1 w 278"/>
                <a:gd name="T33" fmla="*/ 0 h 167"/>
                <a:gd name="T34" fmla="*/ 1 w 278"/>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8" h="167">
                  <a:moveTo>
                    <a:pt x="1" y="0"/>
                  </a:moveTo>
                  <a:lnTo>
                    <a:pt x="1" y="0"/>
                  </a:lnTo>
                  <a:lnTo>
                    <a:pt x="278" y="0"/>
                  </a:lnTo>
                  <a:lnTo>
                    <a:pt x="278" y="0"/>
                  </a:lnTo>
                  <a:lnTo>
                    <a:pt x="261" y="140"/>
                  </a:lnTo>
                  <a:lnTo>
                    <a:pt x="261" y="140"/>
                  </a:lnTo>
                  <a:lnTo>
                    <a:pt x="260" y="145"/>
                  </a:lnTo>
                  <a:lnTo>
                    <a:pt x="257" y="151"/>
                  </a:lnTo>
                  <a:lnTo>
                    <a:pt x="253" y="156"/>
                  </a:lnTo>
                  <a:lnTo>
                    <a:pt x="247" y="159"/>
                  </a:lnTo>
                  <a:lnTo>
                    <a:pt x="242" y="163"/>
                  </a:lnTo>
                  <a:lnTo>
                    <a:pt x="237" y="166"/>
                  </a:lnTo>
                  <a:lnTo>
                    <a:pt x="226" y="167"/>
                  </a:lnTo>
                  <a:lnTo>
                    <a:pt x="226" y="167"/>
                  </a:lnTo>
                  <a:lnTo>
                    <a:pt x="0" y="157"/>
                  </a:lnTo>
                  <a:lnTo>
                    <a:pt x="0" y="157"/>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2" name="Freeform 32"/>
            <p:cNvSpPr/>
            <p:nvPr/>
          </p:nvSpPr>
          <p:spPr bwMode="auto">
            <a:xfrm>
              <a:off x="3122613" y="5083175"/>
              <a:ext cx="434975" cy="265113"/>
            </a:xfrm>
            <a:custGeom>
              <a:avLst/>
              <a:gdLst>
                <a:gd name="T0" fmla="*/ 1 w 274"/>
                <a:gd name="T1" fmla="*/ 0 h 167"/>
                <a:gd name="T2" fmla="*/ 1 w 274"/>
                <a:gd name="T3" fmla="*/ 0 h 167"/>
                <a:gd name="T4" fmla="*/ 274 w 274"/>
                <a:gd name="T5" fmla="*/ 0 h 167"/>
                <a:gd name="T6" fmla="*/ 274 w 274"/>
                <a:gd name="T7" fmla="*/ 0 h 167"/>
                <a:gd name="T8" fmla="*/ 257 w 274"/>
                <a:gd name="T9" fmla="*/ 140 h 167"/>
                <a:gd name="T10" fmla="*/ 257 w 274"/>
                <a:gd name="T11" fmla="*/ 140 h 167"/>
                <a:gd name="T12" fmla="*/ 256 w 274"/>
                <a:gd name="T13" fmla="*/ 145 h 167"/>
                <a:gd name="T14" fmla="*/ 253 w 274"/>
                <a:gd name="T15" fmla="*/ 151 h 167"/>
                <a:gd name="T16" fmla="*/ 249 w 274"/>
                <a:gd name="T17" fmla="*/ 156 h 167"/>
                <a:gd name="T18" fmla="*/ 245 w 274"/>
                <a:gd name="T19" fmla="*/ 159 h 167"/>
                <a:gd name="T20" fmla="*/ 239 w 274"/>
                <a:gd name="T21" fmla="*/ 163 h 167"/>
                <a:gd name="T22" fmla="*/ 233 w 274"/>
                <a:gd name="T23" fmla="*/ 164 h 167"/>
                <a:gd name="T24" fmla="*/ 222 w 274"/>
                <a:gd name="T25" fmla="*/ 167 h 167"/>
                <a:gd name="T26" fmla="*/ 222 w 274"/>
                <a:gd name="T27" fmla="*/ 167 h 167"/>
                <a:gd name="T28" fmla="*/ 0 w 274"/>
                <a:gd name="T29" fmla="*/ 156 h 167"/>
                <a:gd name="T30" fmla="*/ 0 w 274"/>
                <a:gd name="T31" fmla="*/ 156 h 167"/>
                <a:gd name="T32" fmla="*/ 1 w 274"/>
                <a:gd name="T33" fmla="*/ 0 h 167"/>
                <a:gd name="T34" fmla="*/ 1 w 274"/>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4" h="167">
                  <a:moveTo>
                    <a:pt x="1" y="0"/>
                  </a:moveTo>
                  <a:lnTo>
                    <a:pt x="1" y="0"/>
                  </a:lnTo>
                  <a:lnTo>
                    <a:pt x="274" y="0"/>
                  </a:lnTo>
                  <a:lnTo>
                    <a:pt x="274" y="0"/>
                  </a:lnTo>
                  <a:lnTo>
                    <a:pt x="257" y="140"/>
                  </a:lnTo>
                  <a:lnTo>
                    <a:pt x="257" y="140"/>
                  </a:lnTo>
                  <a:lnTo>
                    <a:pt x="256" y="145"/>
                  </a:lnTo>
                  <a:lnTo>
                    <a:pt x="253" y="151"/>
                  </a:lnTo>
                  <a:lnTo>
                    <a:pt x="249" y="156"/>
                  </a:lnTo>
                  <a:lnTo>
                    <a:pt x="245" y="159"/>
                  </a:lnTo>
                  <a:lnTo>
                    <a:pt x="239" y="163"/>
                  </a:lnTo>
                  <a:lnTo>
                    <a:pt x="233" y="164"/>
                  </a:lnTo>
                  <a:lnTo>
                    <a:pt x="222" y="167"/>
                  </a:lnTo>
                  <a:lnTo>
                    <a:pt x="222" y="167"/>
                  </a:lnTo>
                  <a:lnTo>
                    <a:pt x="0" y="156"/>
                  </a:lnTo>
                  <a:lnTo>
                    <a:pt x="0" y="156"/>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4" name="Freeform 33"/>
            <p:cNvSpPr/>
            <p:nvPr/>
          </p:nvSpPr>
          <p:spPr bwMode="auto">
            <a:xfrm>
              <a:off x="3128963" y="5083175"/>
              <a:ext cx="428625" cy="265113"/>
            </a:xfrm>
            <a:custGeom>
              <a:avLst/>
              <a:gdLst>
                <a:gd name="T0" fmla="*/ 0 w 270"/>
                <a:gd name="T1" fmla="*/ 0 h 167"/>
                <a:gd name="T2" fmla="*/ 0 w 270"/>
                <a:gd name="T3" fmla="*/ 0 h 167"/>
                <a:gd name="T4" fmla="*/ 270 w 270"/>
                <a:gd name="T5" fmla="*/ 0 h 167"/>
                <a:gd name="T6" fmla="*/ 270 w 270"/>
                <a:gd name="T7" fmla="*/ 0 h 167"/>
                <a:gd name="T8" fmla="*/ 253 w 270"/>
                <a:gd name="T9" fmla="*/ 140 h 167"/>
                <a:gd name="T10" fmla="*/ 253 w 270"/>
                <a:gd name="T11" fmla="*/ 140 h 167"/>
                <a:gd name="T12" fmla="*/ 252 w 270"/>
                <a:gd name="T13" fmla="*/ 145 h 167"/>
                <a:gd name="T14" fmla="*/ 249 w 270"/>
                <a:gd name="T15" fmla="*/ 151 h 167"/>
                <a:gd name="T16" fmla="*/ 245 w 270"/>
                <a:gd name="T17" fmla="*/ 155 h 167"/>
                <a:gd name="T18" fmla="*/ 241 w 270"/>
                <a:gd name="T19" fmla="*/ 159 h 167"/>
                <a:gd name="T20" fmla="*/ 235 w 270"/>
                <a:gd name="T21" fmla="*/ 163 h 167"/>
                <a:gd name="T22" fmla="*/ 230 w 270"/>
                <a:gd name="T23" fmla="*/ 164 h 167"/>
                <a:gd name="T24" fmla="*/ 219 w 270"/>
                <a:gd name="T25" fmla="*/ 167 h 167"/>
                <a:gd name="T26" fmla="*/ 219 w 270"/>
                <a:gd name="T27" fmla="*/ 167 h 167"/>
                <a:gd name="T28" fmla="*/ 0 w 270"/>
                <a:gd name="T29" fmla="*/ 156 h 167"/>
                <a:gd name="T30" fmla="*/ 0 w 270"/>
                <a:gd name="T31" fmla="*/ 156 h 167"/>
                <a:gd name="T32" fmla="*/ 0 w 270"/>
                <a:gd name="T33" fmla="*/ 0 h 167"/>
                <a:gd name="T34" fmla="*/ 0 w 270"/>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0" h="167">
                  <a:moveTo>
                    <a:pt x="0" y="0"/>
                  </a:moveTo>
                  <a:lnTo>
                    <a:pt x="0" y="0"/>
                  </a:lnTo>
                  <a:lnTo>
                    <a:pt x="270" y="0"/>
                  </a:lnTo>
                  <a:lnTo>
                    <a:pt x="270" y="0"/>
                  </a:lnTo>
                  <a:lnTo>
                    <a:pt x="253" y="140"/>
                  </a:lnTo>
                  <a:lnTo>
                    <a:pt x="253" y="140"/>
                  </a:lnTo>
                  <a:lnTo>
                    <a:pt x="252" y="145"/>
                  </a:lnTo>
                  <a:lnTo>
                    <a:pt x="249" y="151"/>
                  </a:lnTo>
                  <a:lnTo>
                    <a:pt x="245" y="155"/>
                  </a:lnTo>
                  <a:lnTo>
                    <a:pt x="241" y="159"/>
                  </a:lnTo>
                  <a:lnTo>
                    <a:pt x="235" y="163"/>
                  </a:lnTo>
                  <a:lnTo>
                    <a:pt x="230" y="164"/>
                  </a:lnTo>
                  <a:lnTo>
                    <a:pt x="219" y="167"/>
                  </a:lnTo>
                  <a:lnTo>
                    <a:pt x="219" y="167"/>
                  </a:lnTo>
                  <a:lnTo>
                    <a:pt x="0" y="156"/>
                  </a:lnTo>
                  <a:lnTo>
                    <a:pt x="0" y="15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5" name="Freeform 34"/>
            <p:cNvSpPr/>
            <p:nvPr/>
          </p:nvSpPr>
          <p:spPr bwMode="auto">
            <a:xfrm>
              <a:off x="3135313" y="5083175"/>
              <a:ext cx="422275" cy="265113"/>
            </a:xfrm>
            <a:custGeom>
              <a:avLst/>
              <a:gdLst>
                <a:gd name="T0" fmla="*/ 0 w 266"/>
                <a:gd name="T1" fmla="*/ 0 h 167"/>
                <a:gd name="T2" fmla="*/ 0 w 266"/>
                <a:gd name="T3" fmla="*/ 0 h 167"/>
                <a:gd name="T4" fmla="*/ 266 w 266"/>
                <a:gd name="T5" fmla="*/ 0 h 167"/>
                <a:gd name="T6" fmla="*/ 266 w 266"/>
                <a:gd name="T7" fmla="*/ 0 h 167"/>
                <a:gd name="T8" fmla="*/ 249 w 266"/>
                <a:gd name="T9" fmla="*/ 140 h 167"/>
                <a:gd name="T10" fmla="*/ 249 w 266"/>
                <a:gd name="T11" fmla="*/ 140 h 167"/>
                <a:gd name="T12" fmla="*/ 248 w 266"/>
                <a:gd name="T13" fmla="*/ 145 h 167"/>
                <a:gd name="T14" fmla="*/ 245 w 266"/>
                <a:gd name="T15" fmla="*/ 151 h 167"/>
                <a:gd name="T16" fmla="*/ 241 w 266"/>
                <a:gd name="T17" fmla="*/ 155 h 167"/>
                <a:gd name="T18" fmla="*/ 237 w 266"/>
                <a:gd name="T19" fmla="*/ 159 h 167"/>
                <a:gd name="T20" fmla="*/ 226 w 266"/>
                <a:gd name="T21" fmla="*/ 164 h 167"/>
                <a:gd name="T22" fmla="*/ 215 w 266"/>
                <a:gd name="T23" fmla="*/ 167 h 167"/>
                <a:gd name="T24" fmla="*/ 215 w 266"/>
                <a:gd name="T25" fmla="*/ 167 h 167"/>
                <a:gd name="T26" fmla="*/ 0 w 266"/>
                <a:gd name="T27" fmla="*/ 155 h 167"/>
                <a:gd name="T28" fmla="*/ 0 w 266"/>
                <a:gd name="T29" fmla="*/ 155 h 167"/>
                <a:gd name="T30" fmla="*/ 0 w 266"/>
                <a:gd name="T31" fmla="*/ 0 h 167"/>
                <a:gd name="T32" fmla="*/ 0 w 266"/>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 h="167">
                  <a:moveTo>
                    <a:pt x="0" y="0"/>
                  </a:moveTo>
                  <a:lnTo>
                    <a:pt x="0" y="0"/>
                  </a:lnTo>
                  <a:lnTo>
                    <a:pt x="266" y="0"/>
                  </a:lnTo>
                  <a:lnTo>
                    <a:pt x="266" y="0"/>
                  </a:lnTo>
                  <a:lnTo>
                    <a:pt x="249" y="140"/>
                  </a:lnTo>
                  <a:lnTo>
                    <a:pt x="249" y="140"/>
                  </a:lnTo>
                  <a:lnTo>
                    <a:pt x="248" y="145"/>
                  </a:lnTo>
                  <a:lnTo>
                    <a:pt x="245" y="151"/>
                  </a:lnTo>
                  <a:lnTo>
                    <a:pt x="241" y="155"/>
                  </a:lnTo>
                  <a:lnTo>
                    <a:pt x="237" y="159"/>
                  </a:lnTo>
                  <a:lnTo>
                    <a:pt x="226" y="164"/>
                  </a:lnTo>
                  <a:lnTo>
                    <a:pt x="215" y="167"/>
                  </a:lnTo>
                  <a:lnTo>
                    <a:pt x="215" y="167"/>
                  </a:lnTo>
                  <a:lnTo>
                    <a:pt x="0" y="155"/>
                  </a:lnTo>
                  <a:lnTo>
                    <a:pt x="0" y="155"/>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29" name="Freeform 35"/>
            <p:cNvSpPr/>
            <p:nvPr/>
          </p:nvSpPr>
          <p:spPr bwMode="auto">
            <a:xfrm>
              <a:off x="3138488" y="5083175"/>
              <a:ext cx="419100" cy="265113"/>
            </a:xfrm>
            <a:custGeom>
              <a:avLst/>
              <a:gdLst>
                <a:gd name="T0" fmla="*/ 2 w 264"/>
                <a:gd name="T1" fmla="*/ 0 h 167"/>
                <a:gd name="T2" fmla="*/ 2 w 264"/>
                <a:gd name="T3" fmla="*/ 0 h 167"/>
                <a:gd name="T4" fmla="*/ 264 w 264"/>
                <a:gd name="T5" fmla="*/ 0 h 167"/>
                <a:gd name="T6" fmla="*/ 264 w 264"/>
                <a:gd name="T7" fmla="*/ 0 h 167"/>
                <a:gd name="T8" fmla="*/ 247 w 264"/>
                <a:gd name="T9" fmla="*/ 140 h 167"/>
                <a:gd name="T10" fmla="*/ 247 w 264"/>
                <a:gd name="T11" fmla="*/ 140 h 167"/>
                <a:gd name="T12" fmla="*/ 246 w 264"/>
                <a:gd name="T13" fmla="*/ 145 h 167"/>
                <a:gd name="T14" fmla="*/ 243 w 264"/>
                <a:gd name="T15" fmla="*/ 151 h 167"/>
                <a:gd name="T16" fmla="*/ 239 w 264"/>
                <a:gd name="T17" fmla="*/ 155 h 167"/>
                <a:gd name="T18" fmla="*/ 235 w 264"/>
                <a:gd name="T19" fmla="*/ 159 h 167"/>
                <a:gd name="T20" fmla="*/ 224 w 264"/>
                <a:gd name="T21" fmla="*/ 164 h 167"/>
                <a:gd name="T22" fmla="*/ 213 w 264"/>
                <a:gd name="T23" fmla="*/ 167 h 167"/>
                <a:gd name="T24" fmla="*/ 213 w 264"/>
                <a:gd name="T25" fmla="*/ 167 h 167"/>
                <a:gd name="T26" fmla="*/ 0 w 264"/>
                <a:gd name="T27" fmla="*/ 153 h 167"/>
                <a:gd name="T28" fmla="*/ 0 w 264"/>
                <a:gd name="T29" fmla="*/ 153 h 167"/>
                <a:gd name="T30" fmla="*/ 2 w 264"/>
                <a:gd name="T31" fmla="*/ 0 h 167"/>
                <a:gd name="T32" fmla="*/ 2 w 264"/>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4" h="167">
                  <a:moveTo>
                    <a:pt x="2" y="0"/>
                  </a:moveTo>
                  <a:lnTo>
                    <a:pt x="2" y="0"/>
                  </a:lnTo>
                  <a:lnTo>
                    <a:pt x="264" y="0"/>
                  </a:lnTo>
                  <a:lnTo>
                    <a:pt x="264" y="0"/>
                  </a:lnTo>
                  <a:lnTo>
                    <a:pt x="247" y="140"/>
                  </a:lnTo>
                  <a:lnTo>
                    <a:pt x="247" y="140"/>
                  </a:lnTo>
                  <a:lnTo>
                    <a:pt x="246" y="145"/>
                  </a:lnTo>
                  <a:lnTo>
                    <a:pt x="243" y="151"/>
                  </a:lnTo>
                  <a:lnTo>
                    <a:pt x="239" y="155"/>
                  </a:lnTo>
                  <a:lnTo>
                    <a:pt x="235" y="159"/>
                  </a:lnTo>
                  <a:lnTo>
                    <a:pt x="224" y="164"/>
                  </a:lnTo>
                  <a:lnTo>
                    <a:pt x="213" y="167"/>
                  </a:lnTo>
                  <a:lnTo>
                    <a:pt x="213" y="167"/>
                  </a:lnTo>
                  <a:lnTo>
                    <a:pt x="0" y="153"/>
                  </a:lnTo>
                  <a:lnTo>
                    <a:pt x="0" y="153"/>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30" name="Freeform 36"/>
            <p:cNvSpPr/>
            <p:nvPr/>
          </p:nvSpPr>
          <p:spPr bwMode="auto">
            <a:xfrm>
              <a:off x="3144838" y="5083175"/>
              <a:ext cx="412750" cy="265113"/>
            </a:xfrm>
            <a:custGeom>
              <a:avLst/>
              <a:gdLst>
                <a:gd name="T0" fmla="*/ 2 w 260"/>
                <a:gd name="T1" fmla="*/ 0 h 167"/>
                <a:gd name="T2" fmla="*/ 2 w 260"/>
                <a:gd name="T3" fmla="*/ 0 h 167"/>
                <a:gd name="T4" fmla="*/ 260 w 260"/>
                <a:gd name="T5" fmla="*/ 0 h 167"/>
                <a:gd name="T6" fmla="*/ 260 w 260"/>
                <a:gd name="T7" fmla="*/ 0 h 167"/>
                <a:gd name="T8" fmla="*/ 243 w 260"/>
                <a:gd name="T9" fmla="*/ 140 h 167"/>
                <a:gd name="T10" fmla="*/ 243 w 260"/>
                <a:gd name="T11" fmla="*/ 140 h 167"/>
                <a:gd name="T12" fmla="*/ 242 w 260"/>
                <a:gd name="T13" fmla="*/ 145 h 167"/>
                <a:gd name="T14" fmla="*/ 239 w 260"/>
                <a:gd name="T15" fmla="*/ 151 h 167"/>
                <a:gd name="T16" fmla="*/ 235 w 260"/>
                <a:gd name="T17" fmla="*/ 155 h 167"/>
                <a:gd name="T18" fmla="*/ 231 w 260"/>
                <a:gd name="T19" fmla="*/ 159 h 167"/>
                <a:gd name="T20" fmla="*/ 220 w 260"/>
                <a:gd name="T21" fmla="*/ 164 h 167"/>
                <a:gd name="T22" fmla="*/ 209 w 260"/>
                <a:gd name="T23" fmla="*/ 167 h 167"/>
                <a:gd name="T24" fmla="*/ 209 w 260"/>
                <a:gd name="T25" fmla="*/ 167 h 167"/>
                <a:gd name="T26" fmla="*/ 0 w 260"/>
                <a:gd name="T27" fmla="*/ 152 h 167"/>
                <a:gd name="T28" fmla="*/ 0 w 260"/>
                <a:gd name="T29" fmla="*/ 152 h 167"/>
                <a:gd name="T30" fmla="*/ 2 w 260"/>
                <a:gd name="T31" fmla="*/ 0 h 167"/>
                <a:gd name="T32" fmla="*/ 2 w 260"/>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0" h="167">
                  <a:moveTo>
                    <a:pt x="2" y="0"/>
                  </a:moveTo>
                  <a:lnTo>
                    <a:pt x="2" y="0"/>
                  </a:lnTo>
                  <a:lnTo>
                    <a:pt x="260" y="0"/>
                  </a:lnTo>
                  <a:lnTo>
                    <a:pt x="260" y="0"/>
                  </a:lnTo>
                  <a:lnTo>
                    <a:pt x="243" y="140"/>
                  </a:lnTo>
                  <a:lnTo>
                    <a:pt x="243" y="140"/>
                  </a:lnTo>
                  <a:lnTo>
                    <a:pt x="242" y="145"/>
                  </a:lnTo>
                  <a:lnTo>
                    <a:pt x="239" y="151"/>
                  </a:lnTo>
                  <a:lnTo>
                    <a:pt x="235" y="155"/>
                  </a:lnTo>
                  <a:lnTo>
                    <a:pt x="231" y="159"/>
                  </a:lnTo>
                  <a:lnTo>
                    <a:pt x="220" y="164"/>
                  </a:lnTo>
                  <a:lnTo>
                    <a:pt x="209" y="167"/>
                  </a:lnTo>
                  <a:lnTo>
                    <a:pt x="209" y="167"/>
                  </a:lnTo>
                  <a:lnTo>
                    <a:pt x="0" y="152"/>
                  </a:lnTo>
                  <a:lnTo>
                    <a:pt x="0" y="15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39" name="Freeform 37"/>
            <p:cNvSpPr/>
            <p:nvPr/>
          </p:nvSpPr>
          <p:spPr bwMode="auto">
            <a:xfrm>
              <a:off x="3152776" y="5083175"/>
              <a:ext cx="404813" cy="265113"/>
            </a:xfrm>
            <a:custGeom>
              <a:avLst/>
              <a:gdLst>
                <a:gd name="T0" fmla="*/ 1 w 255"/>
                <a:gd name="T1" fmla="*/ 0 h 167"/>
                <a:gd name="T2" fmla="*/ 1 w 255"/>
                <a:gd name="T3" fmla="*/ 0 h 167"/>
                <a:gd name="T4" fmla="*/ 255 w 255"/>
                <a:gd name="T5" fmla="*/ 0 h 167"/>
                <a:gd name="T6" fmla="*/ 255 w 255"/>
                <a:gd name="T7" fmla="*/ 0 h 167"/>
                <a:gd name="T8" fmla="*/ 238 w 255"/>
                <a:gd name="T9" fmla="*/ 140 h 167"/>
                <a:gd name="T10" fmla="*/ 238 w 255"/>
                <a:gd name="T11" fmla="*/ 140 h 167"/>
                <a:gd name="T12" fmla="*/ 237 w 255"/>
                <a:gd name="T13" fmla="*/ 145 h 167"/>
                <a:gd name="T14" fmla="*/ 234 w 255"/>
                <a:gd name="T15" fmla="*/ 151 h 167"/>
                <a:gd name="T16" fmla="*/ 230 w 255"/>
                <a:gd name="T17" fmla="*/ 155 h 167"/>
                <a:gd name="T18" fmla="*/ 226 w 255"/>
                <a:gd name="T19" fmla="*/ 159 h 167"/>
                <a:gd name="T20" fmla="*/ 215 w 255"/>
                <a:gd name="T21" fmla="*/ 164 h 167"/>
                <a:gd name="T22" fmla="*/ 205 w 255"/>
                <a:gd name="T23" fmla="*/ 167 h 167"/>
                <a:gd name="T24" fmla="*/ 205 w 255"/>
                <a:gd name="T25" fmla="*/ 167 h 167"/>
                <a:gd name="T26" fmla="*/ 0 w 255"/>
                <a:gd name="T27" fmla="*/ 151 h 167"/>
                <a:gd name="T28" fmla="*/ 0 w 255"/>
                <a:gd name="T29" fmla="*/ 151 h 167"/>
                <a:gd name="T30" fmla="*/ 1 w 255"/>
                <a:gd name="T31" fmla="*/ 0 h 167"/>
                <a:gd name="T32" fmla="*/ 1 w 255"/>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5" h="167">
                  <a:moveTo>
                    <a:pt x="1" y="0"/>
                  </a:moveTo>
                  <a:lnTo>
                    <a:pt x="1" y="0"/>
                  </a:lnTo>
                  <a:lnTo>
                    <a:pt x="255" y="0"/>
                  </a:lnTo>
                  <a:lnTo>
                    <a:pt x="255" y="0"/>
                  </a:lnTo>
                  <a:lnTo>
                    <a:pt x="238" y="140"/>
                  </a:lnTo>
                  <a:lnTo>
                    <a:pt x="238" y="140"/>
                  </a:lnTo>
                  <a:lnTo>
                    <a:pt x="237" y="145"/>
                  </a:lnTo>
                  <a:lnTo>
                    <a:pt x="234" y="151"/>
                  </a:lnTo>
                  <a:lnTo>
                    <a:pt x="230" y="155"/>
                  </a:lnTo>
                  <a:lnTo>
                    <a:pt x="226" y="159"/>
                  </a:lnTo>
                  <a:lnTo>
                    <a:pt x="215" y="164"/>
                  </a:lnTo>
                  <a:lnTo>
                    <a:pt x="205" y="167"/>
                  </a:lnTo>
                  <a:lnTo>
                    <a:pt x="205" y="167"/>
                  </a:lnTo>
                  <a:lnTo>
                    <a:pt x="0" y="151"/>
                  </a:lnTo>
                  <a:lnTo>
                    <a:pt x="0" y="151"/>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0" name="Freeform 38"/>
            <p:cNvSpPr/>
            <p:nvPr/>
          </p:nvSpPr>
          <p:spPr bwMode="auto">
            <a:xfrm>
              <a:off x="3159126" y="5083175"/>
              <a:ext cx="398463" cy="265113"/>
            </a:xfrm>
            <a:custGeom>
              <a:avLst/>
              <a:gdLst>
                <a:gd name="T0" fmla="*/ 1 w 251"/>
                <a:gd name="T1" fmla="*/ 0 h 167"/>
                <a:gd name="T2" fmla="*/ 1 w 251"/>
                <a:gd name="T3" fmla="*/ 0 h 167"/>
                <a:gd name="T4" fmla="*/ 251 w 251"/>
                <a:gd name="T5" fmla="*/ 0 h 167"/>
                <a:gd name="T6" fmla="*/ 251 w 251"/>
                <a:gd name="T7" fmla="*/ 0 h 167"/>
                <a:gd name="T8" fmla="*/ 234 w 251"/>
                <a:gd name="T9" fmla="*/ 140 h 167"/>
                <a:gd name="T10" fmla="*/ 234 w 251"/>
                <a:gd name="T11" fmla="*/ 140 h 167"/>
                <a:gd name="T12" fmla="*/ 233 w 251"/>
                <a:gd name="T13" fmla="*/ 145 h 167"/>
                <a:gd name="T14" fmla="*/ 230 w 251"/>
                <a:gd name="T15" fmla="*/ 151 h 167"/>
                <a:gd name="T16" fmla="*/ 226 w 251"/>
                <a:gd name="T17" fmla="*/ 155 h 167"/>
                <a:gd name="T18" fmla="*/ 222 w 251"/>
                <a:gd name="T19" fmla="*/ 159 h 167"/>
                <a:gd name="T20" fmla="*/ 212 w 251"/>
                <a:gd name="T21" fmla="*/ 164 h 167"/>
                <a:gd name="T22" fmla="*/ 201 w 251"/>
                <a:gd name="T23" fmla="*/ 167 h 167"/>
                <a:gd name="T24" fmla="*/ 201 w 251"/>
                <a:gd name="T25" fmla="*/ 167 h 167"/>
                <a:gd name="T26" fmla="*/ 0 w 251"/>
                <a:gd name="T27" fmla="*/ 149 h 167"/>
                <a:gd name="T28" fmla="*/ 0 w 251"/>
                <a:gd name="T29" fmla="*/ 149 h 167"/>
                <a:gd name="T30" fmla="*/ 1 w 251"/>
                <a:gd name="T31" fmla="*/ 0 h 167"/>
                <a:gd name="T32" fmla="*/ 1 w 251"/>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1" h="167">
                  <a:moveTo>
                    <a:pt x="1" y="0"/>
                  </a:moveTo>
                  <a:lnTo>
                    <a:pt x="1" y="0"/>
                  </a:lnTo>
                  <a:lnTo>
                    <a:pt x="251" y="0"/>
                  </a:lnTo>
                  <a:lnTo>
                    <a:pt x="251" y="0"/>
                  </a:lnTo>
                  <a:lnTo>
                    <a:pt x="234" y="140"/>
                  </a:lnTo>
                  <a:lnTo>
                    <a:pt x="234" y="140"/>
                  </a:lnTo>
                  <a:lnTo>
                    <a:pt x="233" y="145"/>
                  </a:lnTo>
                  <a:lnTo>
                    <a:pt x="230" y="151"/>
                  </a:lnTo>
                  <a:lnTo>
                    <a:pt x="226" y="155"/>
                  </a:lnTo>
                  <a:lnTo>
                    <a:pt x="222" y="159"/>
                  </a:lnTo>
                  <a:lnTo>
                    <a:pt x="212" y="164"/>
                  </a:lnTo>
                  <a:lnTo>
                    <a:pt x="201" y="167"/>
                  </a:lnTo>
                  <a:lnTo>
                    <a:pt x="201" y="167"/>
                  </a:lnTo>
                  <a:lnTo>
                    <a:pt x="0" y="149"/>
                  </a:lnTo>
                  <a:lnTo>
                    <a:pt x="0" y="149"/>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2" name="Freeform 39"/>
            <p:cNvSpPr/>
            <p:nvPr/>
          </p:nvSpPr>
          <p:spPr bwMode="auto">
            <a:xfrm>
              <a:off x="3162301" y="5083175"/>
              <a:ext cx="395288" cy="263525"/>
            </a:xfrm>
            <a:custGeom>
              <a:avLst/>
              <a:gdLst>
                <a:gd name="T0" fmla="*/ 2 w 249"/>
                <a:gd name="T1" fmla="*/ 0 h 166"/>
                <a:gd name="T2" fmla="*/ 2 w 249"/>
                <a:gd name="T3" fmla="*/ 0 h 166"/>
                <a:gd name="T4" fmla="*/ 249 w 249"/>
                <a:gd name="T5" fmla="*/ 0 h 166"/>
                <a:gd name="T6" fmla="*/ 249 w 249"/>
                <a:gd name="T7" fmla="*/ 0 h 166"/>
                <a:gd name="T8" fmla="*/ 232 w 249"/>
                <a:gd name="T9" fmla="*/ 140 h 166"/>
                <a:gd name="T10" fmla="*/ 232 w 249"/>
                <a:gd name="T11" fmla="*/ 140 h 166"/>
                <a:gd name="T12" fmla="*/ 231 w 249"/>
                <a:gd name="T13" fmla="*/ 145 h 166"/>
                <a:gd name="T14" fmla="*/ 228 w 249"/>
                <a:gd name="T15" fmla="*/ 151 h 166"/>
                <a:gd name="T16" fmla="*/ 225 w 249"/>
                <a:gd name="T17" fmla="*/ 155 h 166"/>
                <a:gd name="T18" fmla="*/ 220 w 249"/>
                <a:gd name="T19" fmla="*/ 159 h 166"/>
                <a:gd name="T20" fmla="*/ 210 w 249"/>
                <a:gd name="T21" fmla="*/ 164 h 166"/>
                <a:gd name="T22" fmla="*/ 199 w 249"/>
                <a:gd name="T23" fmla="*/ 166 h 166"/>
                <a:gd name="T24" fmla="*/ 199 w 249"/>
                <a:gd name="T25" fmla="*/ 166 h 166"/>
                <a:gd name="T26" fmla="*/ 0 w 249"/>
                <a:gd name="T27" fmla="*/ 148 h 166"/>
                <a:gd name="T28" fmla="*/ 0 w 249"/>
                <a:gd name="T29" fmla="*/ 148 h 166"/>
                <a:gd name="T30" fmla="*/ 2 w 249"/>
                <a:gd name="T31" fmla="*/ 0 h 166"/>
                <a:gd name="T32" fmla="*/ 2 w 249"/>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9" h="166">
                  <a:moveTo>
                    <a:pt x="2" y="0"/>
                  </a:moveTo>
                  <a:lnTo>
                    <a:pt x="2" y="0"/>
                  </a:lnTo>
                  <a:lnTo>
                    <a:pt x="249" y="0"/>
                  </a:lnTo>
                  <a:lnTo>
                    <a:pt x="249" y="0"/>
                  </a:lnTo>
                  <a:lnTo>
                    <a:pt x="232" y="140"/>
                  </a:lnTo>
                  <a:lnTo>
                    <a:pt x="232" y="140"/>
                  </a:lnTo>
                  <a:lnTo>
                    <a:pt x="231" y="145"/>
                  </a:lnTo>
                  <a:lnTo>
                    <a:pt x="228" y="151"/>
                  </a:lnTo>
                  <a:lnTo>
                    <a:pt x="225" y="155"/>
                  </a:lnTo>
                  <a:lnTo>
                    <a:pt x="220" y="159"/>
                  </a:lnTo>
                  <a:lnTo>
                    <a:pt x="210" y="164"/>
                  </a:lnTo>
                  <a:lnTo>
                    <a:pt x="199" y="166"/>
                  </a:lnTo>
                  <a:lnTo>
                    <a:pt x="199" y="166"/>
                  </a:lnTo>
                  <a:lnTo>
                    <a:pt x="0" y="148"/>
                  </a:lnTo>
                  <a:lnTo>
                    <a:pt x="0" y="148"/>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3" name="Freeform 40"/>
            <p:cNvSpPr/>
            <p:nvPr/>
          </p:nvSpPr>
          <p:spPr bwMode="auto">
            <a:xfrm>
              <a:off x="3168651" y="5083175"/>
              <a:ext cx="388938" cy="263525"/>
            </a:xfrm>
            <a:custGeom>
              <a:avLst/>
              <a:gdLst>
                <a:gd name="T0" fmla="*/ 2 w 245"/>
                <a:gd name="T1" fmla="*/ 0 h 166"/>
                <a:gd name="T2" fmla="*/ 2 w 245"/>
                <a:gd name="T3" fmla="*/ 0 h 166"/>
                <a:gd name="T4" fmla="*/ 245 w 245"/>
                <a:gd name="T5" fmla="*/ 0 h 166"/>
                <a:gd name="T6" fmla="*/ 245 w 245"/>
                <a:gd name="T7" fmla="*/ 0 h 166"/>
                <a:gd name="T8" fmla="*/ 228 w 245"/>
                <a:gd name="T9" fmla="*/ 140 h 166"/>
                <a:gd name="T10" fmla="*/ 228 w 245"/>
                <a:gd name="T11" fmla="*/ 140 h 166"/>
                <a:gd name="T12" fmla="*/ 227 w 245"/>
                <a:gd name="T13" fmla="*/ 145 h 166"/>
                <a:gd name="T14" fmla="*/ 224 w 245"/>
                <a:gd name="T15" fmla="*/ 151 h 166"/>
                <a:gd name="T16" fmla="*/ 221 w 245"/>
                <a:gd name="T17" fmla="*/ 155 h 166"/>
                <a:gd name="T18" fmla="*/ 216 w 245"/>
                <a:gd name="T19" fmla="*/ 159 h 166"/>
                <a:gd name="T20" fmla="*/ 206 w 245"/>
                <a:gd name="T21" fmla="*/ 163 h 166"/>
                <a:gd name="T22" fmla="*/ 195 w 245"/>
                <a:gd name="T23" fmla="*/ 166 h 166"/>
                <a:gd name="T24" fmla="*/ 195 w 245"/>
                <a:gd name="T25" fmla="*/ 166 h 166"/>
                <a:gd name="T26" fmla="*/ 0 w 245"/>
                <a:gd name="T27" fmla="*/ 148 h 166"/>
                <a:gd name="T28" fmla="*/ 0 w 245"/>
                <a:gd name="T29" fmla="*/ 148 h 166"/>
                <a:gd name="T30" fmla="*/ 2 w 245"/>
                <a:gd name="T31" fmla="*/ 0 h 166"/>
                <a:gd name="T32" fmla="*/ 2 w 245"/>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5" h="166">
                  <a:moveTo>
                    <a:pt x="2" y="0"/>
                  </a:moveTo>
                  <a:lnTo>
                    <a:pt x="2" y="0"/>
                  </a:lnTo>
                  <a:lnTo>
                    <a:pt x="245" y="0"/>
                  </a:lnTo>
                  <a:lnTo>
                    <a:pt x="245" y="0"/>
                  </a:lnTo>
                  <a:lnTo>
                    <a:pt x="228" y="140"/>
                  </a:lnTo>
                  <a:lnTo>
                    <a:pt x="228" y="140"/>
                  </a:lnTo>
                  <a:lnTo>
                    <a:pt x="227" y="145"/>
                  </a:lnTo>
                  <a:lnTo>
                    <a:pt x="224" y="151"/>
                  </a:lnTo>
                  <a:lnTo>
                    <a:pt x="221" y="155"/>
                  </a:lnTo>
                  <a:lnTo>
                    <a:pt x="216" y="159"/>
                  </a:lnTo>
                  <a:lnTo>
                    <a:pt x="206" y="163"/>
                  </a:lnTo>
                  <a:lnTo>
                    <a:pt x="195" y="166"/>
                  </a:lnTo>
                  <a:lnTo>
                    <a:pt x="195" y="166"/>
                  </a:lnTo>
                  <a:lnTo>
                    <a:pt x="0" y="148"/>
                  </a:lnTo>
                  <a:lnTo>
                    <a:pt x="0" y="148"/>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4" name="Freeform 41"/>
            <p:cNvSpPr/>
            <p:nvPr/>
          </p:nvSpPr>
          <p:spPr bwMode="auto">
            <a:xfrm>
              <a:off x="3175001" y="5083175"/>
              <a:ext cx="382588" cy="263525"/>
            </a:xfrm>
            <a:custGeom>
              <a:avLst/>
              <a:gdLst>
                <a:gd name="T0" fmla="*/ 2 w 241"/>
                <a:gd name="T1" fmla="*/ 0 h 166"/>
                <a:gd name="T2" fmla="*/ 2 w 241"/>
                <a:gd name="T3" fmla="*/ 0 h 166"/>
                <a:gd name="T4" fmla="*/ 241 w 241"/>
                <a:gd name="T5" fmla="*/ 0 h 166"/>
                <a:gd name="T6" fmla="*/ 241 w 241"/>
                <a:gd name="T7" fmla="*/ 0 h 166"/>
                <a:gd name="T8" fmla="*/ 224 w 241"/>
                <a:gd name="T9" fmla="*/ 140 h 166"/>
                <a:gd name="T10" fmla="*/ 224 w 241"/>
                <a:gd name="T11" fmla="*/ 140 h 166"/>
                <a:gd name="T12" fmla="*/ 223 w 241"/>
                <a:gd name="T13" fmla="*/ 145 h 166"/>
                <a:gd name="T14" fmla="*/ 220 w 241"/>
                <a:gd name="T15" fmla="*/ 151 h 166"/>
                <a:gd name="T16" fmla="*/ 217 w 241"/>
                <a:gd name="T17" fmla="*/ 155 h 166"/>
                <a:gd name="T18" fmla="*/ 212 w 241"/>
                <a:gd name="T19" fmla="*/ 157 h 166"/>
                <a:gd name="T20" fmla="*/ 202 w 241"/>
                <a:gd name="T21" fmla="*/ 163 h 166"/>
                <a:gd name="T22" fmla="*/ 193 w 241"/>
                <a:gd name="T23" fmla="*/ 166 h 166"/>
                <a:gd name="T24" fmla="*/ 193 w 241"/>
                <a:gd name="T25" fmla="*/ 166 h 166"/>
                <a:gd name="T26" fmla="*/ 0 w 241"/>
                <a:gd name="T27" fmla="*/ 147 h 166"/>
                <a:gd name="T28" fmla="*/ 0 w 241"/>
                <a:gd name="T29" fmla="*/ 147 h 166"/>
                <a:gd name="T30" fmla="*/ 2 w 241"/>
                <a:gd name="T31" fmla="*/ 0 h 166"/>
                <a:gd name="T32" fmla="*/ 2 w 241"/>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166">
                  <a:moveTo>
                    <a:pt x="2" y="0"/>
                  </a:moveTo>
                  <a:lnTo>
                    <a:pt x="2" y="0"/>
                  </a:lnTo>
                  <a:lnTo>
                    <a:pt x="241" y="0"/>
                  </a:lnTo>
                  <a:lnTo>
                    <a:pt x="241" y="0"/>
                  </a:lnTo>
                  <a:lnTo>
                    <a:pt x="224" y="140"/>
                  </a:lnTo>
                  <a:lnTo>
                    <a:pt x="224" y="140"/>
                  </a:lnTo>
                  <a:lnTo>
                    <a:pt x="223" y="145"/>
                  </a:lnTo>
                  <a:lnTo>
                    <a:pt x="220" y="151"/>
                  </a:lnTo>
                  <a:lnTo>
                    <a:pt x="217" y="155"/>
                  </a:lnTo>
                  <a:lnTo>
                    <a:pt x="212" y="157"/>
                  </a:lnTo>
                  <a:lnTo>
                    <a:pt x="202" y="163"/>
                  </a:lnTo>
                  <a:lnTo>
                    <a:pt x="193" y="166"/>
                  </a:lnTo>
                  <a:lnTo>
                    <a:pt x="193" y="166"/>
                  </a:lnTo>
                  <a:lnTo>
                    <a:pt x="0" y="147"/>
                  </a:lnTo>
                  <a:lnTo>
                    <a:pt x="0" y="147"/>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5" name="Freeform 42"/>
            <p:cNvSpPr/>
            <p:nvPr/>
          </p:nvSpPr>
          <p:spPr bwMode="auto">
            <a:xfrm>
              <a:off x="3182938" y="5083175"/>
              <a:ext cx="374650" cy="263525"/>
            </a:xfrm>
            <a:custGeom>
              <a:avLst/>
              <a:gdLst>
                <a:gd name="T0" fmla="*/ 1 w 236"/>
                <a:gd name="T1" fmla="*/ 0 h 166"/>
                <a:gd name="T2" fmla="*/ 1 w 236"/>
                <a:gd name="T3" fmla="*/ 0 h 166"/>
                <a:gd name="T4" fmla="*/ 236 w 236"/>
                <a:gd name="T5" fmla="*/ 0 h 166"/>
                <a:gd name="T6" fmla="*/ 236 w 236"/>
                <a:gd name="T7" fmla="*/ 0 h 166"/>
                <a:gd name="T8" fmla="*/ 219 w 236"/>
                <a:gd name="T9" fmla="*/ 140 h 166"/>
                <a:gd name="T10" fmla="*/ 219 w 236"/>
                <a:gd name="T11" fmla="*/ 140 h 166"/>
                <a:gd name="T12" fmla="*/ 218 w 236"/>
                <a:gd name="T13" fmla="*/ 145 h 166"/>
                <a:gd name="T14" fmla="*/ 215 w 236"/>
                <a:gd name="T15" fmla="*/ 151 h 166"/>
                <a:gd name="T16" fmla="*/ 212 w 236"/>
                <a:gd name="T17" fmla="*/ 155 h 166"/>
                <a:gd name="T18" fmla="*/ 208 w 236"/>
                <a:gd name="T19" fmla="*/ 157 h 166"/>
                <a:gd name="T20" fmla="*/ 197 w 236"/>
                <a:gd name="T21" fmla="*/ 163 h 166"/>
                <a:gd name="T22" fmla="*/ 188 w 236"/>
                <a:gd name="T23" fmla="*/ 166 h 166"/>
                <a:gd name="T24" fmla="*/ 188 w 236"/>
                <a:gd name="T25" fmla="*/ 166 h 166"/>
                <a:gd name="T26" fmla="*/ 0 w 236"/>
                <a:gd name="T27" fmla="*/ 145 h 166"/>
                <a:gd name="T28" fmla="*/ 0 w 236"/>
                <a:gd name="T29" fmla="*/ 145 h 166"/>
                <a:gd name="T30" fmla="*/ 1 w 236"/>
                <a:gd name="T31" fmla="*/ 0 h 166"/>
                <a:gd name="T32" fmla="*/ 1 w 23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6" h="166">
                  <a:moveTo>
                    <a:pt x="1" y="0"/>
                  </a:moveTo>
                  <a:lnTo>
                    <a:pt x="1" y="0"/>
                  </a:lnTo>
                  <a:lnTo>
                    <a:pt x="236" y="0"/>
                  </a:lnTo>
                  <a:lnTo>
                    <a:pt x="236" y="0"/>
                  </a:lnTo>
                  <a:lnTo>
                    <a:pt x="219" y="140"/>
                  </a:lnTo>
                  <a:lnTo>
                    <a:pt x="219" y="140"/>
                  </a:lnTo>
                  <a:lnTo>
                    <a:pt x="218" y="145"/>
                  </a:lnTo>
                  <a:lnTo>
                    <a:pt x="215" y="151"/>
                  </a:lnTo>
                  <a:lnTo>
                    <a:pt x="212" y="155"/>
                  </a:lnTo>
                  <a:lnTo>
                    <a:pt x="208" y="157"/>
                  </a:lnTo>
                  <a:lnTo>
                    <a:pt x="197" y="163"/>
                  </a:lnTo>
                  <a:lnTo>
                    <a:pt x="188" y="166"/>
                  </a:lnTo>
                  <a:lnTo>
                    <a:pt x="188" y="166"/>
                  </a:lnTo>
                  <a:lnTo>
                    <a:pt x="0" y="145"/>
                  </a:lnTo>
                  <a:lnTo>
                    <a:pt x="0" y="145"/>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6" name="Freeform 43"/>
            <p:cNvSpPr/>
            <p:nvPr/>
          </p:nvSpPr>
          <p:spPr bwMode="auto">
            <a:xfrm>
              <a:off x="3189288" y="5083175"/>
              <a:ext cx="368300" cy="263525"/>
            </a:xfrm>
            <a:custGeom>
              <a:avLst/>
              <a:gdLst>
                <a:gd name="T0" fmla="*/ 1 w 232"/>
                <a:gd name="T1" fmla="*/ 0 h 166"/>
                <a:gd name="T2" fmla="*/ 1 w 232"/>
                <a:gd name="T3" fmla="*/ 0 h 166"/>
                <a:gd name="T4" fmla="*/ 232 w 232"/>
                <a:gd name="T5" fmla="*/ 0 h 166"/>
                <a:gd name="T6" fmla="*/ 232 w 232"/>
                <a:gd name="T7" fmla="*/ 0 h 166"/>
                <a:gd name="T8" fmla="*/ 215 w 232"/>
                <a:gd name="T9" fmla="*/ 140 h 166"/>
                <a:gd name="T10" fmla="*/ 215 w 232"/>
                <a:gd name="T11" fmla="*/ 140 h 166"/>
                <a:gd name="T12" fmla="*/ 214 w 232"/>
                <a:gd name="T13" fmla="*/ 145 h 166"/>
                <a:gd name="T14" fmla="*/ 211 w 232"/>
                <a:gd name="T15" fmla="*/ 151 h 166"/>
                <a:gd name="T16" fmla="*/ 208 w 232"/>
                <a:gd name="T17" fmla="*/ 155 h 166"/>
                <a:gd name="T18" fmla="*/ 204 w 232"/>
                <a:gd name="T19" fmla="*/ 157 h 166"/>
                <a:gd name="T20" fmla="*/ 195 w 232"/>
                <a:gd name="T21" fmla="*/ 163 h 166"/>
                <a:gd name="T22" fmla="*/ 184 w 232"/>
                <a:gd name="T23" fmla="*/ 166 h 166"/>
                <a:gd name="T24" fmla="*/ 184 w 232"/>
                <a:gd name="T25" fmla="*/ 166 h 166"/>
                <a:gd name="T26" fmla="*/ 0 w 232"/>
                <a:gd name="T27" fmla="*/ 144 h 166"/>
                <a:gd name="T28" fmla="*/ 0 w 232"/>
                <a:gd name="T29" fmla="*/ 144 h 166"/>
                <a:gd name="T30" fmla="*/ 1 w 232"/>
                <a:gd name="T31" fmla="*/ 0 h 166"/>
                <a:gd name="T32" fmla="*/ 1 w 23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166">
                  <a:moveTo>
                    <a:pt x="1" y="0"/>
                  </a:moveTo>
                  <a:lnTo>
                    <a:pt x="1" y="0"/>
                  </a:lnTo>
                  <a:lnTo>
                    <a:pt x="232" y="0"/>
                  </a:lnTo>
                  <a:lnTo>
                    <a:pt x="232" y="0"/>
                  </a:lnTo>
                  <a:lnTo>
                    <a:pt x="215" y="140"/>
                  </a:lnTo>
                  <a:lnTo>
                    <a:pt x="215" y="140"/>
                  </a:lnTo>
                  <a:lnTo>
                    <a:pt x="214" y="145"/>
                  </a:lnTo>
                  <a:lnTo>
                    <a:pt x="211" y="151"/>
                  </a:lnTo>
                  <a:lnTo>
                    <a:pt x="208" y="155"/>
                  </a:lnTo>
                  <a:lnTo>
                    <a:pt x="204" y="157"/>
                  </a:lnTo>
                  <a:lnTo>
                    <a:pt x="195" y="163"/>
                  </a:lnTo>
                  <a:lnTo>
                    <a:pt x="184" y="166"/>
                  </a:lnTo>
                  <a:lnTo>
                    <a:pt x="184" y="166"/>
                  </a:lnTo>
                  <a:lnTo>
                    <a:pt x="0" y="144"/>
                  </a:lnTo>
                  <a:lnTo>
                    <a:pt x="0" y="144"/>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7" name="Freeform 44"/>
            <p:cNvSpPr/>
            <p:nvPr/>
          </p:nvSpPr>
          <p:spPr bwMode="auto">
            <a:xfrm>
              <a:off x="3192463" y="5083175"/>
              <a:ext cx="365125" cy="263525"/>
            </a:xfrm>
            <a:custGeom>
              <a:avLst/>
              <a:gdLst>
                <a:gd name="T0" fmla="*/ 3 w 230"/>
                <a:gd name="T1" fmla="*/ 0 h 166"/>
                <a:gd name="T2" fmla="*/ 3 w 230"/>
                <a:gd name="T3" fmla="*/ 0 h 166"/>
                <a:gd name="T4" fmla="*/ 230 w 230"/>
                <a:gd name="T5" fmla="*/ 0 h 166"/>
                <a:gd name="T6" fmla="*/ 230 w 230"/>
                <a:gd name="T7" fmla="*/ 0 h 166"/>
                <a:gd name="T8" fmla="*/ 213 w 230"/>
                <a:gd name="T9" fmla="*/ 140 h 166"/>
                <a:gd name="T10" fmla="*/ 213 w 230"/>
                <a:gd name="T11" fmla="*/ 140 h 166"/>
                <a:gd name="T12" fmla="*/ 212 w 230"/>
                <a:gd name="T13" fmla="*/ 145 h 166"/>
                <a:gd name="T14" fmla="*/ 209 w 230"/>
                <a:gd name="T15" fmla="*/ 149 h 166"/>
                <a:gd name="T16" fmla="*/ 206 w 230"/>
                <a:gd name="T17" fmla="*/ 153 h 166"/>
                <a:gd name="T18" fmla="*/ 202 w 230"/>
                <a:gd name="T19" fmla="*/ 157 h 166"/>
                <a:gd name="T20" fmla="*/ 193 w 230"/>
                <a:gd name="T21" fmla="*/ 163 h 166"/>
                <a:gd name="T22" fmla="*/ 183 w 230"/>
                <a:gd name="T23" fmla="*/ 166 h 166"/>
                <a:gd name="T24" fmla="*/ 183 w 230"/>
                <a:gd name="T25" fmla="*/ 166 h 166"/>
                <a:gd name="T26" fmla="*/ 0 w 230"/>
                <a:gd name="T27" fmla="*/ 143 h 166"/>
                <a:gd name="T28" fmla="*/ 0 w 230"/>
                <a:gd name="T29" fmla="*/ 143 h 166"/>
                <a:gd name="T30" fmla="*/ 3 w 230"/>
                <a:gd name="T31" fmla="*/ 0 h 166"/>
                <a:gd name="T32" fmla="*/ 3 w 230"/>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0" h="166">
                  <a:moveTo>
                    <a:pt x="3" y="0"/>
                  </a:moveTo>
                  <a:lnTo>
                    <a:pt x="3" y="0"/>
                  </a:lnTo>
                  <a:lnTo>
                    <a:pt x="230" y="0"/>
                  </a:lnTo>
                  <a:lnTo>
                    <a:pt x="230" y="0"/>
                  </a:lnTo>
                  <a:lnTo>
                    <a:pt x="213" y="140"/>
                  </a:lnTo>
                  <a:lnTo>
                    <a:pt x="213" y="140"/>
                  </a:lnTo>
                  <a:lnTo>
                    <a:pt x="212" y="145"/>
                  </a:lnTo>
                  <a:lnTo>
                    <a:pt x="209" y="149"/>
                  </a:lnTo>
                  <a:lnTo>
                    <a:pt x="206" y="153"/>
                  </a:lnTo>
                  <a:lnTo>
                    <a:pt x="202" y="157"/>
                  </a:lnTo>
                  <a:lnTo>
                    <a:pt x="193" y="163"/>
                  </a:lnTo>
                  <a:lnTo>
                    <a:pt x="183" y="166"/>
                  </a:lnTo>
                  <a:lnTo>
                    <a:pt x="183" y="166"/>
                  </a:lnTo>
                  <a:lnTo>
                    <a:pt x="0" y="143"/>
                  </a:lnTo>
                  <a:lnTo>
                    <a:pt x="0" y="143"/>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8" name="Freeform 45"/>
            <p:cNvSpPr/>
            <p:nvPr/>
          </p:nvSpPr>
          <p:spPr bwMode="auto">
            <a:xfrm>
              <a:off x="3198813" y="5083175"/>
              <a:ext cx="358775" cy="263525"/>
            </a:xfrm>
            <a:custGeom>
              <a:avLst/>
              <a:gdLst>
                <a:gd name="T0" fmla="*/ 3 w 226"/>
                <a:gd name="T1" fmla="*/ 0 h 166"/>
                <a:gd name="T2" fmla="*/ 3 w 226"/>
                <a:gd name="T3" fmla="*/ 0 h 166"/>
                <a:gd name="T4" fmla="*/ 226 w 226"/>
                <a:gd name="T5" fmla="*/ 0 h 166"/>
                <a:gd name="T6" fmla="*/ 226 w 226"/>
                <a:gd name="T7" fmla="*/ 0 h 166"/>
                <a:gd name="T8" fmla="*/ 209 w 226"/>
                <a:gd name="T9" fmla="*/ 140 h 166"/>
                <a:gd name="T10" fmla="*/ 209 w 226"/>
                <a:gd name="T11" fmla="*/ 140 h 166"/>
                <a:gd name="T12" fmla="*/ 208 w 226"/>
                <a:gd name="T13" fmla="*/ 145 h 166"/>
                <a:gd name="T14" fmla="*/ 205 w 226"/>
                <a:gd name="T15" fmla="*/ 149 h 166"/>
                <a:gd name="T16" fmla="*/ 202 w 226"/>
                <a:gd name="T17" fmla="*/ 153 h 166"/>
                <a:gd name="T18" fmla="*/ 198 w 226"/>
                <a:gd name="T19" fmla="*/ 157 h 166"/>
                <a:gd name="T20" fmla="*/ 189 w 226"/>
                <a:gd name="T21" fmla="*/ 163 h 166"/>
                <a:gd name="T22" fmla="*/ 179 w 226"/>
                <a:gd name="T23" fmla="*/ 166 h 166"/>
                <a:gd name="T24" fmla="*/ 179 w 226"/>
                <a:gd name="T25" fmla="*/ 166 h 166"/>
                <a:gd name="T26" fmla="*/ 0 w 226"/>
                <a:gd name="T27" fmla="*/ 141 h 166"/>
                <a:gd name="T28" fmla="*/ 0 w 226"/>
                <a:gd name="T29" fmla="*/ 141 h 166"/>
                <a:gd name="T30" fmla="*/ 3 w 226"/>
                <a:gd name="T31" fmla="*/ 0 h 166"/>
                <a:gd name="T32" fmla="*/ 3 w 22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6" h="166">
                  <a:moveTo>
                    <a:pt x="3" y="0"/>
                  </a:moveTo>
                  <a:lnTo>
                    <a:pt x="3" y="0"/>
                  </a:lnTo>
                  <a:lnTo>
                    <a:pt x="226" y="0"/>
                  </a:lnTo>
                  <a:lnTo>
                    <a:pt x="226" y="0"/>
                  </a:lnTo>
                  <a:lnTo>
                    <a:pt x="209" y="140"/>
                  </a:lnTo>
                  <a:lnTo>
                    <a:pt x="209" y="140"/>
                  </a:lnTo>
                  <a:lnTo>
                    <a:pt x="208" y="145"/>
                  </a:lnTo>
                  <a:lnTo>
                    <a:pt x="205" y="149"/>
                  </a:lnTo>
                  <a:lnTo>
                    <a:pt x="202" y="153"/>
                  </a:lnTo>
                  <a:lnTo>
                    <a:pt x="198" y="157"/>
                  </a:lnTo>
                  <a:lnTo>
                    <a:pt x="189" y="163"/>
                  </a:lnTo>
                  <a:lnTo>
                    <a:pt x="179" y="166"/>
                  </a:lnTo>
                  <a:lnTo>
                    <a:pt x="179" y="166"/>
                  </a:lnTo>
                  <a:lnTo>
                    <a:pt x="0" y="141"/>
                  </a:lnTo>
                  <a:lnTo>
                    <a:pt x="0" y="141"/>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49" name="Freeform 46"/>
            <p:cNvSpPr/>
            <p:nvPr/>
          </p:nvSpPr>
          <p:spPr bwMode="auto">
            <a:xfrm>
              <a:off x="3205163" y="5083175"/>
              <a:ext cx="352425" cy="263525"/>
            </a:xfrm>
            <a:custGeom>
              <a:avLst/>
              <a:gdLst>
                <a:gd name="T0" fmla="*/ 2 w 222"/>
                <a:gd name="T1" fmla="*/ 0 h 166"/>
                <a:gd name="T2" fmla="*/ 2 w 222"/>
                <a:gd name="T3" fmla="*/ 0 h 166"/>
                <a:gd name="T4" fmla="*/ 222 w 222"/>
                <a:gd name="T5" fmla="*/ 0 h 166"/>
                <a:gd name="T6" fmla="*/ 222 w 222"/>
                <a:gd name="T7" fmla="*/ 0 h 166"/>
                <a:gd name="T8" fmla="*/ 205 w 222"/>
                <a:gd name="T9" fmla="*/ 140 h 166"/>
                <a:gd name="T10" fmla="*/ 205 w 222"/>
                <a:gd name="T11" fmla="*/ 140 h 166"/>
                <a:gd name="T12" fmla="*/ 204 w 222"/>
                <a:gd name="T13" fmla="*/ 145 h 166"/>
                <a:gd name="T14" fmla="*/ 201 w 222"/>
                <a:gd name="T15" fmla="*/ 149 h 166"/>
                <a:gd name="T16" fmla="*/ 198 w 222"/>
                <a:gd name="T17" fmla="*/ 153 h 166"/>
                <a:gd name="T18" fmla="*/ 194 w 222"/>
                <a:gd name="T19" fmla="*/ 157 h 166"/>
                <a:gd name="T20" fmla="*/ 185 w 222"/>
                <a:gd name="T21" fmla="*/ 163 h 166"/>
                <a:gd name="T22" fmla="*/ 175 w 222"/>
                <a:gd name="T23" fmla="*/ 166 h 166"/>
                <a:gd name="T24" fmla="*/ 175 w 222"/>
                <a:gd name="T25" fmla="*/ 166 h 166"/>
                <a:gd name="T26" fmla="*/ 0 w 222"/>
                <a:gd name="T27" fmla="*/ 141 h 166"/>
                <a:gd name="T28" fmla="*/ 0 w 222"/>
                <a:gd name="T29" fmla="*/ 141 h 166"/>
                <a:gd name="T30" fmla="*/ 2 w 222"/>
                <a:gd name="T31" fmla="*/ 0 h 166"/>
                <a:gd name="T32" fmla="*/ 2 w 22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2" h="166">
                  <a:moveTo>
                    <a:pt x="2" y="0"/>
                  </a:moveTo>
                  <a:lnTo>
                    <a:pt x="2" y="0"/>
                  </a:lnTo>
                  <a:lnTo>
                    <a:pt x="222" y="0"/>
                  </a:lnTo>
                  <a:lnTo>
                    <a:pt x="222" y="0"/>
                  </a:lnTo>
                  <a:lnTo>
                    <a:pt x="205" y="140"/>
                  </a:lnTo>
                  <a:lnTo>
                    <a:pt x="205" y="140"/>
                  </a:lnTo>
                  <a:lnTo>
                    <a:pt x="204" y="145"/>
                  </a:lnTo>
                  <a:lnTo>
                    <a:pt x="201" y="149"/>
                  </a:lnTo>
                  <a:lnTo>
                    <a:pt x="198" y="153"/>
                  </a:lnTo>
                  <a:lnTo>
                    <a:pt x="194" y="157"/>
                  </a:lnTo>
                  <a:lnTo>
                    <a:pt x="185" y="163"/>
                  </a:lnTo>
                  <a:lnTo>
                    <a:pt x="175" y="166"/>
                  </a:lnTo>
                  <a:lnTo>
                    <a:pt x="175" y="166"/>
                  </a:lnTo>
                  <a:lnTo>
                    <a:pt x="0" y="141"/>
                  </a:lnTo>
                  <a:lnTo>
                    <a:pt x="0" y="141"/>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1" name="Freeform 47"/>
            <p:cNvSpPr/>
            <p:nvPr/>
          </p:nvSpPr>
          <p:spPr bwMode="auto">
            <a:xfrm>
              <a:off x="3211513" y="5083175"/>
              <a:ext cx="346075" cy="263525"/>
            </a:xfrm>
            <a:custGeom>
              <a:avLst/>
              <a:gdLst>
                <a:gd name="T0" fmla="*/ 2 w 218"/>
                <a:gd name="T1" fmla="*/ 0 h 166"/>
                <a:gd name="T2" fmla="*/ 2 w 218"/>
                <a:gd name="T3" fmla="*/ 0 h 166"/>
                <a:gd name="T4" fmla="*/ 218 w 218"/>
                <a:gd name="T5" fmla="*/ 0 h 166"/>
                <a:gd name="T6" fmla="*/ 218 w 218"/>
                <a:gd name="T7" fmla="*/ 0 h 166"/>
                <a:gd name="T8" fmla="*/ 201 w 218"/>
                <a:gd name="T9" fmla="*/ 140 h 166"/>
                <a:gd name="T10" fmla="*/ 201 w 218"/>
                <a:gd name="T11" fmla="*/ 140 h 166"/>
                <a:gd name="T12" fmla="*/ 200 w 218"/>
                <a:gd name="T13" fmla="*/ 145 h 166"/>
                <a:gd name="T14" fmla="*/ 197 w 218"/>
                <a:gd name="T15" fmla="*/ 149 h 166"/>
                <a:gd name="T16" fmla="*/ 194 w 218"/>
                <a:gd name="T17" fmla="*/ 153 h 166"/>
                <a:gd name="T18" fmla="*/ 190 w 218"/>
                <a:gd name="T19" fmla="*/ 157 h 166"/>
                <a:gd name="T20" fmla="*/ 181 w 218"/>
                <a:gd name="T21" fmla="*/ 163 h 166"/>
                <a:gd name="T22" fmla="*/ 171 w 218"/>
                <a:gd name="T23" fmla="*/ 166 h 166"/>
                <a:gd name="T24" fmla="*/ 171 w 218"/>
                <a:gd name="T25" fmla="*/ 166 h 166"/>
                <a:gd name="T26" fmla="*/ 0 w 218"/>
                <a:gd name="T27" fmla="*/ 140 h 166"/>
                <a:gd name="T28" fmla="*/ 0 w 218"/>
                <a:gd name="T29" fmla="*/ 140 h 166"/>
                <a:gd name="T30" fmla="*/ 2 w 218"/>
                <a:gd name="T31" fmla="*/ 0 h 166"/>
                <a:gd name="T32" fmla="*/ 2 w 218"/>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8" h="166">
                  <a:moveTo>
                    <a:pt x="2" y="0"/>
                  </a:moveTo>
                  <a:lnTo>
                    <a:pt x="2" y="0"/>
                  </a:lnTo>
                  <a:lnTo>
                    <a:pt x="218" y="0"/>
                  </a:lnTo>
                  <a:lnTo>
                    <a:pt x="218" y="0"/>
                  </a:lnTo>
                  <a:lnTo>
                    <a:pt x="201" y="140"/>
                  </a:lnTo>
                  <a:lnTo>
                    <a:pt x="201" y="140"/>
                  </a:lnTo>
                  <a:lnTo>
                    <a:pt x="200" y="145"/>
                  </a:lnTo>
                  <a:lnTo>
                    <a:pt x="197" y="149"/>
                  </a:lnTo>
                  <a:lnTo>
                    <a:pt x="194" y="153"/>
                  </a:lnTo>
                  <a:lnTo>
                    <a:pt x="190" y="157"/>
                  </a:lnTo>
                  <a:lnTo>
                    <a:pt x="181" y="163"/>
                  </a:lnTo>
                  <a:lnTo>
                    <a:pt x="171" y="166"/>
                  </a:lnTo>
                  <a:lnTo>
                    <a:pt x="171" y="166"/>
                  </a:lnTo>
                  <a:lnTo>
                    <a:pt x="0" y="140"/>
                  </a:lnTo>
                  <a:lnTo>
                    <a:pt x="0" y="14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2" name="Freeform 48"/>
            <p:cNvSpPr/>
            <p:nvPr/>
          </p:nvSpPr>
          <p:spPr bwMode="auto">
            <a:xfrm>
              <a:off x="3216276" y="5083175"/>
              <a:ext cx="341313" cy="260350"/>
            </a:xfrm>
            <a:custGeom>
              <a:avLst/>
              <a:gdLst>
                <a:gd name="T0" fmla="*/ 3 w 215"/>
                <a:gd name="T1" fmla="*/ 0 h 164"/>
                <a:gd name="T2" fmla="*/ 3 w 215"/>
                <a:gd name="T3" fmla="*/ 0 h 164"/>
                <a:gd name="T4" fmla="*/ 215 w 215"/>
                <a:gd name="T5" fmla="*/ 0 h 164"/>
                <a:gd name="T6" fmla="*/ 215 w 215"/>
                <a:gd name="T7" fmla="*/ 0 h 164"/>
                <a:gd name="T8" fmla="*/ 198 w 215"/>
                <a:gd name="T9" fmla="*/ 140 h 164"/>
                <a:gd name="T10" fmla="*/ 198 w 215"/>
                <a:gd name="T11" fmla="*/ 140 h 164"/>
                <a:gd name="T12" fmla="*/ 197 w 215"/>
                <a:gd name="T13" fmla="*/ 145 h 164"/>
                <a:gd name="T14" fmla="*/ 195 w 215"/>
                <a:gd name="T15" fmla="*/ 149 h 164"/>
                <a:gd name="T16" fmla="*/ 191 w 215"/>
                <a:gd name="T17" fmla="*/ 153 h 164"/>
                <a:gd name="T18" fmla="*/ 187 w 215"/>
                <a:gd name="T19" fmla="*/ 157 h 164"/>
                <a:gd name="T20" fmla="*/ 178 w 215"/>
                <a:gd name="T21" fmla="*/ 163 h 164"/>
                <a:gd name="T22" fmla="*/ 169 w 215"/>
                <a:gd name="T23" fmla="*/ 164 h 164"/>
                <a:gd name="T24" fmla="*/ 169 w 215"/>
                <a:gd name="T25" fmla="*/ 164 h 164"/>
                <a:gd name="T26" fmla="*/ 0 w 215"/>
                <a:gd name="T27" fmla="*/ 138 h 164"/>
                <a:gd name="T28" fmla="*/ 0 w 215"/>
                <a:gd name="T29" fmla="*/ 138 h 164"/>
                <a:gd name="T30" fmla="*/ 3 w 215"/>
                <a:gd name="T31" fmla="*/ 0 h 164"/>
                <a:gd name="T32" fmla="*/ 3 w 215"/>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164">
                  <a:moveTo>
                    <a:pt x="3" y="0"/>
                  </a:moveTo>
                  <a:lnTo>
                    <a:pt x="3" y="0"/>
                  </a:lnTo>
                  <a:lnTo>
                    <a:pt x="215" y="0"/>
                  </a:lnTo>
                  <a:lnTo>
                    <a:pt x="215" y="0"/>
                  </a:lnTo>
                  <a:lnTo>
                    <a:pt x="198" y="140"/>
                  </a:lnTo>
                  <a:lnTo>
                    <a:pt x="198" y="140"/>
                  </a:lnTo>
                  <a:lnTo>
                    <a:pt x="197" y="145"/>
                  </a:lnTo>
                  <a:lnTo>
                    <a:pt x="195" y="149"/>
                  </a:lnTo>
                  <a:lnTo>
                    <a:pt x="191" y="153"/>
                  </a:lnTo>
                  <a:lnTo>
                    <a:pt x="187" y="157"/>
                  </a:lnTo>
                  <a:lnTo>
                    <a:pt x="178" y="163"/>
                  </a:lnTo>
                  <a:lnTo>
                    <a:pt x="169" y="164"/>
                  </a:lnTo>
                  <a:lnTo>
                    <a:pt x="169" y="164"/>
                  </a:lnTo>
                  <a:lnTo>
                    <a:pt x="0" y="138"/>
                  </a:lnTo>
                  <a:lnTo>
                    <a:pt x="0" y="138"/>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3" name="Freeform 49"/>
            <p:cNvSpPr/>
            <p:nvPr/>
          </p:nvSpPr>
          <p:spPr bwMode="auto">
            <a:xfrm>
              <a:off x="3222626" y="5083175"/>
              <a:ext cx="334963" cy="260350"/>
            </a:xfrm>
            <a:custGeom>
              <a:avLst/>
              <a:gdLst>
                <a:gd name="T0" fmla="*/ 3 w 211"/>
                <a:gd name="T1" fmla="*/ 0 h 164"/>
                <a:gd name="T2" fmla="*/ 3 w 211"/>
                <a:gd name="T3" fmla="*/ 0 h 164"/>
                <a:gd name="T4" fmla="*/ 211 w 211"/>
                <a:gd name="T5" fmla="*/ 0 h 164"/>
                <a:gd name="T6" fmla="*/ 211 w 211"/>
                <a:gd name="T7" fmla="*/ 0 h 164"/>
                <a:gd name="T8" fmla="*/ 194 w 211"/>
                <a:gd name="T9" fmla="*/ 140 h 164"/>
                <a:gd name="T10" fmla="*/ 194 w 211"/>
                <a:gd name="T11" fmla="*/ 140 h 164"/>
                <a:gd name="T12" fmla="*/ 193 w 211"/>
                <a:gd name="T13" fmla="*/ 145 h 164"/>
                <a:gd name="T14" fmla="*/ 191 w 211"/>
                <a:gd name="T15" fmla="*/ 149 h 164"/>
                <a:gd name="T16" fmla="*/ 187 w 211"/>
                <a:gd name="T17" fmla="*/ 153 h 164"/>
                <a:gd name="T18" fmla="*/ 183 w 211"/>
                <a:gd name="T19" fmla="*/ 157 h 164"/>
                <a:gd name="T20" fmla="*/ 175 w 211"/>
                <a:gd name="T21" fmla="*/ 161 h 164"/>
                <a:gd name="T22" fmla="*/ 165 w 211"/>
                <a:gd name="T23" fmla="*/ 164 h 164"/>
                <a:gd name="T24" fmla="*/ 165 w 211"/>
                <a:gd name="T25" fmla="*/ 164 h 164"/>
                <a:gd name="T26" fmla="*/ 0 w 211"/>
                <a:gd name="T27" fmla="*/ 137 h 164"/>
                <a:gd name="T28" fmla="*/ 0 w 211"/>
                <a:gd name="T29" fmla="*/ 137 h 164"/>
                <a:gd name="T30" fmla="*/ 3 w 211"/>
                <a:gd name="T31" fmla="*/ 0 h 164"/>
                <a:gd name="T32" fmla="*/ 3 w 211"/>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1" h="164">
                  <a:moveTo>
                    <a:pt x="3" y="0"/>
                  </a:moveTo>
                  <a:lnTo>
                    <a:pt x="3" y="0"/>
                  </a:lnTo>
                  <a:lnTo>
                    <a:pt x="211" y="0"/>
                  </a:lnTo>
                  <a:lnTo>
                    <a:pt x="211" y="0"/>
                  </a:lnTo>
                  <a:lnTo>
                    <a:pt x="194" y="140"/>
                  </a:lnTo>
                  <a:lnTo>
                    <a:pt x="194" y="140"/>
                  </a:lnTo>
                  <a:lnTo>
                    <a:pt x="193" y="145"/>
                  </a:lnTo>
                  <a:lnTo>
                    <a:pt x="191" y="149"/>
                  </a:lnTo>
                  <a:lnTo>
                    <a:pt x="187" y="153"/>
                  </a:lnTo>
                  <a:lnTo>
                    <a:pt x="183" y="157"/>
                  </a:lnTo>
                  <a:lnTo>
                    <a:pt x="175" y="161"/>
                  </a:lnTo>
                  <a:lnTo>
                    <a:pt x="165" y="164"/>
                  </a:lnTo>
                  <a:lnTo>
                    <a:pt x="165" y="164"/>
                  </a:lnTo>
                  <a:lnTo>
                    <a:pt x="0" y="137"/>
                  </a:lnTo>
                  <a:lnTo>
                    <a:pt x="0" y="137"/>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4" name="Freeform 50"/>
            <p:cNvSpPr/>
            <p:nvPr/>
          </p:nvSpPr>
          <p:spPr bwMode="auto">
            <a:xfrm>
              <a:off x="3228976" y="5083175"/>
              <a:ext cx="328613" cy="260350"/>
            </a:xfrm>
            <a:custGeom>
              <a:avLst/>
              <a:gdLst>
                <a:gd name="T0" fmla="*/ 3 w 207"/>
                <a:gd name="T1" fmla="*/ 0 h 164"/>
                <a:gd name="T2" fmla="*/ 3 w 207"/>
                <a:gd name="T3" fmla="*/ 0 h 164"/>
                <a:gd name="T4" fmla="*/ 207 w 207"/>
                <a:gd name="T5" fmla="*/ 0 h 164"/>
                <a:gd name="T6" fmla="*/ 207 w 207"/>
                <a:gd name="T7" fmla="*/ 0 h 164"/>
                <a:gd name="T8" fmla="*/ 190 w 207"/>
                <a:gd name="T9" fmla="*/ 140 h 164"/>
                <a:gd name="T10" fmla="*/ 190 w 207"/>
                <a:gd name="T11" fmla="*/ 140 h 164"/>
                <a:gd name="T12" fmla="*/ 189 w 207"/>
                <a:gd name="T13" fmla="*/ 145 h 164"/>
                <a:gd name="T14" fmla="*/ 187 w 207"/>
                <a:gd name="T15" fmla="*/ 149 h 164"/>
                <a:gd name="T16" fmla="*/ 183 w 207"/>
                <a:gd name="T17" fmla="*/ 153 h 164"/>
                <a:gd name="T18" fmla="*/ 179 w 207"/>
                <a:gd name="T19" fmla="*/ 156 h 164"/>
                <a:gd name="T20" fmla="*/ 171 w 207"/>
                <a:gd name="T21" fmla="*/ 161 h 164"/>
                <a:gd name="T22" fmla="*/ 161 w 207"/>
                <a:gd name="T23" fmla="*/ 164 h 164"/>
                <a:gd name="T24" fmla="*/ 161 w 207"/>
                <a:gd name="T25" fmla="*/ 164 h 164"/>
                <a:gd name="T26" fmla="*/ 0 w 207"/>
                <a:gd name="T27" fmla="*/ 136 h 164"/>
                <a:gd name="T28" fmla="*/ 0 w 207"/>
                <a:gd name="T29" fmla="*/ 136 h 164"/>
                <a:gd name="T30" fmla="*/ 3 w 207"/>
                <a:gd name="T31" fmla="*/ 0 h 164"/>
                <a:gd name="T32" fmla="*/ 3 w 207"/>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164">
                  <a:moveTo>
                    <a:pt x="3" y="0"/>
                  </a:moveTo>
                  <a:lnTo>
                    <a:pt x="3" y="0"/>
                  </a:lnTo>
                  <a:lnTo>
                    <a:pt x="207" y="0"/>
                  </a:lnTo>
                  <a:lnTo>
                    <a:pt x="207" y="0"/>
                  </a:lnTo>
                  <a:lnTo>
                    <a:pt x="190" y="140"/>
                  </a:lnTo>
                  <a:lnTo>
                    <a:pt x="190" y="140"/>
                  </a:lnTo>
                  <a:lnTo>
                    <a:pt x="189" y="145"/>
                  </a:lnTo>
                  <a:lnTo>
                    <a:pt x="187" y="149"/>
                  </a:lnTo>
                  <a:lnTo>
                    <a:pt x="183" y="153"/>
                  </a:lnTo>
                  <a:lnTo>
                    <a:pt x="179" y="156"/>
                  </a:lnTo>
                  <a:lnTo>
                    <a:pt x="171" y="161"/>
                  </a:lnTo>
                  <a:lnTo>
                    <a:pt x="161" y="164"/>
                  </a:lnTo>
                  <a:lnTo>
                    <a:pt x="161" y="164"/>
                  </a:lnTo>
                  <a:lnTo>
                    <a:pt x="0" y="136"/>
                  </a:lnTo>
                  <a:lnTo>
                    <a:pt x="0" y="136"/>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5" name="Freeform 51"/>
            <p:cNvSpPr/>
            <p:nvPr/>
          </p:nvSpPr>
          <p:spPr bwMode="auto">
            <a:xfrm>
              <a:off x="3235326" y="5083175"/>
              <a:ext cx="322263" cy="260350"/>
            </a:xfrm>
            <a:custGeom>
              <a:avLst/>
              <a:gdLst>
                <a:gd name="T0" fmla="*/ 3 w 203"/>
                <a:gd name="T1" fmla="*/ 0 h 164"/>
                <a:gd name="T2" fmla="*/ 3 w 203"/>
                <a:gd name="T3" fmla="*/ 0 h 164"/>
                <a:gd name="T4" fmla="*/ 203 w 203"/>
                <a:gd name="T5" fmla="*/ 0 h 164"/>
                <a:gd name="T6" fmla="*/ 203 w 203"/>
                <a:gd name="T7" fmla="*/ 0 h 164"/>
                <a:gd name="T8" fmla="*/ 186 w 203"/>
                <a:gd name="T9" fmla="*/ 140 h 164"/>
                <a:gd name="T10" fmla="*/ 186 w 203"/>
                <a:gd name="T11" fmla="*/ 140 h 164"/>
                <a:gd name="T12" fmla="*/ 185 w 203"/>
                <a:gd name="T13" fmla="*/ 145 h 164"/>
                <a:gd name="T14" fmla="*/ 183 w 203"/>
                <a:gd name="T15" fmla="*/ 149 h 164"/>
                <a:gd name="T16" fmla="*/ 179 w 203"/>
                <a:gd name="T17" fmla="*/ 153 h 164"/>
                <a:gd name="T18" fmla="*/ 176 w 203"/>
                <a:gd name="T19" fmla="*/ 156 h 164"/>
                <a:gd name="T20" fmla="*/ 167 w 203"/>
                <a:gd name="T21" fmla="*/ 161 h 164"/>
                <a:gd name="T22" fmla="*/ 157 w 203"/>
                <a:gd name="T23" fmla="*/ 164 h 164"/>
                <a:gd name="T24" fmla="*/ 157 w 203"/>
                <a:gd name="T25" fmla="*/ 164 h 164"/>
                <a:gd name="T26" fmla="*/ 0 w 203"/>
                <a:gd name="T27" fmla="*/ 134 h 164"/>
                <a:gd name="T28" fmla="*/ 0 w 203"/>
                <a:gd name="T29" fmla="*/ 134 h 164"/>
                <a:gd name="T30" fmla="*/ 3 w 203"/>
                <a:gd name="T31" fmla="*/ 0 h 164"/>
                <a:gd name="T32" fmla="*/ 3 w 203"/>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164">
                  <a:moveTo>
                    <a:pt x="3" y="0"/>
                  </a:moveTo>
                  <a:lnTo>
                    <a:pt x="3" y="0"/>
                  </a:lnTo>
                  <a:lnTo>
                    <a:pt x="203" y="0"/>
                  </a:lnTo>
                  <a:lnTo>
                    <a:pt x="203" y="0"/>
                  </a:lnTo>
                  <a:lnTo>
                    <a:pt x="186" y="140"/>
                  </a:lnTo>
                  <a:lnTo>
                    <a:pt x="186" y="140"/>
                  </a:lnTo>
                  <a:lnTo>
                    <a:pt x="185" y="145"/>
                  </a:lnTo>
                  <a:lnTo>
                    <a:pt x="183" y="149"/>
                  </a:lnTo>
                  <a:lnTo>
                    <a:pt x="179" y="153"/>
                  </a:lnTo>
                  <a:lnTo>
                    <a:pt x="176" y="156"/>
                  </a:lnTo>
                  <a:lnTo>
                    <a:pt x="167" y="161"/>
                  </a:lnTo>
                  <a:lnTo>
                    <a:pt x="157" y="164"/>
                  </a:lnTo>
                  <a:lnTo>
                    <a:pt x="157" y="164"/>
                  </a:lnTo>
                  <a:lnTo>
                    <a:pt x="0" y="134"/>
                  </a:lnTo>
                  <a:lnTo>
                    <a:pt x="0" y="13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6" name="Freeform 52"/>
            <p:cNvSpPr/>
            <p:nvPr/>
          </p:nvSpPr>
          <p:spPr bwMode="auto">
            <a:xfrm>
              <a:off x="3240088" y="5083175"/>
              <a:ext cx="317500" cy="260350"/>
            </a:xfrm>
            <a:custGeom>
              <a:avLst/>
              <a:gdLst>
                <a:gd name="T0" fmla="*/ 3 w 200"/>
                <a:gd name="T1" fmla="*/ 0 h 164"/>
                <a:gd name="T2" fmla="*/ 3 w 200"/>
                <a:gd name="T3" fmla="*/ 0 h 164"/>
                <a:gd name="T4" fmla="*/ 200 w 200"/>
                <a:gd name="T5" fmla="*/ 0 h 164"/>
                <a:gd name="T6" fmla="*/ 200 w 200"/>
                <a:gd name="T7" fmla="*/ 0 h 164"/>
                <a:gd name="T8" fmla="*/ 183 w 200"/>
                <a:gd name="T9" fmla="*/ 140 h 164"/>
                <a:gd name="T10" fmla="*/ 183 w 200"/>
                <a:gd name="T11" fmla="*/ 140 h 164"/>
                <a:gd name="T12" fmla="*/ 182 w 200"/>
                <a:gd name="T13" fmla="*/ 145 h 164"/>
                <a:gd name="T14" fmla="*/ 180 w 200"/>
                <a:gd name="T15" fmla="*/ 149 h 164"/>
                <a:gd name="T16" fmla="*/ 176 w 200"/>
                <a:gd name="T17" fmla="*/ 153 h 164"/>
                <a:gd name="T18" fmla="*/ 173 w 200"/>
                <a:gd name="T19" fmla="*/ 156 h 164"/>
                <a:gd name="T20" fmla="*/ 164 w 200"/>
                <a:gd name="T21" fmla="*/ 161 h 164"/>
                <a:gd name="T22" fmla="*/ 156 w 200"/>
                <a:gd name="T23" fmla="*/ 164 h 164"/>
                <a:gd name="T24" fmla="*/ 156 w 200"/>
                <a:gd name="T25" fmla="*/ 164 h 164"/>
                <a:gd name="T26" fmla="*/ 0 w 200"/>
                <a:gd name="T27" fmla="*/ 134 h 164"/>
                <a:gd name="T28" fmla="*/ 0 w 200"/>
                <a:gd name="T29" fmla="*/ 134 h 164"/>
                <a:gd name="T30" fmla="*/ 3 w 200"/>
                <a:gd name="T31" fmla="*/ 0 h 164"/>
                <a:gd name="T32" fmla="*/ 3 w 200"/>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64">
                  <a:moveTo>
                    <a:pt x="3" y="0"/>
                  </a:moveTo>
                  <a:lnTo>
                    <a:pt x="3" y="0"/>
                  </a:lnTo>
                  <a:lnTo>
                    <a:pt x="200" y="0"/>
                  </a:lnTo>
                  <a:lnTo>
                    <a:pt x="200" y="0"/>
                  </a:lnTo>
                  <a:lnTo>
                    <a:pt x="183" y="140"/>
                  </a:lnTo>
                  <a:lnTo>
                    <a:pt x="183" y="140"/>
                  </a:lnTo>
                  <a:lnTo>
                    <a:pt x="182" y="145"/>
                  </a:lnTo>
                  <a:lnTo>
                    <a:pt x="180" y="149"/>
                  </a:lnTo>
                  <a:lnTo>
                    <a:pt x="176" y="153"/>
                  </a:lnTo>
                  <a:lnTo>
                    <a:pt x="173" y="156"/>
                  </a:lnTo>
                  <a:lnTo>
                    <a:pt x="164" y="161"/>
                  </a:lnTo>
                  <a:lnTo>
                    <a:pt x="156" y="164"/>
                  </a:lnTo>
                  <a:lnTo>
                    <a:pt x="156" y="164"/>
                  </a:lnTo>
                  <a:lnTo>
                    <a:pt x="0" y="134"/>
                  </a:lnTo>
                  <a:lnTo>
                    <a:pt x="0" y="13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7" name="Freeform 53"/>
            <p:cNvSpPr/>
            <p:nvPr/>
          </p:nvSpPr>
          <p:spPr bwMode="auto">
            <a:xfrm>
              <a:off x="3246438" y="5083175"/>
              <a:ext cx="311150" cy="260350"/>
            </a:xfrm>
            <a:custGeom>
              <a:avLst/>
              <a:gdLst>
                <a:gd name="T0" fmla="*/ 3 w 196"/>
                <a:gd name="T1" fmla="*/ 0 h 164"/>
                <a:gd name="T2" fmla="*/ 3 w 196"/>
                <a:gd name="T3" fmla="*/ 0 h 164"/>
                <a:gd name="T4" fmla="*/ 196 w 196"/>
                <a:gd name="T5" fmla="*/ 0 h 164"/>
                <a:gd name="T6" fmla="*/ 196 w 196"/>
                <a:gd name="T7" fmla="*/ 0 h 164"/>
                <a:gd name="T8" fmla="*/ 179 w 196"/>
                <a:gd name="T9" fmla="*/ 140 h 164"/>
                <a:gd name="T10" fmla="*/ 179 w 196"/>
                <a:gd name="T11" fmla="*/ 140 h 164"/>
                <a:gd name="T12" fmla="*/ 178 w 196"/>
                <a:gd name="T13" fmla="*/ 145 h 164"/>
                <a:gd name="T14" fmla="*/ 176 w 196"/>
                <a:gd name="T15" fmla="*/ 149 h 164"/>
                <a:gd name="T16" fmla="*/ 172 w 196"/>
                <a:gd name="T17" fmla="*/ 153 h 164"/>
                <a:gd name="T18" fmla="*/ 169 w 196"/>
                <a:gd name="T19" fmla="*/ 156 h 164"/>
                <a:gd name="T20" fmla="*/ 160 w 196"/>
                <a:gd name="T21" fmla="*/ 161 h 164"/>
                <a:gd name="T22" fmla="*/ 152 w 196"/>
                <a:gd name="T23" fmla="*/ 164 h 164"/>
                <a:gd name="T24" fmla="*/ 152 w 196"/>
                <a:gd name="T25" fmla="*/ 164 h 164"/>
                <a:gd name="T26" fmla="*/ 0 w 196"/>
                <a:gd name="T27" fmla="*/ 133 h 164"/>
                <a:gd name="T28" fmla="*/ 0 w 196"/>
                <a:gd name="T29" fmla="*/ 133 h 164"/>
                <a:gd name="T30" fmla="*/ 3 w 196"/>
                <a:gd name="T31" fmla="*/ 0 h 164"/>
                <a:gd name="T32" fmla="*/ 3 w 196"/>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6" h="164">
                  <a:moveTo>
                    <a:pt x="3" y="0"/>
                  </a:moveTo>
                  <a:lnTo>
                    <a:pt x="3" y="0"/>
                  </a:lnTo>
                  <a:lnTo>
                    <a:pt x="196" y="0"/>
                  </a:lnTo>
                  <a:lnTo>
                    <a:pt x="196" y="0"/>
                  </a:lnTo>
                  <a:lnTo>
                    <a:pt x="179" y="140"/>
                  </a:lnTo>
                  <a:lnTo>
                    <a:pt x="179" y="140"/>
                  </a:lnTo>
                  <a:lnTo>
                    <a:pt x="178" y="145"/>
                  </a:lnTo>
                  <a:lnTo>
                    <a:pt x="176" y="149"/>
                  </a:lnTo>
                  <a:lnTo>
                    <a:pt x="172" y="153"/>
                  </a:lnTo>
                  <a:lnTo>
                    <a:pt x="169" y="156"/>
                  </a:lnTo>
                  <a:lnTo>
                    <a:pt x="160" y="161"/>
                  </a:lnTo>
                  <a:lnTo>
                    <a:pt x="152" y="164"/>
                  </a:lnTo>
                  <a:lnTo>
                    <a:pt x="152" y="164"/>
                  </a:lnTo>
                  <a:lnTo>
                    <a:pt x="0" y="133"/>
                  </a:lnTo>
                  <a:lnTo>
                    <a:pt x="0" y="133"/>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8" name="Freeform 54"/>
            <p:cNvSpPr/>
            <p:nvPr/>
          </p:nvSpPr>
          <p:spPr bwMode="auto">
            <a:xfrm>
              <a:off x="3252788" y="5083175"/>
              <a:ext cx="304800" cy="260350"/>
            </a:xfrm>
            <a:custGeom>
              <a:avLst/>
              <a:gdLst>
                <a:gd name="T0" fmla="*/ 3 w 192"/>
                <a:gd name="T1" fmla="*/ 0 h 164"/>
                <a:gd name="T2" fmla="*/ 3 w 192"/>
                <a:gd name="T3" fmla="*/ 0 h 164"/>
                <a:gd name="T4" fmla="*/ 192 w 192"/>
                <a:gd name="T5" fmla="*/ 0 h 164"/>
                <a:gd name="T6" fmla="*/ 192 w 192"/>
                <a:gd name="T7" fmla="*/ 0 h 164"/>
                <a:gd name="T8" fmla="*/ 175 w 192"/>
                <a:gd name="T9" fmla="*/ 140 h 164"/>
                <a:gd name="T10" fmla="*/ 175 w 192"/>
                <a:gd name="T11" fmla="*/ 140 h 164"/>
                <a:gd name="T12" fmla="*/ 174 w 192"/>
                <a:gd name="T13" fmla="*/ 145 h 164"/>
                <a:gd name="T14" fmla="*/ 172 w 192"/>
                <a:gd name="T15" fmla="*/ 149 h 164"/>
                <a:gd name="T16" fmla="*/ 169 w 192"/>
                <a:gd name="T17" fmla="*/ 153 h 164"/>
                <a:gd name="T18" fmla="*/ 165 w 192"/>
                <a:gd name="T19" fmla="*/ 156 h 164"/>
                <a:gd name="T20" fmla="*/ 157 w 192"/>
                <a:gd name="T21" fmla="*/ 161 h 164"/>
                <a:gd name="T22" fmla="*/ 148 w 192"/>
                <a:gd name="T23" fmla="*/ 164 h 164"/>
                <a:gd name="T24" fmla="*/ 148 w 192"/>
                <a:gd name="T25" fmla="*/ 164 h 164"/>
                <a:gd name="T26" fmla="*/ 0 w 192"/>
                <a:gd name="T27" fmla="*/ 132 h 164"/>
                <a:gd name="T28" fmla="*/ 0 w 192"/>
                <a:gd name="T29" fmla="*/ 132 h 164"/>
                <a:gd name="T30" fmla="*/ 3 w 192"/>
                <a:gd name="T31" fmla="*/ 0 h 164"/>
                <a:gd name="T32" fmla="*/ 3 w 192"/>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164">
                  <a:moveTo>
                    <a:pt x="3" y="0"/>
                  </a:moveTo>
                  <a:lnTo>
                    <a:pt x="3" y="0"/>
                  </a:lnTo>
                  <a:lnTo>
                    <a:pt x="192" y="0"/>
                  </a:lnTo>
                  <a:lnTo>
                    <a:pt x="192" y="0"/>
                  </a:lnTo>
                  <a:lnTo>
                    <a:pt x="175" y="140"/>
                  </a:lnTo>
                  <a:lnTo>
                    <a:pt x="175" y="140"/>
                  </a:lnTo>
                  <a:lnTo>
                    <a:pt x="174" y="145"/>
                  </a:lnTo>
                  <a:lnTo>
                    <a:pt x="172" y="149"/>
                  </a:lnTo>
                  <a:lnTo>
                    <a:pt x="169" y="153"/>
                  </a:lnTo>
                  <a:lnTo>
                    <a:pt x="165" y="156"/>
                  </a:lnTo>
                  <a:lnTo>
                    <a:pt x="157" y="161"/>
                  </a:lnTo>
                  <a:lnTo>
                    <a:pt x="148" y="164"/>
                  </a:lnTo>
                  <a:lnTo>
                    <a:pt x="148" y="164"/>
                  </a:lnTo>
                  <a:lnTo>
                    <a:pt x="0" y="132"/>
                  </a:lnTo>
                  <a:lnTo>
                    <a:pt x="0" y="132"/>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69" name="Freeform 55"/>
            <p:cNvSpPr/>
            <p:nvPr/>
          </p:nvSpPr>
          <p:spPr bwMode="auto">
            <a:xfrm>
              <a:off x="3259138" y="5083175"/>
              <a:ext cx="298450" cy="260350"/>
            </a:xfrm>
            <a:custGeom>
              <a:avLst/>
              <a:gdLst>
                <a:gd name="T0" fmla="*/ 3 w 188"/>
                <a:gd name="T1" fmla="*/ 0 h 164"/>
                <a:gd name="T2" fmla="*/ 3 w 188"/>
                <a:gd name="T3" fmla="*/ 0 h 164"/>
                <a:gd name="T4" fmla="*/ 188 w 188"/>
                <a:gd name="T5" fmla="*/ 0 h 164"/>
                <a:gd name="T6" fmla="*/ 188 w 188"/>
                <a:gd name="T7" fmla="*/ 0 h 164"/>
                <a:gd name="T8" fmla="*/ 171 w 188"/>
                <a:gd name="T9" fmla="*/ 140 h 164"/>
                <a:gd name="T10" fmla="*/ 171 w 188"/>
                <a:gd name="T11" fmla="*/ 140 h 164"/>
                <a:gd name="T12" fmla="*/ 170 w 188"/>
                <a:gd name="T13" fmla="*/ 145 h 164"/>
                <a:gd name="T14" fmla="*/ 168 w 188"/>
                <a:gd name="T15" fmla="*/ 149 h 164"/>
                <a:gd name="T16" fmla="*/ 165 w 188"/>
                <a:gd name="T17" fmla="*/ 153 h 164"/>
                <a:gd name="T18" fmla="*/ 161 w 188"/>
                <a:gd name="T19" fmla="*/ 156 h 164"/>
                <a:gd name="T20" fmla="*/ 153 w 188"/>
                <a:gd name="T21" fmla="*/ 161 h 164"/>
                <a:gd name="T22" fmla="*/ 144 w 188"/>
                <a:gd name="T23" fmla="*/ 164 h 164"/>
                <a:gd name="T24" fmla="*/ 144 w 188"/>
                <a:gd name="T25" fmla="*/ 164 h 164"/>
                <a:gd name="T26" fmla="*/ 0 w 188"/>
                <a:gd name="T27" fmla="*/ 130 h 164"/>
                <a:gd name="T28" fmla="*/ 0 w 188"/>
                <a:gd name="T29" fmla="*/ 130 h 164"/>
                <a:gd name="T30" fmla="*/ 3 w 188"/>
                <a:gd name="T31" fmla="*/ 0 h 164"/>
                <a:gd name="T32" fmla="*/ 3 w 188"/>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 h="164">
                  <a:moveTo>
                    <a:pt x="3" y="0"/>
                  </a:moveTo>
                  <a:lnTo>
                    <a:pt x="3" y="0"/>
                  </a:lnTo>
                  <a:lnTo>
                    <a:pt x="188" y="0"/>
                  </a:lnTo>
                  <a:lnTo>
                    <a:pt x="188" y="0"/>
                  </a:lnTo>
                  <a:lnTo>
                    <a:pt x="171" y="140"/>
                  </a:lnTo>
                  <a:lnTo>
                    <a:pt x="171" y="140"/>
                  </a:lnTo>
                  <a:lnTo>
                    <a:pt x="170" y="145"/>
                  </a:lnTo>
                  <a:lnTo>
                    <a:pt x="168" y="149"/>
                  </a:lnTo>
                  <a:lnTo>
                    <a:pt x="165" y="153"/>
                  </a:lnTo>
                  <a:lnTo>
                    <a:pt x="161" y="156"/>
                  </a:lnTo>
                  <a:lnTo>
                    <a:pt x="153" y="161"/>
                  </a:lnTo>
                  <a:lnTo>
                    <a:pt x="144" y="164"/>
                  </a:lnTo>
                  <a:lnTo>
                    <a:pt x="144" y="164"/>
                  </a:lnTo>
                  <a:lnTo>
                    <a:pt x="0" y="130"/>
                  </a:lnTo>
                  <a:lnTo>
                    <a:pt x="0" y="130"/>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0" name="Freeform 56"/>
            <p:cNvSpPr/>
            <p:nvPr/>
          </p:nvSpPr>
          <p:spPr bwMode="auto">
            <a:xfrm>
              <a:off x="3265488" y="5083175"/>
              <a:ext cx="292100" cy="260350"/>
            </a:xfrm>
            <a:custGeom>
              <a:avLst/>
              <a:gdLst>
                <a:gd name="T0" fmla="*/ 3 w 184"/>
                <a:gd name="T1" fmla="*/ 0 h 164"/>
                <a:gd name="T2" fmla="*/ 3 w 184"/>
                <a:gd name="T3" fmla="*/ 0 h 164"/>
                <a:gd name="T4" fmla="*/ 184 w 184"/>
                <a:gd name="T5" fmla="*/ 0 h 164"/>
                <a:gd name="T6" fmla="*/ 184 w 184"/>
                <a:gd name="T7" fmla="*/ 0 h 164"/>
                <a:gd name="T8" fmla="*/ 167 w 184"/>
                <a:gd name="T9" fmla="*/ 140 h 164"/>
                <a:gd name="T10" fmla="*/ 167 w 184"/>
                <a:gd name="T11" fmla="*/ 140 h 164"/>
                <a:gd name="T12" fmla="*/ 166 w 184"/>
                <a:gd name="T13" fmla="*/ 145 h 164"/>
                <a:gd name="T14" fmla="*/ 164 w 184"/>
                <a:gd name="T15" fmla="*/ 149 h 164"/>
                <a:gd name="T16" fmla="*/ 157 w 184"/>
                <a:gd name="T17" fmla="*/ 156 h 164"/>
                <a:gd name="T18" fmla="*/ 149 w 184"/>
                <a:gd name="T19" fmla="*/ 161 h 164"/>
                <a:gd name="T20" fmla="*/ 141 w 184"/>
                <a:gd name="T21" fmla="*/ 164 h 164"/>
                <a:gd name="T22" fmla="*/ 141 w 184"/>
                <a:gd name="T23" fmla="*/ 164 h 164"/>
                <a:gd name="T24" fmla="*/ 0 w 184"/>
                <a:gd name="T25" fmla="*/ 129 h 164"/>
                <a:gd name="T26" fmla="*/ 0 w 184"/>
                <a:gd name="T27" fmla="*/ 129 h 164"/>
                <a:gd name="T28" fmla="*/ 3 w 184"/>
                <a:gd name="T29" fmla="*/ 0 h 164"/>
                <a:gd name="T30" fmla="*/ 3 w 184"/>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4" h="164">
                  <a:moveTo>
                    <a:pt x="3" y="0"/>
                  </a:moveTo>
                  <a:lnTo>
                    <a:pt x="3" y="0"/>
                  </a:lnTo>
                  <a:lnTo>
                    <a:pt x="184" y="0"/>
                  </a:lnTo>
                  <a:lnTo>
                    <a:pt x="184" y="0"/>
                  </a:lnTo>
                  <a:lnTo>
                    <a:pt x="167" y="140"/>
                  </a:lnTo>
                  <a:lnTo>
                    <a:pt x="167" y="140"/>
                  </a:lnTo>
                  <a:lnTo>
                    <a:pt x="166" y="145"/>
                  </a:lnTo>
                  <a:lnTo>
                    <a:pt x="164" y="149"/>
                  </a:lnTo>
                  <a:lnTo>
                    <a:pt x="157" y="156"/>
                  </a:lnTo>
                  <a:lnTo>
                    <a:pt x="149" y="161"/>
                  </a:lnTo>
                  <a:lnTo>
                    <a:pt x="141" y="164"/>
                  </a:lnTo>
                  <a:lnTo>
                    <a:pt x="141" y="164"/>
                  </a:lnTo>
                  <a:lnTo>
                    <a:pt x="0" y="129"/>
                  </a:lnTo>
                  <a:lnTo>
                    <a:pt x="0" y="129"/>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1" name="Freeform 57"/>
            <p:cNvSpPr/>
            <p:nvPr/>
          </p:nvSpPr>
          <p:spPr bwMode="auto">
            <a:xfrm>
              <a:off x="3270251" y="5083175"/>
              <a:ext cx="287338" cy="260350"/>
            </a:xfrm>
            <a:custGeom>
              <a:avLst/>
              <a:gdLst>
                <a:gd name="T0" fmla="*/ 4 w 181"/>
                <a:gd name="T1" fmla="*/ 0 h 164"/>
                <a:gd name="T2" fmla="*/ 4 w 181"/>
                <a:gd name="T3" fmla="*/ 0 h 164"/>
                <a:gd name="T4" fmla="*/ 181 w 181"/>
                <a:gd name="T5" fmla="*/ 0 h 164"/>
                <a:gd name="T6" fmla="*/ 181 w 181"/>
                <a:gd name="T7" fmla="*/ 0 h 164"/>
                <a:gd name="T8" fmla="*/ 164 w 181"/>
                <a:gd name="T9" fmla="*/ 140 h 164"/>
                <a:gd name="T10" fmla="*/ 164 w 181"/>
                <a:gd name="T11" fmla="*/ 140 h 164"/>
                <a:gd name="T12" fmla="*/ 163 w 181"/>
                <a:gd name="T13" fmla="*/ 145 h 164"/>
                <a:gd name="T14" fmla="*/ 161 w 181"/>
                <a:gd name="T15" fmla="*/ 149 h 164"/>
                <a:gd name="T16" fmla="*/ 154 w 181"/>
                <a:gd name="T17" fmla="*/ 156 h 164"/>
                <a:gd name="T18" fmla="*/ 146 w 181"/>
                <a:gd name="T19" fmla="*/ 160 h 164"/>
                <a:gd name="T20" fmla="*/ 138 w 181"/>
                <a:gd name="T21" fmla="*/ 164 h 164"/>
                <a:gd name="T22" fmla="*/ 138 w 181"/>
                <a:gd name="T23" fmla="*/ 164 h 164"/>
                <a:gd name="T24" fmla="*/ 0 w 181"/>
                <a:gd name="T25" fmla="*/ 128 h 164"/>
                <a:gd name="T26" fmla="*/ 0 w 181"/>
                <a:gd name="T27" fmla="*/ 128 h 164"/>
                <a:gd name="T28" fmla="*/ 4 w 181"/>
                <a:gd name="T29" fmla="*/ 0 h 164"/>
                <a:gd name="T30" fmla="*/ 4 w 181"/>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64">
                  <a:moveTo>
                    <a:pt x="4" y="0"/>
                  </a:moveTo>
                  <a:lnTo>
                    <a:pt x="4" y="0"/>
                  </a:lnTo>
                  <a:lnTo>
                    <a:pt x="181" y="0"/>
                  </a:lnTo>
                  <a:lnTo>
                    <a:pt x="181" y="0"/>
                  </a:lnTo>
                  <a:lnTo>
                    <a:pt x="164" y="140"/>
                  </a:lnTo>
                  <a:lnTo>
                    <a:pt x="164" y="140"/>
                  </a:lnTo>
                  <a:lnTo>
                    <a:pt x="163" y="145"/>
                  </a:lnTo>
                  <a:lnTo>
                    <a:pt x="161" y="149"/>
                  </a:lnTo>
                  <a:lnTo>
                    <a:pt x="154" y="156"/>
                  </a:lnTo>
                  <a:lnTo>
                    <a:pt x="146" y="160"/>
                  </a:lnTo>
                  <a:lnTo>
                    <a:pt x="138" y="164"/>
                  </a:lnTo>
                  <a:lnTo>
                    <a:pt x="138" y="164"/>
                  </a:lnTo>
                  <a:lnTo>
                    <a:pt x="0" y="128"/>
                  </a:lnTo>
                  <a:lnTo>
                    <a:pt x="0" y="12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2" name="Freeform 58"/>
            <p:cNvSpPr/>
            <p:nvPr/>
          </p:nvSpPr>
          <p:spPr bwMode="auto">
            <a:xfrm>
              <a:off x="3276601" y="5083175"/>
              <a:ext cx="280988" cy="258763"/>
            </a:xfrm>
            <a:custGeom>
              <a:avLst/>
              <a:gdLst>
                <a:gd name="T0" fmla="*/ 4 w 177"/>
                <a:gd name="T1" fmla="*/ 0 h 163"/>
                <a:gd name="T2" fmla="*/ 4 w 177"/>
                <a:gd name="T3" fmla="*/ 0 h 163"/>
                <a:gd name="T4" fmla="*/ 177 w 177"/>
                <a:gd name="T5" fmla="*/ 0 h 163"/>
                <a:gd name="T6" fmla="*/ 177 w 177"/>
                <a:gd name="T7" fmla="*/ 0 h 163"/>
                <a:gd name="T8" fmla="*/ 160 w 177"/>
                <a:gd name="T9" fmla="*/ 140 h 163"/>
                <a:gd name="T10" fmla="*/ 160 w 177"/>
                <a:gd name="T11" fmla="*/ 140 h 163"/>
                <a:gd name="T12" fmla="*/ 159 w 177"/>
                <a:gd name="T13" fmla="*/ 145 h 163"/>
                <a:gd name="T14" fmla="*/ 157 w 177"/>
                <a:gd name="T15" fmla="*/ 149 h 163"/>
                <a:gd name="T16" fmla="*/ 150 w 177"/>
                <a:gd name="T17" fmla="*/ 156 h 163"/>
                <a:gd name="T18" fmla="*/ 142 w 177"/>
                <a:gd name="T19" fmla="*/ 160 h 163"/>
                <a:gd name="T20" fmla="*/ 134 w 177"/>
                <a:gd name="T21" fmla="*/ 163 h 163"/>
                <a:gd name="T22" fmla="*/ 134 w 177"/>
                <a:gd name="T23" fmla="*/ 163 h 163"/>
                <a:gd name="T24" fmla="*/ 0 w 177"/>
                <a:gd name="T25" fmla="*/ 128 h 163"/>
                <a:gd name="T26" fmla="*/ 0 w 177"/>
                <a:gd name="T27" fmla="*/ 128 h 163"/>
                <a:gd name="T28" fmla="*/ 4 w 177"/>
                <a:gd name="T29" fmla="*/ 0 h 163"/>
                <a:gd name="T30" fmla="*/ 4 w 17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7" h="163">
                  <a:moveTo>
                    <a:pt x="4" y="0"/>
                  </a:moveTo>
                  <a:lnTo>
                    <a:pt x="4" y="0"/>
                  </a:lnTo>
                  <a:lnTo>
                    <a:pt x="177" y="0"/>
                  </a:lnTo>
                  <a:lnTo>
                    <a:pt x="177" y="0"/>
                  </a:lnTo>
                  <a:lnTo>
                    <a:pt x="160" y="140"/>
                  </a:lnTo>
                  <a:lnTo>
                    <a:pt x="160" y="140"/>
                  </a:lnTo>
                  <a:lnTo>
                    <a:pt x="159" y="145"/>
                  </a:lnTo>
                  <a:lnTo>
                    <a:pt x="157" y="149"/>
                  </a:lnTo>
                  <a:lnTo>
                    <a:pt x="150" y="156"/>
                  </a:lnTo>
                  <a:lnTo>
                    <a:pt x="142" y="160"/>
                  </a:lnTo>
                  <a:lnTo>
                    <a:pt x="134" y="163"/>
                  </a:lnTo>
                  <a:lnTo>
                    <a:pt x="134" y="163"/>
                  </a:lnTo>
                  <a:lnTo>
                    <a:pt x="0" y="128"/>
                  </a:lnTo>
                  <a:lnTo>
                    <a:pt x="0" y="12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3" name="Freeform 59"/>
            <p:cNvSpPr/>
            <p:nvPr/>
          </p:nvSpPr>
          <p:spPr bwMode="auto">
            <a:xfrm>
              <a:off x="3282951" y="5083175"/>
              <a:ext cx="274638" cy="258763"/>
            </a:xfrm>
            <a:custGeom>
              <a:avLst/>
              <a:gdLst>
                <a:gd name="T0" fmla="*/ 3 w 173"/>
                <a:gd name="T1" fmla="*/ 0 h 163"/>
                <a:gd name="T2" fmla="*/ 3 w 173"/>
                <a:gd name="T3" fmla="*/ 0 h 163"/>
                <a:gd name="T4" fmla="*/ 173 w 173"/>
                <a:gd name="T5" fmla="*/ 0 h 163"/>
                <a:gd name="T6" fmla="*/ 173 w 173"/>
                <a:gd name="T7" fmla="*/ 0 h 163"/>
                <a:gd name="T8" fmla="*/ 156 w 173"/>
                <a:gd name="T9" fmla="*/ 140 h 163"/>
                <a:gd name="T10" fmla="*/ 156 w 173"/>
                <a:gd name="T11" fmla="*/ 140 h 163"/>
                <a:gd name="T12" fmla="*/ 155 w 173"/>
                <a:gd name="T13" fmla="*/ 145 h 163"/>
                <a:gd name="T14" fmla="*/ 153 w 173"/>
                <a:gd name="T15" fmla="*/ 149 h 163"/>
                <a:gd name="T16" fmla="*/ 146 w 173"/>
                <a:gd name="T17" fmla="*/ 156 h 163"/>
                <a:gd name="T18" fmla="*/ 140 w 173"/>
                <a:gd name="T19" fmla="*/ 160 h 163"/>
                <a:gd name="T20" fmla="*/ 132 w 173"/>
                <a:gd name="T21" fmla="*/ 163 h 163"/>
                <a:gd name="T22" fmla="*/ 132 w 173"/>
                <a:gd name="T23" fmla="*/ 163 h 163"/>
                <a:gd name="T24" fmla="*/ 0 w 173"/>
                <a:gd name="T25" fmla="*/ 126 h 163"/>
                <a:gd name="T26" fmla="*/ 0 w 173"/>
                <a:gd name="T27" fmla="*/ 126 h 163"/>
                <a:gd name="T28" fmla="*/ 3 w 173"/>
                <a:gd name="T29" fmla="*/ 0 h 163"/>
                <a:gd name="T30" fmla="*/ 3 w 17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163">
                  <a:moveTo>
                    <a:pt x="3" y="0"/>
                  </a:moveTo>
                  <a:lnTo>
                    <a:pt x="3" y="0"/>
                  </a:lnTo>
                  <a:lnTo>
                    <a:pt x="173" y="0"/>
                  </a:lnTo>
                  <a:lnTo>
                    <a:pt x="173" y="0"/>
                  </a:lnTo>
                  <a:lnTo>
                    <a:pt x="156" y="140"/>
                  </a:lnTo>
                  <a:lnTo>
                    <a:pt x="156" y="140"/>
                  </a:lnTo>
                  <a:lnTo>
                    <a:pt x="155" y="145"/>
                  </a:lnTo>
                  <a:lnTo>
                    <a:pt x="153" y="149"/>
                  </a:lnTo>
                  <a:lnTo>
                    <a:pt x="146" y="156"/>
                  </a:lnTo>
                  <a:lnTo>
                    <a:pt x="140" y="160"/>
                  </a:lnTo>
                  <a:lnTo>
                    <a:pt x="132" y="163"/>
                  </a:lnTo>
                  <a:lnTo>
                    <a:pt x="132" y="163"/>
                  </a:lnTo>
                  <a:lnTo>
                    <a:pt x="0" y="126"/>
                  </a:lnTo>
                  <a:lnTo>
                    <a:pt x="0" y="126"/>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4" name="Freeform 60"/>
            <p:cNvSpPr/>
            <p:nvPr/>
          </p:nvSpPr>
          <p:spPr bwMode="auto">
            <a:xfrm>
              <a:off x="3289301" y="5083175"/>
              <a:ext cx="268288" cy="258763"/>
            </a:xfrm>
            <a:custGeom>
              <a:avLst/>
              <a:gdLst>
                <a:gd name="T0" fmla="*/ 3 w 169"/>
                <a:gd name="T1" fmla="*/ 0 h 163"/>
                <a:gd name="T2" fmla="*/ 3 w 169"/>
                <a:gd name="T3" fmla="*/ 0 h 163"/>
                <a:gd name="T4" fmla="*/ 169 w 169"/>
                <a:gd name="T5" fmla="*/ 0 h 163"/>
                <a:gd name="T6" fmla="*/ 169 w 169"/>
                <a:gd name="T7" fmla="*/ 0 h 163"/>
                <a:gd name="T8" fmla="*/ 152 w 169"/>
                <a:gd name="T9" fmla="*/ 140 h 163"/>
                <a:gd name="T10" fmla="*/ 152 w 169"/>
                <a:gd name="T11" fmla="*/ 140 h 163"/>
                <a:gd name="T12" fmla="*/ 151 w 169"/>
                <a:gd name="T13" fmla="*/ 144 h 163"/>
                <a:gd name="T14" fmla="*/ 149 w 169"/>
                <a:gd name="T15" fmla="*/ 148 h 163"/>
                <a:gd name="T16" fmla="*/ 142 w 169"/>
                <a:gd name="T17" fmla="*/ 155 h 163"/>
                <a:gd name="T18" fmla="*/ 136 w 169"/>
                <a:gd name="T19" fmla="*/ 160 h 163"/>
                <a:gd name="T20" fmla="*/ 128 w 169"/>
                <a:gd name="T21" fmla="*/ 163 h 163"/>
                <a:gd name="T22" fmla="*/ 128 w 169"/>
                <a:gd name="T23" fmla="*/ 163 h 163"/>
                <a:gd name="T24" fmla="*/ 0 w 169"/>
                <a:gd name="T25" fmla="*/ 125 h 163"/>
                <a:gd name="T26" fmla="*/ 0 w 169"/>
                <a:gd name="T27" fmla="*/ 125 h 163"/>
                <a:gd name="T28" fmla="*/ 3 w 169"/>
                <a:gd name="T29" fmla="*/ 0 h 163"/>
                <a:gd name="T30" fmla="*/ 3 w 169"/>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9" h="163">
                  <a:moveTo>
                    <a:pt x="3" y="0"/>
                  </a:moveTo>
                  <a:lnTo>
                    <a:pt x="3" y="0"/>
                  </a:lnTo>
                  <a:lnTo>
                    <a:pt x="169" y="0"/>
                  </a:lnTo>
                  <a:lnTo>
                    <a:pt x="169" y="0"/>
                  </a:lnTo>
                  <a:lnTo>
                    <a:pt x="152" y="140"/>
                  </a:lnTo>
                  <a:lnTo>
                    <a:pt x="152" y="140"/>
                  </a:lnTo>
                  <a:lnTo>
                    <a:pt x="151" y="144"/>
                  </a:lnTo>
                  <a:lnTo>
                    <a:pt x="149" y="148"/>
                  </a:lnTo>
                  <a:lnTo>
                    <a:pt x="142" y="155"/>
                  </a:lnTo>
                  <a:lnTo>
                    <a:pt x="136" y="160"/>
                  </a:lnTo>
                  <a:lnTo>
                    <a:pt x="128" y="163"/>
                  </a:lnTo>
                  <a:lnTo>
                    <a:pt x="128" y="163"/>
                  </a:lnTo>
                  <a:lnTo>
                    <a:pt x="0" y="125"/>
                  </a:lnTo>
                  <a:lnTo>
                    <a:pt x="0" y="125"/>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5" name="Freeform 61"/>
            <p:cNvSpPr/>
            <p:nvPr/>
          </p:nvSpPr>
          <p:spPr bwMode="auto">
            <a:xfrm>
              <a:off x="3294063" y="5083175"/>
              <a:ext cx="263525" cy="258763"/>
            </a:xfrm>
            <a:custGeom>
              <a:avLst/>
              <a:gdLst>
                <a:gd name="T0" fmla="*/ 4 w 166"/>
                <a:gd name="T1" fmla="*/ 0 h 163"/>
                <a:gd name="T2" fmla="*/ 4 w 166"/>
                <a:gd name="T3" fmla="*/ 0 h 163"/>
                <a:gd name="T4" fmla="*/ 166 w 166"/>
                <a:gd name="T5" fmla="*/ 0 h 163"/>
                <a:gd name="T6" fmla="*/ 166 w 166"/>
                <a:gd name="T7" fmla="*/ 0 h 163"/>
                <a:gd name="T8" fmla="*/ 149 w 166"/>
                <a:gd name="T9" fmla="*/ 140 h 163"/>
                <a:gd name="T10" fmla="*/ 149 w 166"/>
                <a:gd name="T11" fmla="*/ 140 h 163"/>
                <a:gd name="T12" fmla="*/ 148 w 166"/>
                <a:gd name="T13" fmla="*/ 144 h 163"/>
                <a:gd name="T14" fmla="*/ 146 w 166"/>
                <a:gd name="T15" fmla="*/ 148 h 163"/>
                <a:gd name="T16" fmla="*/ 141 w 166"/>
                <a:gd name="T17" fmla="*/ 155 h 163"/>
                <a:gd name="T18" fmla="*/ 133 w 166"/>
                <a:gd name="T19" fmla="*/ 160 h 163"/>
                <a:gd name="T20" fmla="*/ 125 w 166"/>
                <a:gd name="T21" fmla="*/ 163 h 163"/>
                <a:gd name="T22" fmla="*/ 125 w 166"/>
                <a:gd name="T23" fmla="*/ 163 h 163"/>
                <a:gd name="T24" fmla="*/ 0 w 166"/>
                <a:gd name="T25" fmla="*/ 124 h 163"/>
                <a:gd name="T26" fmla="*/ 0 w 166"/>
                <a:gd name="T27" fmla="*/ 124 h 163"/>
                <a:gd name="T28" fmla="*/ 4 w 166"/>
                <a:gd name="T29" fmla="*/ 0 h 163"/>
                <a:gd name="T30" fmla="*/ 4 w 166"/>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3">
                  <a:moveTo>
                    <a:pt x="4" y="0"/>
                  </a:moveTo>
                  <a:lnTo>
                    <a:pt x="4" y="0"/>
                  </a:lnTo>
                  <a:lnTo>
                    <a:pt x="166" y="0"/>
                  </a:lnTo>
                  <a:lnTo>
                    <a:pt x="166" y="0"/>
                  </a:lnTo>
                  <a:lnTo>
                    <a:pt x="149" y="140"/>
                  </a:lnTo>
                  <a:lnTo>
                    <a:pt x="149" y="140"/>
                  </a:lnTo>
                  <a:lnTo>
                    <a:pt x="148" y="144"/>
                  </a:lnTo>
                  <a:lnTo>
                    <a:pt x="146" y="148"/>
                  </a:lnTo>
                  <a:lnTo>
                    <a:pt x="141" y="155"/>
                  </a:lnTo>
                  <a:lnTo>
                    <a:pt x="133" y="160"/>
                  </a:lnTo>
                  <a:lnTo>
                    <a:pt x="125" y="163"/>
                  </a:lnTo>
                  <a:lnTo>
                    <a:pt x="125" y="163"/>
                  </a:lnTo>
                  <a:lnTo>
                    <a:pt x="0" y="124"/>
                  </a:lnTo>
                  <a:lnTo>
                    <a:pt x="0" y="124"/>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6" name="Freeform 62"/>
            <p:cNvSpPr/>
            <p:nvPr/>
          </p:nvSpPr>
          <p:spPr bwMode="auto">
            <a:xfrm>
              <a:off x="3300413" y="5083175"/>
              <a:ext cx="257175" cy="258763"/>
            </a:xfrm>
            <a:custGeom>
              <a:avLst/>
              <a:gdLst>
                <a:gd name="T0" fmla="*/ 4 w 162"/>
                <a:gd name="T1" fmla="*/ 0 h 163"/>
                <a:gd name="T2" fmla="*/ 4 w 162"/>
                <a:gd name="T3" fmla="*/ 0 h 163"/>
                <a:gd name="T4" fmla="*/ 162 w 162"/>
                <a:gd name="T5" fmla="*/ 0 h 163"/>
                <a:gd name="T6" fmla="*/ 162 w 162"/>
                <a:gd name="T7" fmla="*/ 0 h 163"/>
                <a:gd name="T8" fmla="*/ 145 w 162"/>
                <a:gd name="T9" fmla="*/ 140 h 163"/>
                <a:gd name="T10" fmla="*/ 145 w 162"/>
                <a:gd name="T11" fmla="*/ 140 h 163"/>
                <a:gd name="T12" fmla="*/ 144 w 162"/>
                <a:gd name="T13" fmla="*/ 144 h 163"/>
                <a:gd name="T14" fmla="*/ 142 w 162"/>
                <a:gd name="T15" fmla="*/ 148 h 163"/>
                <a:gd name="T16" fmla="*/ 137 w 162"/>
                <a:gd name="T17" fmla="*/ 155 h 163"/>
                <a:gd name="T18" fmla="*/ 129 w 162"/>
                <a:gd name="T19" fmla="*/ 160 h 163"/>
                <a:gd name="T20" fmla="*/ 121 w 162"/>
                <a:gd name="T21" fmla="*/ 163 h 163"/>
                <a:gd name="T22" fmla="*/ 121 w 162"/>
                <a:gd name="T23" fmla="*/ 163 h 163"/>
                <a:gd name="T24" fmla="*/ 0 w 162"/>
                <a:gd name="T25" fmla="*/ 122 h 163"/>
                <a:gd name="T26" fmla="*/ 0 w 162"/>
                <a:gd name="T27" fmla="*/ 122 h 163"/>
                <a:gd name="T28" fmla="*/ 4 w 162"/>
                <a:gd name="T29" fmla="*/ 0 h 163"/>
                <a:gd name="T30" fmla="*/ 4 w 162"/>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163">
                  <a:moveTo>
                    <a:pt x="4" y="0"/>
                  </a:moveTo>
                  <a:lnTo>
                    <a:pt x="4" y="0"/>
                  </a:lnTo>
                  <a:lnTo>
                    <a:pt x="162" y="0"/>
                  </a:lnTo>
                  <a:lnTo>
                    <a:pt x="162" y="0"/>
                  </a:lnTo>
                  <a:lnTo>
                    <a:pt x="145" y="140"/>
                  </a:lnTo>
                  <a:lnTo>
                    <a:pt x="145" y="140"/>
                  </a:lnTo>
                  <a:lnTo>
                    <a:pt x="144" y="144"/>
                  </a:lnTo>
                  <a:lnTo>
                    <a:pt x="142" y="148"/>
                  </a:lnTo>
                  <a:lnTo>
                    <a:pt x="137" y="155"/>
                  </a:lnTo>
                  <a:lnTo>
                    <a:pt x="129" y="160"/>
                  </a:lnTo>
                  <a:lnTo>
                    <a:pt x="121" y="163"/>
                  </a:lnTo>
                  <a:lnTo>
                    <a:pt x="121" y="163"/>
                  </a:lnTo>
                  <a:lnTo>
                    <a:pt x="0" y="122"/>
                  </a:lnTo>
                  <a:lnTo>
                    <a:pt x="0" y="122"/>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7" name="Freeform 63"/>
            <p:cNvSpPr/>
            <p:nvPr/>
          </p:nvSpPr>
          <p:spPr bwMode="auto">
            <a:xfrm>
              <a:off x="3306763" y="5083175"/>
              <a:ext cx="250825" cy="258763"/>
            </a:xfrm>
            <a:custGeom>
              <a:avLst/>
              <a:gdLst>
                <a:gd name="T0" fmla="*/ 4 w 158"/>
                <a:gd name="T1" fmla="*/ 0 h 163"/>
                <a:gd name="T2" fmla="*/ 4 w 158"/>
                <a:gd name="T3" fmla="*/ 0 h 163"/>
                <a:gd name="T4" fmla="*/ 158 w 158"/>
                <a:gd name="T5" fmla="*/ 0 h 163"/>
                <a:gd name="T6" fmla="*/ 158 w 158"/>
                <a:gd name="T7" fmla="*/ 0 h 163"/>
                <a:gd name="T8" fmla="*/ 141 w 158"/>
                <a:gd name="T9" fmla="*/ 140 h 163"/>
                <a:gd name="T10" fmla="*/ 141 w 158"/>
                <a:gd name="T11" fmla="*/ 140 h 163"/>
                <a:gd name="T12" fmla="*/ 140 w 158"/>
                <a:gd name="T13" fmla="*/ 144 h 163"/>
                <a:gd name="T14" fmla="*/ 138 w 158"/>
                <a:gd name="T15" fmla="*/ 148 h 163"/>
                <a:gd name="T16" fmla="*/ 133 w 158"/>
                <a:gd name="T17" fmla="*/ 155 h 163"/>
                <a:gd name="T18" fmla="*/ 125 w 158"/>
                <a:gd name="T19" fmla="*/ 160 h 163"/>
                <a:gd name="T20" fmla="*/ 118 w 158"/>
                <a:gd name="T21" fmla="*/ 163 h 163"/>
                <a:gd name="T22" fmla="*/ 118 w 158"/>
                <a:gd name="T23" fmla="*/ 163 h 163"/>
                <a:gd name="T24" fmla="*/ 0 w 158"/>
                <a:gd name="T25" fmla="*/ 121 h 163"/>
                <a:gd name="T26" fmla="*/ 0 w 158"/>
                <a:gd name="T27" fmla="*/ 121 h 163"/>
                <a:gd name="T28" fmla="*/ 4 w 158"/>
                <a:gd name="T29" fmla="*/ 0 h 163"/>
                <a:gd name="T30" fmla="*/ 4 w 158"/>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163">
                  <a:moveTo>
                    <a:pt x="4" y="0"/>
                  </a:moveTo>
                  <a:lnTo>
                    <a:pt x="4" y="0"/>
                  </a:lnTo>
                  <a:lnTo>
                    <a:pt x="158" y="0"/>
                  </a:lnTo>
                  <a:lnTo>
                    <a:pt x="158" y="0"/>
                  </a:lnTo>
                  <a:lnTo>
                    <a:pt x="141" y="140"/>
                  </a:lnTo>
                  <a:lnTo>
                    <a:pt x="141" y="140"/>
                  </a:lnTo>
                  <a:lnTo>
                    <a:pt x="140" y="144"/>
                  </a:lnTo>
                  <a:lnTo>
                    <a:pt x="138" y="148"/>
                  </a:lnTo>
                  <a:lnTo>
                    <a:pt x="133" y="155"/>
                  </a:lnTo>
                  <a:lnTo>
                    <a:pt x="125" y="160"/>
                  </a:lnTo>
                  <a:lnTo>
                    <a:pt x="118" y="163"/>
                  </a:lnTo>
                  <a:lnTo>
                    <a:pt x="118" y="163"/>
                  </a:lnTo>
                  <a:lnTo>
                    <a:pt x="0" y="121"/>
                  </a:lnTo>
                  <a:lnTo>
                    <a:pt x="0" y="121"/>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8" name="Freeform 64"/>
            <p:cNvSpPr/>
            <p:nvPr/>
          </p:nvSpPr>
          <p:spPr bwMode="auto">
            <a:xfrm>
              <a:off x="3313113" y="5083175"/>
              <a:ext cx="244475" cy="258763"/>
            </a:xfrm>
            <a:custGeom>
              <a:avLst/>
              <a:gdLst>
                <a:gd name="T0" fmla="*/ 4 w 154"/>
                <a:gd name="T1" fmla="*/ 0 h 163"/>
                <a:gd name="T2" fmla="*/ 4 w 154"/>
                <a:gd name="T3" fmla="*/ 0 h 163"/>
                <a:gd name="T4" fmla="*/ 154 w 154"/>
                <a:gd name="T5" fmla="*/ 0 h 163"/>
                <a:gd name="T6" fmla="*/ 154 w 154"/>
                <a:gd name="T7" fmla="*/ 0 h 163"/>
                <a:gd name="T8" fmla="*/ 137 w 154"/>
                <a:gd name="T9" fmla="*/ 140 h 163"/>
                <a:gd name="T10" fmla="*/ 137 w 154"/>
                <a:gd name="T11" fmla="*/ 140 h 163"/>
                <a:gd name="T12" fmla="*/ 136 w 154"/>
                <a:gd name="T13" fmla="*/ 144 h 163"/>
                <a:gd name="T14" fmla="*/ 134 w 154"/>
                <a:gd name="T15" fmla="*/ 148 h 163"/>
                <a:gd name="T16" fmla="*/ 129 w 154"/>
                <a:gd name="T17" fmla="*/ 155 h 163"/>
                <a:gd name="T18" fmla="*/ 122 w 154"/>
                <a:gd name="T19" fmla="*/ 160 h 163"/>
                <a:gd name="T20" fmla="*/ 114 w 154"/>
                <a:gd name="T21" fmla="*/ 163 h 163"/>
                <a:gd name="T22" fmla="*/ 114 w 154"/>
                <a:gd name="T23" fmla="*/ 163 h 163"/>
                <a:gd name="T24" fmla="*/ 0 w 154"/>
                <a:gd name="T25" fmla="*/ 119 h 163"/>
                <a:gd name="T26" fmla="*/ 0 w 154"/>
                <a:gd name="T27" fmla="*/ 119 h 163"/>
                <a:gd name="T28" fmla="*/ 4 w 154"/>
                <a:gd name="T29" fmla="*/ 0 h 163"/>
                <a:gd name="T30" fmla="*/ 4 w 154"/>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4" h="163">
                  <a:moveTo>
                    <a:pt x="4" y="0"/>
                  </a:moveTo>
                  <a:lnTo>
                    <a:pt x="4" y="0"/>
                  </a:lnTo>
                  <a:lnTo>
                    <a:pt x="154" y="0"/>
                  </a:lnTo>
                  <a:lnTo>
                    <a:pt x="154" y="0"/>
                  </a:lnTo>
                  <a:lnTo>
                    <a:pt x="137" y="140"/>
                  </a:lnTo>
                  <a:lnTo>
                    <a:pt x="137" y="140"/>
                  </a:lnTo>
                  <a:lnTo>
                    <a:pt x="136" y="144"/>
                  </a:lnTo>
                  <a:lnTo>
                    <a:pt x="134" y="148"/>
                  </a:lnTo>
                  <a:lnTo>
                    <a:pt x="129" y="155"/>
                  </a:lnTo>
                  <a:lnTo>
                    <a:pt x="122" y="160"/>
                  </a:lnTo>
                  <a:lnTo>
                    <a:pt x="114" y="163"/>
                  </a:lnTo>
                  <a:lnTo>
                    <a:pt x="114" y="163"/>
                  </a:lnTo>
                  <a:lnTo>
                    <a:pt x="0" y="119"/>
                  </a:lnTo>
                  <a:lnTo>
                    <a:pt x="0" y="119"/>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79" name="Freeform 65"/>
            <p:cNvSpPr/>
            <p:nvPr/>
          </p:nvSpPr>
          <p:spPr bwMode="auto">
            <a:xfrm>
              <a:off x="3317876" y="5083175"/>
              <a:ext cx="239713" cy="258763"/>
            </a:xfrm>
            <a:custGeom>
              <a:avLst/>
              <a:gdLst>
                <a:gd name="T0" fmla="*/ 4 w 151"/>
                <a:gd name="T1" fmla="*/ 0 h 163"/>
                <a:gd name="T2" fmla="*/ 4 w 151"/>
                <a:gd name="T3" fmla="*/ 0 h 163"/>
                <a:gd name="T4" fmla="*/ 151 w 151"/>
                <a:gd name="T5" fmla="*/ 0 h 163"/>
                <a:gd name="T6" fmla="*/ 151 w 151"/>
                <a:gd name="T7" fmla="*/ 0 h 163"/>
                <a:gd name="T8" fmla="*/ 134 w 151"/>
                <a:gd name="T9" fmla="*/ 140 h 163"/>
                <a:gd name="T10" fmla="*/ 134 w 151"/>
                <a:gd name="T11" fmla="*/ 140 h 163"/>
                <a:gd name="T12" fmla="*/ 133 w 151"/>
                <a:gd name="T13" fmla="*/ 144 h 163"/>
                <a:gd name="T14" fmla="*/ 131 w 151"/>
                <a:gd name="T15" fmla="*/ 148 h 163"/>
                <a:gd name="T16" fmla="*/ 126 w 151"/>
                <a:gd name="T17" fmla="*/ 155 h 163"/>
                <a:gd name="T18" fmla="*/ 119 w 151"/>
                <a:gd name="T19" fmla="*/ 160 h 163"/>
                <a:gd name="T20" fmla="*/ 111 w 151"/>
                <a:gd name="T21" fmla="*/ 163 h 163"/>
                <a:gd name="T22" fmla="*/ 111 w 151"/>
                <a:gd name="T23" fmla="*/ 163 h 163"/>
                <a:gd name="T24" fmla="*/ 0 w 151"/>
                <a:gd name="T25" fmla="*/ 119 h 163"/>
                <a:gd name="T26" fmla="*/ 0 w 151"/>
                <a:gd name="T27" fmla="*/ 119 h 163"/>
                <a:gd name="T28" fmla="*/ 4 w 151"/>
                <a:gd name="T29" fmla="*/ 0 h 163"/>
                <a:gd name="T30" fmla="*/ 4 w 151"/>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63">
                  <a:moveTo>
                    <a:pt x="4" y="0"/>
                  </a:moveTo>
                  <a:lnTo>
                    <a:pt x="4" y="0"/>
                  </a:lnTo>
                  <a:lnTo>
                    <a:pt x="151" y="0"/>
                  </a:lnTo>
                  <a:lnTo>
                    <a:pt x="151" y="0"/>
                  </a:lnTo>
                  <a:lnTo>
                    <a:pt x="134" y="140"/>
                  </a:lnTo>
                  <a:lnTo>
                    <a:pt x="134" y="140"/>
                  </a:lnTo>
                  <a:lnTo>
                    <a:pt x="133" y="144"/>
                  </a:lnTo>
                  <a:lnTo>
                    <a:pt x="131" y="148"/>
                  </a:lnTo>
                  <a:lnTo>
                    <a:pt x="126" y="155"/>
                  </a:lnTo>
                  <a:lnTo>
                    <a:pt x="119" y="160"/>
                  </a:lnTo>
                  <a:lnTo>
                    <a:pt x="111" y="163"/>
                  </a:lnTo>
                  <a:lnTo>
                    <a:pt x="111" y="163"/>
                  </a:lnTo>
                  <a:lnTo>
                    <a:pt x="0" y="119"/>
                  </a:lnTo>
                  <a:lnTo>
                    <a:pt x="0" y="119"/>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0" name="Freeform 66"/>
            <p:cNvSpPr/>
            <p:nvPr/>
          </p:nvSpPr>
          <p:spPr bwMode="auto">
            <a:xfrm>
              <a:off x="3324226" y="5083175"/>
              <a:ext cx="233363" cy="258763"/>
            </a:xfrm>
            <a:custGeom>
              <a:avLst/>
              <a:gdLst>
                <a:gd name="T0" fmla="*/ 4 w 147"/>
                <a:gd name="T1" fmla="*/ 0 h 163"/>
                <a:gd name="T2" fmla="*/ 4 w 147"/>
                <a:gd name="T3" fmla="*/ 0 h 163"/>
                <a:gd name="T4" fmla="*/ 147 w 147"/>
                <a:gd name="T5" fmla="*/ 0 h 163"/>
                <a:gd name="T6" fmla="*/ 147 w 147"/>
                <a:gd name="T7" fmla="*/ 0 h 163"/>
                <a:gd name="T8" fmla="*/ 130 w 147"/>
                <a:gd name="T9" fmla="*/ 140 h 163"/>
                <a:gd name="T10" fmla="*/ 130 w 147"/>
                <a:gd name="T11" fmla="*/ 140 h 163"/>
                <a:gd name="T12" fmla="*/ 129 w 147"/>
                <a:gd name="T13" fmla="*/ 144 h 163"/>
                <a:gd name="T14" fmla="*/ 127 w 147"/>
                <a:gd name="T15" fmla="*/ 148 h 163"/>
                <a:gd name="T16" fmla="*/ 122 w 147"/>
                <a:gd name="T17" fmla="*/ 155 h 163"/>
                <a:gd name="T18" fmla="*/ 115 w 147"/>
                <a:gd name="T19" fmla="*/ 159 h 163"/>
                <a:gd name="T20" fmla="*/ 107 w 147"/>
                <a:gd name="T21" fmla="*/ 163 h 163"/>
                <a:gd name="T22" fmla="*/ 107 w 147"/>
                <a:gd name="T23" fmla="*/ 163 h 163"/>
                <a:gd name="T24" fmla="*/ 0 w 147"/>
                <a:gd name="T25" fmla="*/ 118 h 163"/>
                <a:gd name="T26" fmla="*/ 0 w 147"/>
                <a:gd name="T27" fmla="*/ 118 h 163"/>
                <a:gd name="T28" fmla="*/ 4 w 147"/>
                <a:gd name="T29" fmla="*/ 0 h 163"/>
                <a:gd name="T30" fmla="*/ 4 w 14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7" h="163">
                  <a:moveTo>
                    <a:pt x="4" y="0"/>
                  </a:moveTo>
                  <a:lnTo>
                    <a:pt x="4" y="0"/>
                  </a:lnTo>
                  <a:lnTo>
                    <a:pt x="147" y="0"/>
                  </a:lnTo>
                  <a:lnTo>
                    <a:pt x="147" y="0"/>
                  </a:lnTo>
                  <a:lnTo>
                    <a:pt x="130" y="140"/>
                  </a:lnTo>
                  <a:lnTo>
                    <a:pt x="130" y="140"/>
                  </a:lnTo>
                  <a:lnTo>
                    <a:pt x="129" y="144"/>
                  </a:lnTo>
                  <a:lnTo>
                    <a:pt x="127" y="148"/>
                  </a:lnTo>
                  <a:lnTo>
                    <a:pt x="122" y="155"/>
                  </a:lnTo>
                  <a:lnTo>
                    <a:pt x="115" y="159"/>
                  </a:lnTo>
                  <a:lnTo>
                    <a:pt x="107" y="163"/>
                  </a:lnTo>
                  <a:lnTo>
                    <a:pt x="107" y="163"/>
                  </a:lnTo>
                  <a:lnTo>
                    <a:pt x="0" y="118"/>
                  </a:lnTo>
                  <a:lnTo>
                    <a:pt x="0" y="11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1" name="Freeform 67"/>
            <p:cNvSpPr/>
            <p:nvPr/>
          </p:nvSpPr>
          <p:spPr bwMode="auto">
            <a:xfrm>
              <a:off x="3330576" y="5083175"/>
              <a:ext cx="227013" cy="258763"/>
            </a:xfrm>
            <a:custGeom>
              <a:avLst/>
              <a:gdLst>
                <a:gd name="T0" fmla="*/ 4 w 143"/>
                <a:gd name="T1" fmla="*/ 0 h 163"/>
                <a:gd name="T2" fmla="*/ 4 w 143"/>
                <a:gd name="T3" fmla="*/ 0 h 163"/>
                <a:gd name="T4" fmla="*/ 143 w 143"/>
                <a:gd name="T5" fmla="*/ 0 h 163"/>
                <a:gd name="T6" fmla="*/ 143 w 143"/>
                <a:gd name="T7" fmla="*/ 0 h 163"/>
                <a:gd name="T8" fmla="*/ 126 w 143"/>
                <a:gd name="T9" fmla="*/ 140 h 163"/>
                <a:gd name="T10" fmla="*/ 126 w 143"/>
                <a:gd name="T11" fmla="*/ 140 h 163"/>
                <a:gd name="T12" fmla="*/ 125 w 143"/>
                <a:gd name="T13" fmla="*/ 144 h 163"/>
                <a:gd name="T14" fmla="*/ 123 w 143"/>
                <a:gd name="T15" fmla="*/ 148 h 163"/>
                <a:gd name="T16" fmla="*/ 118 w 143"/>
                <a:gd name="T17" fmla="*/ 155 h 163"/>
                <a:gd name="T18" fmla="*/ 111 w 143"/>
                <a:gd name="T19" fmla="*/ 159 h 163"/>
                <a:gd name="T20" fmla="*/ 104 w 143"/>
                <a:gd name="T21" fmla="*/ 163 h 163"/>
                <a:gd name="T22" fmla="*/ 104 w 143"/>
                <a:gd name="T23" fmla="*/ 163 h 163"/>
                <a:gd name="T24" fmla="*/ 0 w 143"/>
                <a:gd name="T25" fmla="*/ 117 h 163"/>
                <a:gd name="T26" fmla="*/ 0 w 143"/>
                <a:gd name="T27" fmla="*/ 117 h 163"/>
                <a:gd name="T28" fmla="*/ 4 w 143"/>
                <a:gd name="T29" fmla="*/ 0 h 163"/>
                <a:gd name="T30" fmla="*/ 4 w 14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63">
                  <a:moveTo>
                    <a:pt x="4" y="0"/>
                  </a:moveTo>
                  <a:lnTo>
                    <a:pt x="4" y="0"/>
                  </a:lnTo>
                  <a:lnTo>
                    <a:pt x="143" y="0"/>
                  </a:lnTo>
                  <a:lnTo>
                    <a:pt x="143" y="0"/>
                  </a:lnTo>
                  <a:lnTo>
                    <a:pt x="126" y="140"/>
                  </a:lnTo>
                  <a:lnTo>
                    <a:pt x="126" y="140"/>
                  </a:lnTo>
                  <a:lnTo>
                    <a:pt x="125" y="144"/>
                  </a:lnTo>
                  <a:lnTo>
                    <a:pt x="123" y="148"/>
                  </a:lnTo>
                  <a:lnTo>
                    <a:pt x="118" y="155"/>
                  </a:lnTo>
                  <a:lnTo>
                    <a:pt x="111" y="159"/>
                  </a:lnTo>
                  <a:lnTo>
                    <a:pt x="104" y="163"/>
                  </a:lnTo>
                  <a:lnTo>
                    <a:pt x="104" y="163"/>
                  </a:lnTo>
                  <a:lnTo>
                    <a:pt x="0" y="117"/>
                  </a:lnTo>
                  <a:lnTo>
                    <a:pt x="0" y="117"/>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2" name="Freeform 68"/>
            <p:cNvSpPr/>
            <p:nvPr/>
          </p:nvSpPr>
          <p:spPr bwMode="auto">
            <a:xfrm>
              <a:off x="3336926" y="5083175"/>
              <a:ext cx="220663" cy="255588"/>
            </a:xfrm>
            <a:custGeom>
              <a:avLst/>
              <a:gdLst>
                <a:gd name="T0" fmla="*/ 4 w 139"/>
                <a:gd name="T1" fmla="*/ 0 h 161"/>
                <a:gd name="T2" fmla="*/ 4 w 139"/>
                <a:gd name="T3" fmla="*/ 0 h 161"/>
                <a:gd name="T4" fmla="*/ 139 w 139"/>
                <a:gd name="T5" fmla="*/ 0 h 161"/>
                <a:gd name="T6" fmla="*/ 139 w 139"/>
                <a:gd name="T7" fmla="*/ 0 h 161"/>
                <a:gd name="T8" fmla="*/ 122 w 139"/>
                <a:gd name="T9" fmla="*/ 140 h 161"/>
                <a:gd name="T10" fmla="*/ 122 w 139"/>
                <a:gd name="T11" fmla="*/ 140 h 161"/>
                <a:gd name="T12" fmla="*/ 121 w 139"/>
                <a:gd name="T13" fmla="*/ 144 h 161"/>
                <a:gd name="T14" fmla="*/ 119 w 139"/>
                <a:gd name="T15" fmla="*/ 148 h 161"/>
                <a:gd name="T16" fmla="*/ 114 w 139"/>
                <a:gd name="T17" fmla="*/ 155 h 161"/>
                <a:gd name="T18" fmla="*/ 107 w 139"/>
                <a:gd name="T19" fmla="*/ 159 h 161"/>
                <a:gd name="T20" fmla="*/ 100 w 139"/>
                <a:gd name="T21" fmla="*/ 161 h 161"/>
                <a:gd name="T22" fmla="*/ 100 w 139"/>
                <a:gd name="T23" fmla="*/ 161 h 161"/>
                <a:gd name="T24" fmla="*/ 0 w 139"/>
                <a:gd name="T25" fmla="*/ 115 h 161"/>
                <a:gd name="T26" fmla="*/ 0 w 139"/>
                <a:gd name="T27" fmla="*/ 115 h 161"/>
                <a:gd name="T28" fmla="*/ 4 w 139"/>
                <a:gd name="T29" fmla="*/ 0 h 161"/>
                <a:gd name="T30" fmla="*/ 4 w 139"/>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61">
                  <a:moveTo>
                    <a:pt x="4" y="0"/>
                  </a:moveTo>
                  <a:lnTo>
                    <a:pt x="4" y="0"/>
                  </a:lnTo>
                  <a:lnTo>
                    <a:pt x="139" y="0"/>
                  </a:lnTo>
                  <a:lnTo>
                    <a:pt x="139" y="0"/>
                  </a:lnTo>
                  <a:lnTo>
                    <a:pt x="122" y="140"/>
                  </a:lnTo>
                  <a:lnTo>
                    <a:pt x="122" y="140"/>
                  </a:lnTo>
                  <a:lnTo>
                    <a:pt x="121" y="144"/>
                  </a:lnTo>
                  <a:lnTo>
                    <a:pt x="119" y="148"/>
                  </a:lnTo>
                  <a:lnTo>
                    <a:pt x="114" y="155"/>
                  </a:lnTo>
                  <a:lnTo>
                    <a:pt x="107" y="159"/>
                  </a:lnTo>
                  <a:lnTo>
                    <a:pt x="100" y="161"/>
                  </a:lnTo>
                  <a:lnTo>
                    <a:pt x="100" y="161"/>
                  </a:lnTo>
                  <a:lnTo>
                    <a:pt x="0" y="115"/>
                  </a:lnTo>
                  <a:lnTo>
                    <a:pt x="0" y="115"/>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3" name="Freeform 69"/>
            <p:cNvSpPr/>
            <p:nvPr/>
          </p:nvSpPr>
          <p:spPr bwMode="auto">
            <a:xfrm>
              <a:off x="3343276" y="5083175"/>
              <a:ext cx="214313" cy="255588"/>
            </a:xfrm>
            <a:custGeom>
              <a:avLst/>
              <a:gdLst>
                <a:gd name="T0" fmla="*/ 4 w 135"/>
                <a:gd name="T1" fmla="*/ 0 h 161"/>
                <a:gd name="T2" fmla="*/ 4 w 135"/>
                <a:gd name="T3" fmla="*/ 0 h 161"/>
                <a:gd name="T4" fmla="*/ 135 w 135"/>
                <a:gd name="T5" fmla="*/ 0 h 161"/>
                <a:gd name="T6" fmla="*/ 135 w 135"/>
                <a:gd name="T7" fmla="*/ 0 h 161"/>
                <a:gd name="T8" fmla="*/ 118 w 135"/>
                <a:gd name="T9" fmla="*/ 140 h 161"/>
                <a:gd name="T10" fmla="*/ 118 w 135"/>
                <a:gd name="T11" fmla="*/ 140 h 161"/>
                <a:gd name="T12" fmla="*/ 117 w 135"/>
                <a:gd name="T13" fmla="*/ 144 h 161"/>
                <a:gd name="T14" fmla="*/ 115 w 135"/>
                <a:gd name="T15" fmla="*/ 148 h 161"/>
                <a:gd name="T16" fmla="*/ 110 w 135"/>
                <a:gd name="T17" fmla="*/ 155 h 161"/>
                <a:gd name="T18" fmla="*/ 103 w 135"/>
                <a:gd name="T19" fmla="*/ 159 h 161"/>
                <a:gd name="T20" fmla="*/ 96 w 135"/>
                <a:gd name="T21" fmla="*/ 161 h 161"/>
                <a:gd name="T22" fmla="*/ 96 w 135"/>
                <a:gd name="T23" fmla="*/ 161 h 161"/>
                <a:gd name="T24" fmla="*/ 0 w 135"/>
                <a:gd name="T25" fmla="*/ 114 h 161"/>
                <a:gd name="T26" fmla="*/ 0 w 135"/>
                <a:gd name="T27" fmla="*/ 114 h 161"/>
                <a:gd name="T28" fmla="*/ 4 w 135"/>
                <a:gd name="T29" fmla="*/ 0 h 161"/>
                <a:gd name="T30" fmla="*/ 4 w 135"/>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161">
                  <a:moveTo>
                    <a:pt x="4" y="0"/>
                  </a:moveTo>
                  <a:lnTo>
                    <a:pt x="4" y="0"/>
                  </a:lnTo>
                  <a:lnTo>
                    <a:pt x="135" y="0"/>
                  </a:lnTo>
                  <a:lnTo>
                    <a:pt x="135" y="0"/>
                  </a:lnTo>
                  <a:lnTo>
                    <a:pt x="118" y="140"/>
                  </a:lnTo>
                  <a:lnTo>
                    <a:pt x="118" y="140"/>
                  </a:lnTo>
                  <a:lnTo>
                    <a:pt x="117" y="144"/>
                  </a:lnTo>
                  <a:lnTo>
                    <a:pt x="115" y="148"/>
                  </a:lnTo>
                  <a:lnTo>
                    <a:pt x="110" y="155"/>
                  </a:lnTo>
                  <a:lnTo>
                    <a:pt x="103" y="159"/>
                  </a:lnTo>
                  <a:lnTo>
                    <a:pt x="96" y="161"/>
                  </a:lnTo>
                  <a:lnTo>
                    <a:pt x="96" y="161"/>
                  </a:lnTo>
                  <a:lnTo>
                    <a:pt x="0" y="114"/>
                  </a:lnTo>
                  <a:lnTo>
                    <a:pt x="0" y="114"/>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4" name="Freeform 70"/>
            <p:cNvSpPr/>
            <p:nvPr/>
          </p:nvSpPr>
          <p:spPr bwMode="auto">
            <a:xfrm>
              <a:off x="3348038" y="5083175"/>
              <a:ext cx="209550" cy="255588"/>
            </a:xfrm>
            <a:custGeom>
              <a:avLst/>
              <a:gdLst>
                <a:gd name="T0" fmla="*/ 5 w 132"/>
                <a:gd name="T1" fmla="*/ 0 h 161"/>
                <a:gd name="T2" fmla="*/ 5 w 132"/>
                <a:gd name="T3" fmla="*/ 0 h 161"/>
                <a:gd name="T4" fmla="*/ 132 w 132"/>
                <a:gd name="T5" fmla="*/ 0 h 161"/>
                <a:gd name="T6" fmla="*/ 132 w 132"/>
                <a:gd name="T7" fmla="*/ 0 h 161"/>
                <a:gd name="T8" fmla="*/ 115 w 132"/>
                <a:gd name="T9" fmla="*/ 140 h 161"/>
                <a:gd name="T10" fmla="*/ 115 w 132"/>
                <a:gd name="T11" fmla="*/ 140 h 161"/>
                <a:gd name="T12" fmla="*/ 114 w 132"/>
                <a:gd name="T13" fmla="*/ 144 h 161"/>
                <a:gd name="T14" fmla="*/ 112 w 132"/>
                <a:gd name="T15" fmla="*/ 148 h 161"/>
                <a:gd name="T16" fmla="*/ 108 w 132"/>
                <a:gd name="T17" fmla="*/ 153 h 161"/>
                <a:gd name="T18" fmla="*/ 101 w 132"/>
                <a:gd name="T19" fmla="*/ 159 h 161"/>
                <a:gd name="T20" fmla="*/ 95 w 132"/>
                <a:gd name="T21" fmla="*/ 161 h 161"/>
                <a:gd name="T22" fmla="*/ 95 w 132"/>
                <a:gd name="T23" fmla="*/ 161 h 161"/>
                <a:gd name="T24" fmla="*/ 0 w 132"/>
                <a:gd name="T25" fmla="*/ 113 h 161"/>
                <a:gd name="T26" fmla="*/ 0 w 132"/>
                <a:gd name="T27" fmla="*/ 113 h 161"/>
                <a:gd name="T28" fmla="*/ 5 w 132"/>
                <a:gd name="T29" fmla="*/ 0 h 161"/>
                <a:gd name="T30" fmla="*/ 5 w 132"/>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161">
                  <a:moveTo>
                    <a:pt x="5" y="0"/>
                  </a:moveTo>
                  <a:lnTo>
                    <a:pt x="5" y="0"/>
                  </a:lnTo>
                  <a:lnTo>
                    <a:pt x="132" y="0"/>
                  </a:lnTo>
                  <a:lnTo>
                    <a:pt x="132" y="0"/>
                  </a:lnTo>
                  <a:lnTo>
                    <a:pt x="115" y="140"/>
                  </a:lnTo>
                  <a:lnTo>
                    <a:pt x="115" y="140"/>
                  </a:lnTo>
                  <a:lnTo>
                    <a:pt x="114" y="144"/>
                  </a:lnTo>
                  <a:lnTo>
                    <a:pt x="112" y="148"/>
                  </a:lnTo>
                  <a:lnTo>
                    <a:pt x="108" y="153"/>
                  </a:lnTo>
                  <a:lnTo>
                    <a:pt x="101" y="159"/>
                  </a:lnTo>
                  <a:lnTo>
                    <a:pt x="95" y="161"/>
                  </a:lnTo>
                  <a:lnTo>
                    <a:pt x="95" y="161"/>
                  </a:lnTo>
                  <a:lnTo>
                    <a:pt x="0" y="113"/>
                  </a:lnTo>
                  <a:lnTo>
                    <a:pt x="0" y="113"/>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5" name="Freeform 71"/>
            <p:cNvSpPr/>
            <p:nvPr/>
          </p:nvSpPr>
          <p:spPr bwMode="auto">
            <a:xfrm>
              <a:off x="3354388" y="5083175"/>
              <a:ext cx="203200" cy="255588"/>
            </a:xfrm>
            <a:custGeom>
              <a:avLst/>
              <a:gdLst>
                <a:gd name="T0" fmla="*/ 4 w 128"/>
                <a:gd name="T1" fmla="*/ 0 h 161"/>
                <a:gd name="T2" fmla="*/ 4 w 128"/>
                <a:gd name="T3" fmla="*/ 0 h 161"/>
                <a:gd name="T4" fmla="*/ 128 w 128"/>
                <a:gd name="T5" fmla="*/ 0 h 161"/>
                <a:gd name="T6" fmla="*/ 128 w 128"/>
                <a:gd name="T7" fmla="*/ 0 h 161"/>
                <a:gd name="T8" fmla="*/ 111 w 128"/>
                <a:gd name="T9" fmla="*/ 140 h 161"/>
                <a:gd name="T10" fmla="*/ 111 w 128"/>
                <a:gd name="T11" fmla="*/ 140 h 161"/>
                <a:gd name="T12" fmla="*/ 111 w 128"/>
                <a:gd name="T13" fmla="*/ 144 h 161"/>
                <a:gd name="T14" fmla="*/ 108 w 128"/>
                <a:gd name="T15" fmla="*/ 148 h 161"/>
                <a:gd name="T16" fmla="*/ 104 w 128"/>
                <a:gd name="T17" fmla="*/ 153 h 161"/>
                <a:gd name="T18" fmla="*/ 97 w 128"/>
                <a:gd name="T19" fmla="*/ 159 h 161"/>
                <a:gd name="T20" fmla="*/ 91 w 128"/>
                <a:gd name="T21" fmla="*/ 161 h 161"/>
                <a:gd name="T22" fmla="*/ 91 w 128"/>
                <a:gd name="T23" fmla="*/ 161 h 161"/>
                <a:gd name="T24" fmla="*/ 0 w 128"/>
                <a:gd name="T25" fmla="*/ 113 h 161"/>
                <a:gd name="T26" fmla="*/ 0 w 128"/>
                <a:gd name="T27" fmla="*/ 113 h 161"/>
                <a:gd name="T28" fmla="*/ 4 w 128"/>
                <a:gd name="T29" fmla="*/ 0 h 161"/>
                <a:gd name="T30" fmla="*/ 4 w 128"/>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161">
                  <a:moveTo>
                    <a:pt x="4" y="0"/>
                  </a:moveTo>
                  <a:lnTo>
                    <a:pt x="4" y="0"/>
                  </a:lnTo>
                  <a:lnTo>
                    <a:pt x="128" y="0"/>
                  </a:lnTo>
                  <a:lnTo>
                    <a:pt x="128" y="0"/>
                  </a:lnTo>
                  <a:lnTo>
                    <a:pt x="111" y="140"/>
                  </a:lnTo>
                  <a:lnTo>
                    <a:pt x="111" y="140"/>
                  </a:lnTo>
                  <a:lnTo>
                    <a:pt x="111" y="144"/>
                  </a:lnTo>
                  <a:lnTo>
                    <a:pt x="108" y="148"/>
                  </a:lnTo>
                  <a:lnTo>
                    <a:pt x="104" y="153"/>
                  </a:lnTo>
                  <a:lnTo>
                    <a:pt x="97" y="159"/>
                  </a:lnTo>
                  <a:lnTo>
                    <a:pt x="91" y="161"/>
                  </a:lnTo>
                  <a:lnTo>
                    <a:pt x="91" y="161"/>
                  </a:lnTo>
                  <a:lnTo>
                    <a:pt x="0" y="113"/>
                  </a:lnTo>
                  <a:lnTo>
                    <a:pt x="0" y="113"/>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6" name="Freeform 72"/>
            <p:cNvSpPr/>
            <p:nvPr/>
          </p:nvSpPr>
          <p:spPr bwMode="auto">
            <a:xfrm>
              <a:off x="3360738" y="5083175"/>
              <a:ext cx="196850" cy="255588"/>
            </a:xfrm>
            <a:custGeom>
              <a:avLst/>
              <a:gdLst>
                <a:gd name="T0" fmla="*/ 4 w 124"/>
                <a:gd name="T1" fmla="*/ 0 h 161"/>
                <a:gd name="T2" fmla="*/ 4 w 124"/>
                <a:gd name="T3" fmla="*/ 0 h 161"/>
                <a:gd name="T4" fmla="*/ 124 w 124"/>
                <a:gd name="T5" fmla="*/ 0 h 161"/>
                <a:gd name="T6" fmla="*/ 124 w 124"/>
                <a:gd name="T7" fmla="*/ 0 h 161"/>
                <a:gd name="T8" fmla="*/ 107 w 124"/>
                <a:gd name="T9" fmla="*/ 140 h 161"/>
                <a:gd name="T10" fmla="*/ 107 w 124"/>
                <a:gd name="T11" fmla="*/ 140 h 161"/>
                <a:gd name="T12" fmla="*/ 104 w 124"/>
                <a:gd name="T13" fmla="*/ 148 h 161"/>
                <a:gd name="T14" fmla="*/ 100 w 124"/>
                <a:gd name="T15" fmla="*/ 153 h 161"/>
                <a:gd name="T16" fmla="*/ 93 w 124"/>
                <a:gd name="T17" fmla="*/ 159 h 161"/>
                <a:gd name="T18" fmla="*/ 87 w 124"/>
                <a:gd name="T19" fmla="*/ 161 h 161"/>
                <a:gd name="T20" fmla="*/ 87 w 124"/>
                <a:gd name="T21" fmla="*/ 161 h 161"/>
                <a:gd name="T22" fmla="*/ 0 w 124"/>
                <a:gd name="T23" fmla="*/ 111 h 161"/>
                <a:gd name="T24" fmla="*/ 0 w 124"/>
                <a:gd name="T25" fmla="*/ 111 h 161"/>
                <a:gd name="T26" fmla="*/ 4 w 124"/>
                <a:gd name="T27" fmla="*/ 0 h 161"/>
                <a:gd name="T28" fmla="*/ 4 w 124"/>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4" h="161">
                  <a:moveTo>
                    <a:pt x="4" y="0"/>
                  </a:moveTo>
                  <a:lnTo>
                    <a:pt x="4" y="0"/>
                  </a:lnTo>
                  <a:lnTo>
                    <a:pt x="124" y="0"/>
                  </a:lnTo>
                  <a:lnTo>
                    <a:pt x="124" y="0"/>
                  </a:lnTo>
                  <a:lnTo>
                    <a:pt x="107" y="140"/>
                  </a:lnTo>
                  <a:lnTo>
                    <a:pt x="107" y="140"/>
                  </a:lnTo>
                  <a:lnTo>
                    <a:pt x="104" y="148"/>
                  </a:lnTo>
                  <a:lnTo>
                    <a:pt x="100" y="153"/>
                  </a:lnTo>
                  <a:lnTo>
                    <a:pt x="93" y="159"/>
                  </a:lnTo>
                  <a:lnTo>
                    <a:pt x="87" y="161"/>
                  </a:lnTo>
                  <a:lnTo>
                    <a:pt x="87" y="161"/>
                  </a:lnTo>
                  <a:lnTo>
                    <a:pt x="0" y="111"/>
                  </a:lnTo>
                  <a:lnTo>
                    <a:pt x="0" y="111"/>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7" name="Freeform 73"/>
            <p:cNvSpPr/>
            <p:nvPr/>
          </p:nvSpPr>
          <p:spPr bwMode="auto">
            <a:xfrm>
              <a:off x="3367088" y="5083175"/>
              <a:ext cx="190500" cy="255588"/>
            </a:xfrm>
            <a:custGeom>
              <a:avLst/>
              <a:gdLst>
                <a:gd name="T0" fmla="*/ 4 w 120"/>
                <a:gd name="T1" fmla="*/ 0 h 161"/>
                <a:gd name="T2" fmla="*/ 4 w 120"/>
                <a:gd name="T3" fmla="*/ 0 h 161"/>
                <a:gd name="T4" fmla="*/ 120 w 120"/>
                <a:gd name="T5" fmla="*/ 0 h 161"/>
                <a:gd name="T6" fmla="*/ 120 w 120"/>
                <a:gd name="T7" fmla="*/ 0 h 161"/>
                <a:gd name="T8" fmla="*/ 103 w 120"/>
                <a:gd name="T9" fmla="*/ 140 h 161"/>
                <a:gd name="T10" fmla="*/ 103 w 120"/>
                <a:gd name="T11" fmla="*/ 140 h 161"/>
                <a:gd name="T12" fmla="*/ 100 w 120"/>
                <a:gd name="T13" fmla="*/ 148 h 161"/>
                <a:gd name="T14" fmla="*/ 96 w 120"/>
                <a:gd name="T15" fmla="*/ 153 h 161"/>
                <a:gd name="T16" fmla="*/ 89 w 120"/>
                <a:gd name="T17" fmla="*/ 159 h 161"/>
                <a:gd name="T18" fmla="*/ 83 w 120"/>
                <a:gd name="T19" fmla="*/ 161 h 161"/>
                <a:gd name="T20" fmla="*/ 83 w 120"/>
                <a:gd name="T21" fmla="*/ 161 h 161"/>
                <a:gd name="T22" fmla="*/ 0 w 120"/>
                <a:gd name="T23" fmla="*/ 110 h 161"/>
                <a:gd name="T24" fmla="*/ 0 w 120"/>
                <a:gd name="T25" fmla="*/ 110 h 161"/>
                <a:gd name="T26" fmla="*/ 4 w 120"/>
                <a:gd name="T27" fmla="*/ 0 h 161"/>
                <a:gd name="T28" fmla="*/ 4 w 120"/>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61">
                  <a:moveTo>
                    <a:pt x="4" y="0"/>
                  </a:moveTo>
                  <a:lnTo>
                    <a:pt x="4" y="0"/>
                  </a:lnTo>
                  <a:lnTo>
                    <a:pt x="120" y="0"/>
                  </a:lnTo>
                  <a:lnTo>
                    <a:pt x="120" y="0"/>
                  </a:lnTo>
                  <a:lnTo>
                    <a:pt x="103" y="140"/>
                  </a:lnTo>
                  <a:lnTo>
                    <a:pt x="103" y="140"/>
                  </a:lnTo>
                  <a:lnTo>
                    <a:pt x="100" y="148"/>
                  </a:lnTo>
                  <a:lnTo>
                    <a:pt x="96" y="153"/>
                  </a:lnTo>
                  <a:lnTo>
                    <a:pt x="89" y="159"/>
                  </a:lnTo>
                  <a:lnTo>
                    <a:pt x="83" y="161"/>
                  </a:lnTo>
                  <a:lnTo>
                    <a:pt x="83" y="161"/>
                  </a:lnTo>
                  <a:lnTo>
                    <a:pt x="0" y="110"/>
                  </a:lnTo>
                  <a:lnTo>
                    <a:pt x="0" y="110"/>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8" name="Freeform 74"/>
            <p:cNvSpPr/>
            <p:nvPr/>
          </p:nvSpPr>
          <p:spPr bwMode="auto">
            <a:xfrm>
              <a:off x="3371851" y="5083175"/>
              <a:ext cx="185738" cy="255588"/>
            </a:xfrm>
            <a:custGeom>
              <a:avLst/>
              <a:gdLst>
                <a:gd name="T0" fmla="*/ 5 w 117"/>
                <a:gd name="T1" fmla="*/ 0 h 161"/>
                <a:gd name="T2" fmla="*/ 5 w 117"/>
                <a:gd name="T3" fmla="*/ 0 h 161"/>
                <a:gd name="T4" fmla="*/ 117 w 117"/>
                <a:gd name="T5" fmla="*/ 0 h 161"/>
                <a:gd name="T6" fmla="*/ 117 w 117"/>
                <a:gd name="T7" fmla="*/ 0 h 161"/>
                <a:gd name="T8" fmla="*/ 100 w 117"/>
                <a:gd name="T9" fmla="*/ 140 h 161"/>
                <a:gd name="T10" fmla="*/ 100 w 117"/>
                <a:gd name="T11" fmla="*/ 140 h 161"/>
                <a:gd name="T12" fmla="*/ 97 w 117"/>
                <a:gd name="T13" fmla="*/ 148 h 161"/>
                <a:gd name="T14" fmla="*/ 93 w 117"/>
                <a:gd name="T15" fmla="*/ 153 h 161"/>
                <a:gd name="T16" fmla="*/ 86 w 117"/>
                <a:gd name="T17" fmla="*/ 157 h 161"/>
                <a:gd name="T18" fmla="*/ 81 w 117"/>
                <a:gd name="T19" fmla="*/ 161 h 161"/>
                <a:gd name="T20" fmla="*/ 81 w 117"/>
                <a:gd name="T21" fmla="*/ 161 h 161"/>
                <a:gd name="T22" fmla="*/ 0 w 117"/>
                <a:gd name="T23" fmla="*/ 109 h 161"/>
                <a:gd name="T24" fmla="*/ 0 w 117"/>
                <a:gd name="T25" fmla="*/ 109 h 161"/>
                <a:gd name="T26" fmla="*/ 5 w 117"/>
                <a:gd name="T27" fmla="*/ 0 h 161"/>
                <a:gd name="T28" fmla="*/ 5 w 117"/>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7" h="161">
                  <a:moveTo>
                    <a:pt x="5" y="0"/>
                  </a:moveTo>
                  <a:lnTo>
                    <a:pt x="5" y="0"/>
                  </a:lnTo>
                  <a:lnTo>
                    <a:pt x="117" y="0"/>
                  </a:lnTo>
                  <a:lnTo>
                    <a:pt x="117" y="0"/>
                  </a:lnTo>
                  <a:lnTo>
                    <a:pt x="100" y="140"/>
                  </a:lnTo>
                  <a:lnTo>
                    <a:pt x="100" y="140"/>
                  </a:lnTo>
                  <a:lnTo>
                    <a:pt x="97" y="148"/>
                  </a:lnTo>
                  <a:lnTo>
                    <a:pt x="93" y="153"/>
                  </a:lnTo>
                  <a:lnTo>
                    <a:pt x="86" y="157"/>
                  </a:lnTo>
                  <a:lnTo>
                    <a:pt x="81" y="161"/>
                  </a:lnTo>
                  <a:lnTo>
                    <a:pt x="81" y="161"/>
                  </a:lnTo>
                  <a:lnTo>
                    <a:pt x="0" y="109"/>
                  </a:lnTo>
                  <a:lnTo>
                    <a:pt x="0" y="109"/>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89" name="Freeform 75"/>
            <p:cNvSpPr/>
            <p:nvPr/>
          </p:nvSpPr>
          <p:spPr bwMode="auto">
            <a:xfrm>
              <a:off x="3378201" y="5083175"/>
              <a:ext cx="179388" cy="255588"/>
            </a:xfrm>
            <a:custGeom>
              <a:avLst/>
              <a:gdLst>
                <a:gd name="T0" fmla="*/ 5 w 113"/>
                <a:gd name="T1" fmla="*/ 0 h 161"/>
                <a:gd name="T2" fmla="*/ 5 w 113"/>
                <a:gd name="T3" fmla="*/ 0 h 161"/>
                <a:gd name="T4" fmla="*/ 113 w 113"/>
                <a:gd name="T5" fmla="*/ 0 h 161"/>
                <a:gd name="T6" fmla="*/ 113 w 113"/>
                <a:gd name="T7" fmla="*/ 0 h 161"/>
                <a:gd name="T8" fmla="*/ 96 w 113"/>
                <a:gd name="T9" fmla="*/ 140 h 161"/>
                <a:gd name="T10" fmla="*/ 96 w 113"/>
                <a:gd name="T11" fmla="*/ 140 h 161"/>
                <a:gd name="T12" fmla="*/ 93 w 113"/>
                <a:gd name="T13" fmla="*/ 147 h 161"/>
                <a:gd name="T14" fmla="*/ 89 w 113"/>
                <a:gd name="T15" fmla="*/ 153 h 161"/>
                <a:gd name="T16" fmla="*/ 84 w 113"/>
                <a:gd name="T17" fmla="*/ 157 h 161"/>
                <a:gd name="T18" fmla="*/ 77 w 113"/>
                <a:gd name="T19" fmla="*/ 161 h 161"/>
                <a:gd name="T20" fmla="*/ 77 w 113"/>
                <a:gd name="T21" fmla="*/ 161 h 161"/>
                <a:gd name="T22" fmla="*/ 0 w 113"/>
                <a:gd name="T23" fmla="*/ 107 h 161"/>
                <a:gd name="T24" fmla="*/ 0 w 113"/>
                <a:gd name="T25" fmla="*/ 107 h 161"/>
                <a:gd name="T26" fmla="*/ 5 w 113"/>
                <a:gd name="T27" fmla="*/ 0 h 161"/>
                <a:gd name="T28" fmla="*/ 5 w 113"/>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61">
                  <a:moveTo>
                    <a:pt x="5" y="0"/>
                  </a:moveTo>
                  <a:lnTo>
                    <a:pt x="5" y="0"/>
                  </a:lnTo>
                  <a:lnTo>
                    <a:pt x="113" y="0"/>
                  </a:lnTo>
                  <a:lnTo>
                    <a:pt x="113" y="0"/>
                  </a:lnTo>
                  <a:lnTo>
                    <a:pt x="96" y="140"/>
                  </a:lnTo>
                  <a:lnTo>
                    <a:pt x="96" y="140"/>
                  </a:lnTo>
                  <a:lnTo>
                    <a:pt x="93" y="147"/>
                  </a:lnTo>
                  <a:lnTo>
                    <a:pt x="89" y="153"/>
                  </a:lnTo>
                  <a:lnTo>
                    <a:pt x="84" y="157"/>
                  </a:lnTo>
                  <a:lnTo>
                    <a:pt x="77" y="161"/>
                  </a:lnTo>
                  <a:lnTo>
                    <a:pt x="77" y="161"/>
                  </a:lnTo>
                  <a:lnTo>
                    <a:pt x="0" y="107"/>
                  </a:lnTo>
                  <a:lnTo>
                    <a:pt x="0" y="107"/>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0" name="Freeform 76"/>
            <p:cNvSpPr/>
            <p:nvPr/>
          </p:nvSpPr>
          <p:spPr bwMode="auto">
            <a:xfrm>
              <a:off x="3384551" y="5083175"/>
              <a:ext cx="173038" cy="255588"/>
            </a:xfrm>
            <a:custGeom>
              <a:avLst/>
              <a:gdLst>
                <a:gd name="T0" fmla="*/ 5 w 109"/>
                <a:gd name="T1" fmla="*/ 0 h 161"/>
                <a:gd name="T2" fmla="*/ 5 w 109"/>
                <a:gd name="T3" fmla="*/ 0 h 161"/>
                <a:gd name="T4" fmla="*/ 109 w 109"/>
                <a:gd name="T5" fmla="*/ 0 h 161"/>
                <a:gd name="T6" fmla="*/ 109 w 109"/>
                <a:gd name="T7" fmla="*/ 0 h 161"/>
                <a:gd name="T8" fmla="*/ 92 w 109"/>
                <a:gd name="T9" fmla="*/ 140 h 161"/>
                <a:gd name="T10" fmla="*/ 92 w 109"/>
                <a:gd name="T11" fmla="*/ 140 h 161"/>
                <a:gd name="T12" fmla="*/ 89 w 109"/>
                <a:gd name="T13" fmla="*/ 147 h 161"/>
                <a:gd name="T14" fmla="*/ 85 w 109"/>
                <a:gd name="T15" fmla="*/ 153 h 161"/>
                <a:gd name="T16" fmla="*/ 80 w 109"/>
                <a:gd name="T17" fmla="*/ 157 h 161"/>
                <a:gd name="T18" fmla="*/ 73 w 109"/>
                <a:gd name="T19" fmla="*/ 161 h 161"/>
                <a:gd name="T20" fmla="*/ 73 w 109"/>
                <a:gd name="T21" fmla="*/ 161 h 161"/>
                <a:gd name="T22" fmla="*/ 0 w 109"/>
                <a:gd name="T23" fmla="*/ 106 h 161"/>
                <a:gd name="T24" fmla="*/ 0 w 109"/>
                <a:gd name="T25" fmla="*/ 106 h 161"/>
                <a:gd name="T26" fmla="*/ 5 w 109"/>
                <a:gd name="T27" fmla="*/ 0 h 161"/>
                <a:gd name="T28" fmla="*/ 5 w 109"/>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161">
                  <a:moveTo>
                    <a:pt x="5" y="0"/>
                  </a:moveTo>
                  <a:lnTo>
                    <a:pt x="5" y="0"/>
                  </a:lnTo>
                  <a:lnTo>
                    <a:pt x="109" y="0"/>
                  </a:lnTo>
                  <a:lnTo>
                    <a:pt x="109" y="0"/>
                  </a:lnTo>
                  <a:lnTo>
                    <a:pt x="92" y="140"/>
                  </a:lnTo>
                  <a:lnTo>
                    <a:pt x="92" y="140"/>
                  </a:lnTo>
                  <a:lnTo>
                    <a:pt x="89" y="147"/>
                  </a:lnTo>
                  <a:lnTo>
                    <a:pt x="85" y="153"/>
                  </a:lnTo>
                  <a:lnTo>
                    <a:pt x="80" y="157"/>
                  </a:lnTo>
                  <a:lnTo>
                    <a:pt x="73" y="161"/>
                  </a:lnTo>
                  <a:lnTo>
                    <a:pt x="73" y="161"/>
                  </a:lnTo>
                  <a:lnTo>
                    <a:pt x="0" y="106"/>
                  </a:lnTo>
                  <a:lnTo>
                    <a:pt x="0" y="10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1" name="Freeform 77"/>
            <p:cNvSpPr/>
            <p:nvPr/>
          </p:nvSpPr>
          <p:spPr bwMode="auto">
            <a:xfrm>
              <a:off x="3390901" y="5083175"/>
              <a:ext cx="166688" cy="254000"/>
            </a:xfrm>
            <a:custGeom>
              <a:avLst/>
              <a:gdLst>
                <a:gd name="T0" fmla="*/ 5 w 105"/>
                <a:gd name="T1" fmla="*/ 0 h 160"/>
                <a:gd name="T2" fmla="*/ 5 w 105"/>
                <a:gd name="T3" fmla="*/ 0 h 160"/>
                <a:gd name="T4" fmla="*/ 105 w 105"/>
                <a:gd name="T5" fmla="*/ 0 h 160"/>
                <a:gd name="T6" fmla="*/ 105 w 105"/>
                <a:gd name="T7" fmla="*/ 0 h 160"/>
                <a:gd name="T8" fmla="*/ 88 w 105"/>
                <a:gd name="T9" fmla="*/ 140 h 160"/>
                <a:gd name="T10" fmla="*/ 88 w 105"/>
                <a:gd name="T11" fmla="*/ 140 h 160"/>
                <a:gd name="T12" fmla="*/ 87 w 105"/>
                <a:gd name="T13" fmla="*/ 147 h 160"/>
                <a:gd name="T14" fmla="*/ 81 w 105"/>
                <a:gd name="T15" fmla="*/ 153 h 160"/>
                <a:gd name="T16" fmla="*/ 76 w 105"/>
                <a:gd name="T17" fmla="*/ 157 h 160"/>
                <a:gd name="T18" fmla="*/ 69 w 105"/>
                <a:gd name="T19" fmla="*/ 160 h 160"/>
                <a:gd name="T20" fmla="*/ 69 w 105"/>
                <a:gd name="T21" fmla="*/ 160 h 160"/>
                <a:gd name="T22" fmla="*/ 0 w 105"/>
                <a:gd name="T23" fmla="*/ 106 h 160"/>
                <a:gd name="T24" fmla="*/ 0 w 105"/>
                <a:gd name="T25" fmla="*/ 106 h 160"/>
                <a:gd name="T26" fmla="*/ 5 w 105"/>
                <a:gd name="T27" fmla="*/ 0 h 160"/>
                <a:gd name="T28" fmla="*/ 5 w 10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5" h="160">
                  <a:moveTo>
                    <a:pt x="5" y="0"/>
                  </a:moveTo>
                  <a:lnTo>
                    <a:pt x="5" y="0"/>
                  </a:lnTo>
                  <a:lnTo>
                    <a:pt x="105" y="0"/>
                  </a:lnTo>
                  <a:lnTo>
                    <a:pt x="105" y="0"/>
                  </a:lnTo>
                  <a:lnTo>
                    <a:pt x="88" y="140"/>
                  </a:lnTo>
                  <a:lnTo>
                    <a:pt x="88" y="140"/>
                  </a:lnTo>
                  <a:lnTo>
                    <a:pt x="87" y="147"/>
                  </a:lnTo>
                  <a:lnTo>
                    <a:pt x="81" y="153"/>
                  </a:lnTo>
                  <a:lnTo>
                    <a:pt x="76" y="157"/>
                  </a:lnTo>
                  <a:lnTo>
                    <a:pt x="69" y="160"/>
                  </a:lnTo>
                  <a:lnTo>
                    <a:pt x="69" y="160"/>
                  </a:lnTo>
                  <a:lnTo>
                    <a:pt x="0" y="106"/>
                  </a:lnTo>
                  <a:lnTo>
                    <a:pt x="0" y="10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2" name="Freeform 78"/>
            <p:cNvSpPr/>
            <p:nvPr/>
          </p:nvSpPr>
          <p:spPr bwMode="auto">
            <a:xfrm>
              <a:off x="3395663" y="5083175"/>
              <a:ext cx="161925" cy="254000"/>
            </a:xfrm>
            <a:custGeom>
              <a:avLst/>
              <a:gdLst>
                <a:gd name="T0" fmla="*/ 5 w 102"/>
                <a:gd name="T1" fmla="*/ 0 h 160"/>
                <a:gd name="T2" fmla="*/ 5 w 102"/>
                <a:gd name="T3" fmla="*/ 0 h 160"/>
                <a:gd name="T4" fmla="*/ 102 w 102"/>
                <a:gd name="T5" fmla="*/ 0 h 160"/>
                <a:gd name="T6" fmla="*/ 102 w 102"/>
                <a:gd name="T7" fmla="*/ 0 h 160"/>
                <a:gd name="T8" fmla="*/ 85 w 102"/>
                <a:gd name="T9" fmla="*/ 140 h 160"/>
                <a:gd name="T10" fmla="*/ 85 w 102"/>
                <a:gd name="T11" fmla="*/ 140 h 160"/>
                <a:gd name="T12" fmla="*/ 84 w 102"/>
                <a:gd name="T13" fmla="*/ 147 h 160"/>
                <a:gd name="T14" fmla="*/ 78 w 102"/>
                <a:gd name="T15" fmla="*/ 153 h 160"/>
                <a:gd name="T16" fmla="*/ 73 w 102"/>
                <a:gd name="T17" fmla="*/ 157 h 160"/>
                <a:gd name="T18" fmla="*/ 67 w 102"/>
                <a:gd name="T19" fmla="*/ 160 h 160"/>
                <a:gd name="T20" fmla="*/ 67 w 102"/>
                <a:gd name="T21" fmla="*/ 160 h 160"/>
                <a:gd name="T22" fmla="*/ 0 w 102"/>
                <a:gd name="T23" fmla="*/ 105 h 160"/>
                <a:gd name="T24" fmla="*/ 0 w 102"/>
                <a:gd name="T25" fmla="*/ 105 h 160"/>
                <a:gd name="T26" fmla="*/ 5 w 102"/>
                <a:gd name="T27" fmla="*/ 0 h 160"/>
                <a:gd name="T28" fmla="*/ 5 w 102"/>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60">
                  <a:moveTo>
                    <a:pt x="5" y="0"/>
                  </a:moveTo>
                  <a:lnTo>
                    <a:pt x="5" y="0"/>
                  </a:lnTo>
                  <a:lnTo>
                    <a:pt x="102" y="0"/>
                  </a:lnTo>
                  <a:lnTo>
                    <a:pt x="102" y="0"/>
                  </a:lnTo>
                  <a:lnTo>
                    <a:pt x="85" y="140"/>
                  </a:lnTo>
                  <a:lnTo>
                    <a:pt x="85" y="140"/>
                  </a:lnTo>
                  <a:lnTo>
                    <a:pt x="84" y="147"/>
                  </a:lnTo>
                  <a:lnTo>
                    <a:pt x="78" y="153"/>
                  </a:lnTo>
                  <a:lnTo>
                    <a:pt x="73" y="157"/>
                  </a:lnTo>
                  <a:lnTo>
                    <a:pt x="67" y="160"/>
                  </a:lnTo>
                  <a:lnTo>
                    <a:pt x="67" y="160"/>
                  </a:lnTo>
                  <a:lnTo>
                    <a:pt x="0" y="105"/>
                  </a:lnTo>
                  <a:lnTo>
                    <a:pt x="0" y="105"/>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3" name="Freeform 79"/>
            <p:cNvSpPr/>
            <p:nvPr/>
          </p:nvSpPr>
          <p:spPr bwMode="auto">
            <a:xfrm>
              <a:off x="3402013" y="5083175"/>
              <a:ext cx="155575" cy="254000"/>
            </a:xfrm>
            <a:custGeom>
              <a:avLst/>
              <a:gdLst>
                <a:gd name="T0" fmla="*/ 5 w 98"/>
                <a:gd name="T1" fmla="*/ 0 h 160"/>
                <a:gd name="T2" fmla="*/ 5 w 98"/>
                <a:gd name="T3" fmla="*/ 0 h 160"/>
                <a:gd name="T4" fmla="*/ 98 w 98"/>
                <a:gd name="T5" fmla="*/ 0 h 160"/>
                <a:gd name="T6" fmla="*/ 98 w 98"/>
                <a:gd name="T7" fmla="*/ 0 h 160"/>
                <a:gd name="T8" fmla="*/ 81 w 98"/>
                <a:gd name="T9" fmla="*/ 140 h 160"/>
                <a:gd name="T10" fmla="*/ 81 w 98"/>
                <a:gd name="T11" fmla="*/ 140 h 160"/>
                <a:gd name="T12" fmla="*/ 80 w 98"/>
                <a:gd name="T13" fmla="*/ 147 h 160"/>
                <a:gd name="T14" fmla="*/ 74 w 98"/>
                <a:gd name="T15" fmla="*/ 152 h 160"/>
                <a:gd name="T16" fmla="*/ 69 w 98"/>
                <a:gd name="T17" fmla="*/ 157 h 160"/>
                <a:gd name="T18" fmla="*/ 63 w 98"/>
                <a:gd name="T19" fmla="*/ 160 h 160"/>
                <a:gd name="T20" fmla="*/ 63 w 98"/>
                <a:gd name="T21" fmla="*/ 160 h 160"/>
                <a:gd name="T22" fmla="*/ 0 w 98"/>
                <a:gd name="T23" fmla="*/ 103 h 160"/>
                <a:gd name="T24" fmla="*/ 0 w 98"/>
                <a:gd name="T25" fmla="*/ 103 h 160"/>
                <a:gd name="T26" fmla="*/ 5 w 98"/>
                <a:gd name="T27" fmla="*/ 0 h 160"/>
                <a:gd name="T28" fmla="*/ 5 w 9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160">
                  <a:moveTo>
                    <a:pt x="5" y="0"/>
                  </a:moveTo>
                  <a:lnTo>
                    <a:pt x="5" y="0"/>
                  </a:lnTo>
                  <a:lnTo>
                    <a:pt x="98" y="0"/>
                  </a:lnTo>
                  <a:lnTo>
                    <a:pt x="98" y="0"/>
                  </a:lnTo>
                  <a:lnTo>
                    <a:pt x="81" y="140"/>
                  </a:lnTo>
                  <a:lnTo>
                    <a:pt x="81" y="140"/>
                  </a:lnTo>
                  <a:lnTo>
                    <a:pt x="80" y="147"/>
                  </a:lnTo>
                  <a:lnTo>
                    <a:pt x="74" y="152"/>
                  </a:lnTo>
                  <a:lnTo>
                    <a:pt x="69" y="157"/>
                  </a:lnTo>
                  <a:lnTo>
                    <a:pt x="63" y="160"/>
                  </a:lnTo>
                  <a:lnTo>
                    <a:pt x="63" y="160"/>
                  </a:lnTo>
                  <a:lnTo>
                    <a:pt x="0" y="103"/>
                  </a:lnTo>
                  <a:lnTo>
                    <a:pt x="0" y="103"/>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4" name="Freeform 80"/>
            <p:cNvSpPr/>
            <p:nvPr/>
          </p:nvSpPr>
          <p:spPr bwMode="auto">
            <a:xfrm>
              <a:off x="3408363" y="5083175"/>
              <a:ext cx="149225" cy="254000"/>
            </a:xfrm>
            <a:custGeom>
              <a:avLst/>
              <a:gdLst>
                <a:gd name="T0" fmla="*/ 5 w 94"/>
                <a:gd name="T1" fmla="*/ 0 h 160"/>
                <a:gd name="T2" fmla="*/ 5 w 94"/>
                <a:gd name="T3" fmla="*/ 0 h 160"/>
                <a:gd name="T4" fmla="*/ 94 w 94"/>
                <a:gd name="T5" fmla="*/ 0 h 160"/>
                <a:gd name="T6" fmla="*/ 94 w 94"/>
                <a:gd name="T7" fmla="*/ 0 h 160"/>
                <a:gd name="T8" fmla="*/ 77 w 94"/>
                <a:gd name="T9" fmla="*/ 140 h 160"/>
                <a:gd name="T10" fmla="*/ 77 w 94"/>
                <a:gd name="T11" fmla="*/ 140 h 160"/>
                <a:gd name="T12" fmla="*/ 76 w 94"/>
                <a:gd name="T13" fmla="*/ 147 h 160"/>
                <a:gd name="T14" fmla="*/ 71 w 94"/>
                <a:gd name="T15" fmla="*/ 152 h 160"/>
                <a:gd name="T16" fmla="*/ 66 w 94"/>
                <a:gd name="T17" fmla="*/ 157 h 160"/>
                <a:gd name="T18" fmla="*/ 59 w 94"/>
                <a:gd name="T19" fmla="*/ 160 h 160"/>
                <a:gd name="T20" fmla="*/ 59 w 94"/>
                <a:gd name="T21" fmla="*/ 160 h 160"/>
                <a:gd name="T22" fmla="*/ 0 w 94"/>
                <a:gd name="T23" fmla="*/ 102 h 160"/>
                <a:gd name="T24" fmla="*/ 0 w 94"/>
                <a:gd name="T25" fmla="*/ 102 h 160"/>
                <a:gd name="T26" fmla="*/ 5 w 94"/>
                <a:gd name="T27" fmla="*/ 0 h 160"/>
                <a:gd name="T28" fmla="*/ 5 w 94"/>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160">
                  <a:moveTo>
                    <a:pt x="5" y="0"/>
                  </a:moveTo>
                  <a:lnTo>
                    <a:pt x="5" y="0"/>
                  </a:lnTo>
                  <a:lnTo>
                    <a:pt x="94" y="0"/>
                  </a:lnTo>
                  <a:lnTo>
                    <a:pt x="94" y="0"/>
                  </a:lnTo>
                  <a:lnTo>
                    <a:pt x="77" y="140"/>
                  </a:lnTo>
                  <a:lnTo>
                    <a:pt x="77" y="140"/>
                  </a:lnTo>
                  <a:lnTo>
                    <a:pt x="76" y="147"/>
                  </a:lnTo>
                  <a:lnTo>
                    <a:pt x="71" y="152"/>
                  </a:lnTo>
                  <a:lnTo>
                    <a:pt x="66" y="157"/>
                  </a:lnTo>
                  <a:lnTo>
                    <a:pt x="59" y="160"/>
                  </a:lnTo>
                  <a:lnTo>
                    <a:pt x="59" y="160"/>
                  </a:lnTo>
                  <a:lnTo>
                    <a:pt x="0" y="102"/>
                  </a:lnTo>
                  <a:lnTo>
                    <a:pt x="0" y="102"/>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5" name="Freeform 81"/>
            <p:cNvSpPr/>
            <p:nvPr/>
          </p:nvSpPr>
          <p:spPr bwMode="auto">
            <a:xfrm>
              <a:off x="3414713" y="5083175"/>
              <a:ext cx="142875" cy="254000"/>
            </a:xfrm>
            <a:custGeom>
              <a:avLst/>
              <a:gdLst>
                <a:gd name="T0" fmla="*/ 5 w 90"/>
                <a:gd name="T1" fmla="*/ 0 h 160"/>
                <a:gd name="T2" fmla="*/ 5 w 90"/>
                <a:gd name="T3" fmla="*/ 0 h 160"/>
                <a:gd name="T4" fmla="*/ 90 w 90"/>
                <a:gd name="T5" fmla="*/ 0 h 160"/>
                <a:gd name="T6" fmla="*/ 90 w 90"/>
                <a:gd name="T7" fmla="*/ 0 h 160"/>
                <a:gd name="T8" fmla="*/ 73 w 90"/>
                <a:gd name="T9" fmla="*/ 140 h 160"/>
                <a:gd name="T10" fmla="*/ 73 w 90"/>
                <a:gd name="T11" fmla="*/ 140 h 160"/>
                <a:gd name="T12" fmla="*/ 72 w 90"/>
                <a:gd name="T13" fmla="*/ 147 h 160"/>
                <a:gd name="T14" fmla="*/ 67 w 90"/>
                <a:gd name="T15" fmla="*/ 152 h 160"/>
                <a:gd name="T16" fmla="*/ 62 w 90"/>
                <a:gd name="T17" fmla="*/ 157 h 160"/>
                <a:gd name="T18" fmla="*/ 55 w 90"/>
                <a:gd name="T19" fmla="*/ 160 h 160"/>
                <a:gd name="T20" fmla="*/ 55 w 90"/>
                <a:gd name="T21" fmla="*/ 160 h 160"/>
                <a:gd name="T22" fmla="*/ 0 w 90"/>
                <a:gd name="T23" fmla="*/ 101 h 160"/>
                <a:gd name="T24" fmla="*/ 0 w 90"/>
                <a:gd name="T25" fmla="*/ 101 h 160"/>
                <a:gd name="T26" fmla="*/ 5 w 90"/>
                <a:gd name="T27" fmla="*/ 0 h 160"/>
                <a:gd name="T28" fmla="*/ 5 w 90"/>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60">
                  <a:moveTo>
                    <a:pt x="5" y="0"/>
                  </a:moveTo>
                  <a:lnTo>
                    <a:pt x="5" y="0"/>
                  </a:lnTo>
                  <a:lnTo>
                    <a:pt x="90" y="0"/>
                  </a:lnTo>
                  <a:lnTo>
                    <a:pt x="90" y="0"/>
                  </a:lnTo>
                  <a:lnTo>
                    <a:pt x="73" y="140"/>
                  </a:lnTo>
                  <a:lnTo>
                    <a:pt x="73" y="140"/>
                  </a:lnTo>
                  <a:lnTo>
                    <a:pt x="72" y="147"/>
                  </a:lnTo>
                  <a:lnTo>
                    <a:pt x="67" y="152"/>
                  </a:lnTo>
                  <a:lnTo>
                    <a:pt x="62" y="157"/>
                  </a:lnTo>
                  <a:lnTo>
                    <a:pt x="55" y="160"/>
                  </a:lnTo>
                  <a:lnTo>
                    <a:pt x="55" y="160"/>
                  </a:lnTo>
                  <a:lnTo>
                    <a:pt x="0" y="101"/>
                  </a:lnTo>
                  <a:lnTo>
                    <a:pt x="0" y="101"/>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6" name="Freeform 82"/>
            <p:cNvSpPr/>
            <p:nvPr/>
          </p:nvSpPr>
          <p:spPr bwMode="auto">
            <a:xfrm>
              <a:off x="3417888" y="5083175"/>
              <a:ext cx="139700" cy="254000"/>
            </a:xfrm>
            <a:custGeom>
              <a:avLst/>
              <a:gdLst>
                <a:gd name="T0" fmla="*/ 7 w 88"/>
                <a:gd name="T1" fmla="*/ 0 h 160"/>
                <a:gd name="T2" fmla="*/ 7 w 88"/>
                <a:gd name="T3" fmla="*/ 0 h 160"/>
                <a:gd name="T4" fmla="*/ 88 w 88"/>
                <a:gd name="T5" fmla="*/ 0 h 160"/>
                <a:gd name="T6" fmla="*/ 88 w 88"/>
                <a:gd name="T7" fmla="*/ 0 h 160"/>
                <a:gd name="T8" fmla="*/ 71 w 88"/>
                <a:gd name="T9" fmla="*/ 140 h 160"/>
                <a:gd name="T10" fmla="*/ 71 w 88"/>
                <a:gd name="T11" fmla="*/ 140 h 160"/>
                <a:gd name="T12" fmla="*/ 70 w 88"/>
                <a:gd name="T13" fmla="*/ 147 h 160"/>
                <a:gd name="T14" fmla="*/ 65 w 88"/>
                <a:gd name="T15" fmla="*/ 152 h 160"/>
                <a:gd name="T16" fmla="*/ 60 w 88"/>
                <a:gd name="T17" fmla="*/ 157 h 160"/>
                <a:gd name="T18" fmla="*/ 55 w 88"/>
                <a:gd name="T19" fmla="*/ 160 h 160"/>
                <a:gd name="T20" fmla="*/ 55 w 88"/>
                <a:gd name="T21" fmla="*/ 160 h 160"/>
                <a:gd name="T22" fmla="*/ 0 w 88"/>
                <a:gd name="T23" fmla="*/ 99 h 160"/>
                <a:gd name="T24" fmla="*/ 0 w 88"/>
                <a:gd name="T25" fmla="*/ 99 h 160"/>
                <a:gd name="T26" fmla="*/ 7 w 88"/>
                <a:gd name="T27" fmla="*/ 0 h 160"/>
                <a:gd name="T28" fmla="*/ 7 w 8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60">
                  <a:moveTo>
                    <a:pt x="7" y="0"/>
                  </a:moveTo>
                  <a:lnTo>
                    <a:pt x="7" y="0"/>
                  </a:lnTo>
                  <a:lnTo>
                    <a:pt x="88" y="0"/>
                  </a:lnTo>
                  <a:lnTo>
                    <a:pt x="88" y="0"/>
                  </a:lnTo>
                  <a:lnTo>
                    <a:pt x="71" y="140"/>
                  </a:lnTo>
                  <a:lnTo>
                    <a:pt x="71" y="140"/>
                  </a:lnTo>
                  <a:lnTo>
                    <a:pt x="70" y="147"/>
                  </a:lnTo>
                  <a:lnTo>
                    <a:pt x="65" y="152"/>
                  </a:lnTo>
                  <a:lnTo>
                    <a:pt x="60" y="157"/>
                  </a:lnTo>
                  <a:lnTo>
                    <a:pt x="55" y="160"/>
                  </a:lnTo>
                  <a:lnTo>
                    <a:pt x="55" y="160"/>
                  </a:lnTo>
                  <a:lnTo>
                    <a:pt x="0" y="99"/>
                  </a:lnTo>
                  <a:lnTo>
                    <a:pt x="0" y="99"/>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7" name="Freeform 83"/>
            <p:cNvSpPr/>
            <p:nvPr/>
          </p:nvSpPr>
          <p:spPr bwMode="auto">
            <a:xfrm>
              <a:off x="3425826" y="5083175"/>
              <a:ext cx="131763" cy="254000"/>
            </a:xfrm>
            <a:custGeom>
              <a:avLst/>
              <a:gdLst>
                <a:gd name="T0" fmla="*/ 6 w 83"/>
                <a:gd name="T1" fmla="*/ 0 h 160"/>
                <a:gd name="T2" fmla="*/ 6 w 83"/>
                <a:gd name="T3" fmla="*/ 0 h 160"/>
                <a:gd name="T4" fmla="*/ 83 w 83"/>
                <a:gd name="T5" fmla="*/ 0 h 160"/>
                <a:gd name="T6" fmla="*/ 83 w 83"/>
                <a:gd name="T7" fmla="*/ 0 h 160"/>
                <a:gd name="T8" fmla="*/ 66 w 83"/>
                <a:gd name="T9" fmla="*/ 140 h 160"/>
                <a:gd name="T10" fmla="*/ 66 w 83"/>
                <a:gd name="T11" fmla="*/ 140 h 160"/>
                <a:gd name="T12" fmla="*/ 65 w 83"/>
                <a:gd name="T13" fmla="*/ 147 h 160"/>
                <a:gd name="T14" fmla="*/ 60 w 83"/>
                <a:gd name="T15" fmla="*/ 152 h 160"/>
                <a:gd name="T16" fmla="*/ 55 w 83"/>
                <a:gd name="T17" fmla="*/ 156 h 160"/>
                <a:gd name="T18" fmla="*/ 50 w 83"/>
                <a:gd name="T19" fmla="*/ 160 h 160"/>
                <a:gd name="T20" fmla="*/ 50 w 83"/>
                <a:gd name="T21" fmla="*/ 160 h 160"/>
                <a:gd name="T22" fmla="*/ 0 w 83"/>
                <a:gd name="T23" fmla="*/ 99 h 160"/>
                <a:gd name="T24" fmla="*/ 0 w 83"/>
                <a:gd name="T25" fmla="*/ 99 h 160"/>
                <a:gd name="T26" fmla="*/ 6 w 83"/>
                <a:gd name="T27" fmla="*/ 0 h 160"/>
                <a:gd name="T28" fmla="*/ 6 w 83"/>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160">
                  <a:moveTo>
                    <a:pt x="6" y="0"/>
                  </a:moveTo>
                  <a:lnTo>
                    <a:pt x="6" y="0"/>
                  </a:lnTo>
                  <a:lnTo>
                    <a:pt x="83" y="0"/>
                  </a:lnTo>
                  <a:lnTo>
                    <a:pt x="83" y="0"/>
                  </a:lnTo>
                  <a:lnTo>
                    <a:pt x="66" y="140"/>
                  </a:lnTo>
                  <a:lnTo>
                    <a:pt x="66" y="140"/>
                  </a:lnTo>
                  <a:lnTo>
                    <a:pt x="65" y="147"/>
                  </a:lnTo>
                  <a:lnTo>
                    <a:pt x="60" y="152"/>
                  </a:lnTo>
                  <a:lnTo>
                    <a:pt x="55" y="156"/>
                  </a:lnTo>
                  <a:lnTo>
                    <a:pt x="50" y="160"/>
                  </a:lnTo>
                  <a:lnTo>
                    <a:pt x="50" y="160"/>
                  </a:lnTo>
                  <a:lnTo>
                    <a:pt x="0" y="99"/>
                  </a:lnTo>
                  <a:lnTo>
                    <a:pt x="0" y="99"/>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8" name="Freeform 84"/>
            <p:cNvSpPr/>
            <p:nvPr/>
          </p:nvSpPr>
          <p:spPr bwMode="auto">
            <a:xfrm>
              <a:off x="3432176" y="5083175"/>
              <a:ext cx="125413" cy="254000"/>
            </a:xfrm>
            <a:custGeom>
              <a:avLst/>
              <a:gdLst>
                <a:gd name="T0" fmla="*/ 5 w 79"/>
                <a:gd name="T1" fmla="*/ 0 h 160"/>
                <a:gd name="T2" fmla="*/ 5 w 79"/>
                <a:gd name="T3" fmla="*/ 0 h 160"/>
                <a:gd name="T4" fmla="*/ 79 w 79"/>
                <a:gd name="T5" fmla="*/ 0 h 160"/>
                <a:gd name="T6" fmla="*/ 79 w 79"/>
                <a:gd name="T7" fmla="*/ 0 h 160"/>
                <a:gd name="T8" fmla="*/ 62 w 79"/>
                <a:gd name="T9" fmla="*/ 140 h 160"/>
                <a:gd name="T10" fmla="*/ 62 w 79"/>
                <a:gd name="T11" fmla="*/ 140 h 160"/>
                <a:gd name="T12" fmla="*/ 61 w 79"/>
                <a:gd name="T13" fmla="*/ 147 h 160"/>
                <a:gd name="T14" fmla="*/ 56 w 79"/>
                <a:gd name="T15" fmla="*/ 152 h 160"/>
                <a:gd name="T16" fmla="*/ 51 w 79"/>
                <a:gd name="T17" fmla="*/ 156 h 160"/>
                <a:gd name="T18" fmla="*/ 46 w 79"/>
                <a:gd name="T19" fmla="*/ 160 h 160"/>
                <a:gd name="T20" fmla="*/ 46 w 79"/>
                <a:gd name="T21" fmla="*/ 160 h 160"/>
                <a:gd name="T22" fmla="*/ 0 w 79"/>
                <a:gd name="T23" fmla="*/ 98 h 160"/>
                <a:gd name="T24" fmla="*/ 0 w 79"/>
                <a:gd name="T25" fmla="*/ 98 h 160"/>
                <a:gd name="T26" fmla="*/ 5 w 79"/>
                <a:gd name="T27" fmla="*/ 0 h 160"/>
                <a:gd name="T28" fmla="*/ 5 w 79"/>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160">
                  <a:moveTo>
                    <a:pt x="5" y="0"/>
                  </a:moveTo>
                  <a:lnTo>
                    <a:pt x="5" y="0"/>
                  </a:lnTo>
                  <a:lnTo>
                    <a:pt x="79" y="0"/>
                  </a:lnTo>
                  <a:lnTo>
                    <a:pt x="79" y="0"/>
                  </a:lnTo>
                  <a:lnTo>
                    <a:pt x="62" y="140"/>
                  </a:lnTo>
                  <a:lnTo>
                    <a:pt x="62" y="140"/>
                  </a:lnTo>
                  <a:lnTo>
                    <a:pt x="61" y="147"/>
                  </a:lnTo>
                  <a:lnTo>
                    <a:pt x="56" y="152"/>
                  </a:lnTo>
                  <a:lnTo>
                    <a:pt x="51" y="156"/>
                  </a:lnTo>
                  <a:lnTo>
                    <a:pt x="46" y="160"/>
                  </a:lnTo>
                  <a:lnTo>
                    <a:pt x="46" y="160"/>
                  </a:lnTo>
                  <a:lnTo>
                    <a:pt x="0" y="98"/>
                  </a:lnTo>
                  <a:lnTo>
                    <a:pt x="0" y="98"/>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199" name="Freeform 85"/>
            <p:cNvSpPr/>
            <p:nvPr/>
          </p:nvSpPr>
          <p:spPr bwMode="auto">
            <a:xfrm>
              <a:off x="3438526" y="5083175"/>
              <a:ext cx="119063" cy="254000"/>
            </a:xfrm>
            <a:custGeom>
              <a:avLst/>
              <a:gdLst>
                <a:gd name="T0" fmla="*/ 5 w 75"/>
                <a:gd name="T1" fmla="*/ 0 h 160"/>
                <a:gd name="T2" fmla="*/ 5 w 75"/>
                <a:gd name="T3" fmla="*/ 0 h 160"/>
                <a:gd name="T4" fmla="*/ 75 w 75"/>
                <a:gd name="T5" fmla="*/ 0 h 160"/>
                <a:gd name="T6" fmla="*/ 75 w 75"/>
                <a:gd name="T7" fmla="*/ 0 h 160"/>
                <a:gd name="T8" fmla="*/ 58 w 75"/>
                <a:gd name="T9" fmla="*/ 140 h 160"/>
                <a:gd name="T10" fmla="*/ 58 w 75"/>
                <a:gd name="T11" fmla="*/ 140 h 160"/>
                <a:gd name="T12" fmla="*/ 57 w 75"/>
                <a:gd name="T13" fmla="*/ 147 h 160"/>
                <a:gd name="T14" fmla="*/ 52 w 75"/>
                <a:gd name="T15" fmla="*/ 152 h 160"/>
                <a:gd name="T16" fmla="*/ 48 w 75"/>
                <a:gd name="T17" fmla="*/ 156 h 160"/>
                <a:gd name="T18" fmla="*/ 43 w 75"/>
                <a:gd name="T19" fmla="*/ 160 h 160"/>
                <a:gd name="T20" fmla="*/ 43 w 75"/>
                <a:gd name="T21" fmla="*/ 160 h 160"/>
                <a:gd name="T22" fmla="*/ 0 w 75"/>
                <a:gd name="T23" fmla="*/ 96 h 160"/>
                <a:gd name="T24" fmla="*/ 0 w 75"/>
                <a:gd name="T25" fmla="*/ 96 h 160"/>
                <a:gd name="T26" fmla="*/ 5 w 75"/>
                <a:gd name="T27" fmla="*/ 0 h 160"/>
                <a:gd name="T28" fmla="*/ 5 w 7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60">
                  <a:moveTo>
                    <a:pt x="5" y="0"/>
                  </a:moveTo>
                  <a:lnTo>
                    <a:pt x="5" y="0"/>
                  </a:lnTo>
                  <a:lnTo>
                    <a:pt x="75" y="0"/>
                  </a:lnTo>
                  <a:lnTo>
                    <a:pt x="75" y="0"/>
                  </a:lnTo>
                  <a:lnTo>
                    <a:pt x="58" y="140"/>
                  </a:lnTo>
                  <a:lnTo>
                    <a:pt x="58" y="140"/>
                  </a:lnTo>
                  <a:lnTo>
                    <a:pt x="57" y="147"/>
                  </a:lnTo>
                  <a:lnTo>
                    <a:pt x="52" y="152"/>
                  </a:lnTo>
                  <a:lnTo>
                    <a:pt x="48" y="156"/>
                  </a:lnTo>
                  <a:lnTo>
                    <a:pt x="43" y="160"/>
                  </a:lnTo>
                  <a:lnTo>
                    <a:pt x="43" y="160"/>
                  </a:lnTo>
                  <a:lnTo>
                    <a:pt x="0" y="96"/>
                  </a:lnTo>
                  <a:lnTo>
                    <a:pt x="0" y="9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0" name="Freeform 86"/>
            <p:cNvSpPr/>
            <p:nvPr/>
          </p:nvSpPr>
          <p:spPr bwMode="auto">
            <a:xfrm>
              <a:off x="3444876" y="5083175"/>
              <a:ext cx="112713" cy="254000"/>
            </a:xfrm>
            <a:custGeom>
              <a:avLst/>
              <a:gdLst>
                <a:gd name="T0" fmla="*/ 5 w 71"/>
                <a:gd name="T1" fmla="*/ 0 h 160"/>
                <a:gd name="T2" fmla="*/ 5 w 71"/>
                <a:gd name="T3" fmla="*/ 0 h 160"/>
                <a:gd name="T4" fmla="*/ 71 w 71"/>
                <a:gd name="T5" fmla="*/ 0 h 160"/>
                <a:gd name="T6" fmla="*/ 71 w 71"/>
                <a:gd name="T7" fmla="*/ 0 h 160"/>
                <a:gd name="T8" fmla="*/ 54 w 71"/>
                <a:gd name="T9" fmla="*/ 140 h 160"/>
                <a:gd name="T10" fmla="*/ 54 w 71"/>
                <a:gd name="T11" fmla="*/ 140 h 160"/>
                <a:gd name="T12" fmla="*/ 53 w 71"/>
                <a:gd name="T13" fmla="*/ 147 h 160"/>
                <a:gd name="T14" fmla="*/ 48 w 71"/>
                <a:gd name="T15" fmla="*/ 152 h 160"/>
                <a:gd name="T16" fmla="*/ 44 w 71"/>
                <a:gd name="T17" fmla="*/ 156 h 160"/>
                <a:gd name="T18" fmla="*/ 39 w 71"/>
                <a:gd name="T19" fmla="*/ 160 h 160"/>
                <a:gd name="T20" fmla="*/ 39 w 71"/>
                <a:gd name="T21" fmla="*/ 160 h 160"/>
                <a:gd name="T22" fmla="*/ 0 w 71"/>
                <a:gd name="T23" fmla="*/ 95 h 160"/>
                <a:gd name="T24" fmla="*/ 0 w 71"/>
                <a:gd name="T25" fmla="*/ 95 h 160"/>
                <a:gd name="T26" fmla="*/ 5 w 71"/>
                <a:gd name="T27" fmla="*/ 0 h 160"/>
                <a:gd name="T28" fmla="*/ 5 w 71"/>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160">
                  <a:moveTo>
                    <a:pt x="5" y="0"/>
                  </a:moveTo>
                  <a:lnTo>
                    <a:pt x="5" y="0"/>
                  </a:lnTo>
                  <a:lnTo>
                    <a:pt x="71" y="0"/>
                  </a:lnTo>
                  <a:lnTo>
                    <a:pt x="71" y="0"/>
                  </a:lnTo>
                  <a:lnTo>
                    <a:pt x="54" y="140"/>
                  </a:lnTo>
                  <a:lnTo>
                    <a:pt x="54" y="140"/>
                  </a:lnTo>
                  <a:lnTo>
                    <a:pt x="53" y="147"/>
                  </a:lnTo>
                  <a:lnTo>
                    <a:pt x="48" y="152"/>
                  </a:lnTo>
                  <a:lnTo>
                    <a:pt x="44" y="156"/>
                  </a:lnTo>
                  <a:lnTo>
                    <a:pt x="39" y="160"/>
                  </a:lnTo>
                  <a:lnTo>
                    <a:pt x="39" y="160"/>
                  </a:lnTo>
                  <a:lnTo>
                    <a:pt x="0" y="95"/>
                  </a:lnTo>
                  <a:lnTo>
                    <a:pt x="0" y="95"/>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1" name="Freeform 87"/>
            <p:cNvSpPr/>
            <p:nvPr/>
          </p:nvSpPr>
          <p:spPr bwMode="auto">
            <a:xfrm>
              <a:off x="3448051" y="5083175"/>
              <a:ext cx="109538" cy="252413"/>
            </a:xfrm>
            <a:custGeom>
              <a:avLst/>
              <a:gdLst>
                <a:gd name="T0" fmla="*/ 7 w 69"/>
                <a:gd name="T1" fmla="*/ 0 h 159"/>
                <a:gd name="T2" fmla="*/ 7 w 69"/>
                <a:gd name="T3" fmla="*/ 0 h 159"/>
                <a:gd name="T4" fmla="*/ 69 w 69"/>
                <a:gd name="T5" fmla="*/ 0 h 159"/>
                <a:gd name="T6" fmla="*/ 69 w 69"/>
                <a:gd name="T7" fmla="*/ 0 h 159"/>
                <a:gd name="T8" fmla="*/ 52 w 69"/>
                <a:gd name="T9" fmla="*/ 140 h 159"/>
                <a:gd name="T10" fmla="*/ 52 w 69"/>
                <a:gd name="T11" fmla="*/ 140 h 159"/>
                <a:gd name="T12" fmla="*/ 51 w 69"/>
                <a:gd name="T13" fmla="*/ 147 h 159"/>
                <a:gd name="T14" fmla="*/ 46 w 69"/>
                <a:gd name="T15" fmla="*/ 152 h 159"/>
                <a:gd name="T16" fmla="*/ 42 w 69"/>
                <a:gd name="T17" fmla="*/ 156 h 159"/>
                <a:gd name="T18" fmla="*/ 37 w 69"/>
                <a:gd name="T19" fmla="*/ 159 h 159"/>
                <a:gd name="T20" fmla="*/ 37 w 69"/>
                <a:gd name="T21" fmla="*/ 159 h 159"/>
                <a:gd name="T22" fmla="*/ 0 w 69"/>
                <a:gd name="T23" fmla="*/ 94 h 159"/>
                <a:gd name="T24" fmla="*/ 0 w 69"/>
                <a:gd name="T25" fmla="*/ 94 h 159"/>
                <a:gd name="T26" fmla="*/ 7 w 69"/>
                <a:gd name="T27" fmla="*/ 0 h 159"/>
                <a:gd name="T28" fmla="*/ 7 w 6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59">
                  <a:moveTo>
                    <a:pt x="7" y="0"/>
                  </a:moveTo>
                  <a:lnTo>
                    <a:pt x="7" y="0"/>
                  </a:lnTo>
                  <a:lnTo>
                    <a:pt x="69" y="0"/>
                  </a:lnTo>
                  <a:lnTo>
                    <a:pt x="69" y="0"/>
                  </a:lnTo>
                  <a:lnTo>
                    <a:pt x="52" y="140"/>
                  </a:lnTo>
                  <a:lnTo>
                    <a:pt x="52" y="140"/>
                  </a:lnTo>
                  <a:lnTo>
                    <a:pt x="51" y="147"/>
                  </a:lnTo>
                  <a:lnTo>
                    <a:pt x="46" y="152"/>
                  </a:lnTo>
                  <a:lnTo>
                    <a:pt x="42" y="156"/>
                  </a:lnTo>
                  <a:lnTo>
                    <a:pt x="37" y="159"/>
                  </a:lnTo>
                  <a:lnTo>
                    <a:pt x="37" y="159"/>
                  </a:lnTo>
                  <a:lnTo>
                    <a:pt x="0" y="94"/>
                  </a:lnTo>
                  <a:lnTo>
                    <a:pt x="0" y="94"/>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2" name="Freeform 88"/>
            <p:cNvSpPr/>
            <p:nvPr/>
          </p:nvSpPr>
          <p:spPr bwMode="auto">
            <a:xfrm>
              <a:off x="3454401" y="5083175"/>
              <a:ext cx="103188" cy="252413"/>
            </a:xfrm>
            <a:custGeom>
              <a:avLst/>
              <a:gdLst>
                <a:gd name="T0" fmla="*/ 7 w 65"/>
                <a:gd name="T1" fmla="*/ 0 h 159"/>
                <a:gd name="T2" fmla="*/ 7 w 65"/>
                <a:gd name="T3" fmla="*/ 0 h 159"/>
                <a:gd name="T4" fmla="*/ 65 w 65"/>
                <a:gd name="T5" fmla="*/ 0 h 159"/>
                <a:gd name="T6" fmla="*/ 65 w 65"/>
                <a:gd name="T7" fmla="*/ 0 h 159"/>
                <a:gd name="T8" fmla="*/ 48 w 65"/>
                <a:gd name="T9" fmla="*/ 140 h 159"/>
                <a:gd name="T10" fmla="*/ 48 w 65"/>
                <a:gd name="T11" fmla="*/ 140 h 159"/>
                <a:gd name="T12" fmla="*/ 47 w 65"/>
                <a:gd name="T13" fmla="*/ 147 h 159"/>
                <a:gd name="T14" fmla="*/ 42 w 65"/>
                <a:gd name="T15" fmla="*/ 152 h 159"/>
                <a:gd name="T16" fmla="*/ 38 w 65"/>
                <a:gd name="T17" fmla="*/ 156 h 159"/>
                <a:gd name="T18" fmla="*/ 33 w 65"/>
                <a:gd name="T19" fmla="*/ 159 h 159"/>
                <a:gd name="T20" fmla="*/ 33 w 65"/>
                <a:gd name="T21" fmla="*/ 159 h 159"/>
                <a:gd name="T22" fmla="*/ 0 w 65"/>
                <a:gd name="T23" fmla="*/ 92 h 159"/>
                <a:gd name="T24" fmla="*/ 0 w 65"/>
                <a:gd name="T25" fmla="*/ 92 h 159"/>
                <a:gd name="T26" fmla="*/ 7 w 65"/>
                <a:gd name="T27" fmla="*/ 0 h 159"/>
                <a:gd name="T28" fmla="*/ 7 w 6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159">
                  <a:moveTo>
                    <a:pt x="7" y="0"/>
                  </a:moveTo>
                  <a:lnTo>
                    <a:pt x="7" y="0"/>
                  </a:lnTo>
                  <a:lnTo>
                    <a:pt x="65" y="0"/>
                  </a:lnTo>
                  <a:lnTo>
                    <a:pt x="65" y="0"/>
                  </a:lnTo>
                  <a:lnTo>
                    <a:pt x="48" y="140"/>
                  </a:lnTo>
                  <a:lnTo>
                    <a:pt x="48" y="140"/>
                  </a:lnTo>
                  <a:lnTo>
                    <a:pt x="47" y="147"/>
                  </a:lnTo>
                  <a:lnTo>
                    <a:pt x="42" y="152"/>
                  </a:lnTo>
                  <a:lnTo>
                    <a:pt x="38" y="156"/>
                  </a:lnTo>
                  <a:lnTo>
                    <a:pt x="33" y="159"/>
                  </a:lnTo>
                  <a:lnTo>
                    <a:pt x="33" y="159"/>
                  </a:lnTo>
                  <a:lnTo>
                    <a:pt x="0" y="92"/>
                  </a:lnTo>
                  <a:lnTo>
                    <a:pt x="0" y="92"/>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3" name="Freeform 89"/>
            <p:cNvSpPr/>
            <p:nvPr/>
          </p:nvSpPr>
          <p:spPr bwMode="auto">
            <a:xfrm>
              <a:off x="3462338" y="5083175"/>
              <a:ext cx="95250" cy="252413"/>
            </a:xfrm>
            <a:custGeom>
              <a:avLst/>
              <a:gdLst>
                <a:gd name="T0" fmla="*/ 6 w 60"/>
                <a:gd name="T1" fmla="*/ 0 h 159"/>
                <a:gd name="T2" fmla="*/ 6 w 60"/>
                <a:gd name="T3" fmla="*/ 0 h 159"/>
                <a:gd name="T4" fmla="*/ 60 w 60"/>
                <a:gd name="T5" fmla="*/ 0 h 159"/>
                <a:gd name="T6" fmla="*/ 60 w 60"/>
                <a:gd name="T7" fmla="*/ 0 h 159"/>
                <a:gd name="T8" fmla="*/ 43 w 60"/>
                <a:gd name="T9" fmla="*/ 140 h 159"/>
                <a:gd name="T10" fmla="*/ 43 w 60"/>
                <a:gd name="T11" fmla="*/ 140 h 159"/>
                <a:gd name="T12" fmla="*/ 42 w 60"/>
                <a:gd name="T13" fmla="*/ 147 h 159"/>
                <a:gd name="T14" fmla="*/ 39 w 60"/>
                <a:gd name="T15" fmla="*/ 151 h 159"/>
                <a:gd name="T16" fmla="*/ 33 w 60"/>
                <a:gd name="T17" fmla="*/ 156 h 159"/>
                <a:gd name="T18" fmla="*/ 29 w 60"/>
                <a:gd name="T19" fmla="*/ 159 h 159"/>
                <a:gd name="T20" fmla="*/ 29 w 60"/>
                <a:gd name="T21" fmla="*/ 159 h 159"/>
                <a:gd name="T22" fmla="*/ 0 w 60"/>
                <a:gd name="T23" fmla="*/ 91 h 159"/>
                <a:gd name="T24" fmla="*/ 0 w 60"/>
                <a:gd name="T25" fmla="*/ 91 h 159"/>
                <a:gd name="T26" fmla="*/ 6 w 60"/>
                <a:gd name="T27" fmla="*/ 0 h 159"/>
                <a:gd name="T28" fmla="*/ 6 w 6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59">
                  <a:moveTo>
                    <a:pt x="6" y="0"/>
                  </a:moveTo>
                  <a:lnTo>
                    <a:pt x="6" y="0"/>
                  </a:lnTo>
                  <a:lnTo>
                    <a:pt x="60" y="0"/>
                  </a:lnTo>
                  <a:lnTo>
                    <a:pt x="60" y="0"/>
                  </a:lnTo>
                  <a:lnTo>
                    <a:pt x="43" y="140"/>
                  </a:lnTo>
                  <a:lnTo>
                    <a:pt x="43" y="140"/>
                  </a:lnTo>
                  <a:lnTo>
                    <a:pt x="42" y="147"/>
                  </a:lnTo>
                  <a:lnTo>
                    <a:pt x="39" y="151"/>
                  </a:lnTo>
                  <a:lnTo>
                    <a:pt x="33" y="156"/>
                  </a:lnTo>
                  <a:lnTo>
                    <a:pt x="29" y="159"/>
                  </a:lnTo>
                  <a:lnTo>
                    <a:pt x="29" y="159"/>
                  </a:lnTo>
                  <a:lnTo>
                    <a:pt x="0" y="91"/>
                  </a:lnTo>
                  <a:lnTo>
                    <a:pt x="0" y="91"/>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4" name="Freeform 90"/>
            <p:cNvSpPr/>
            <p:nvPr/>
          </p:nvSpPr>
          <p:spPr bwMode="auto">
            <a:xfrm>
              <a:off x="3468688" y="5083175"/>
              <a:ext cx="88900" cy="252413"/>
            </a:xfrm>
            <a:custGeom>
              <a:avLst/>
              <a:gdLst>
                <a:gd name="T0" fmla="*/ 6 w 56"/>
                <a:gd name="T1" fmla="*/ 0 h 159"/>
                <a:gd name="T2" fmla="*/ 6 w 56"/>
                <a:gd name="T3" fmla="*/ 0 h 159"/>
                <a:gd name="T4" fmla="*/ 56 w 56"/>
                <a:gd name="T5" fmla="*/ 0 h 159"/>
                <a:gd name="T6" fmla="*/ 56 w 56"/>
                <a:gd name="T7" fmla="*/ 0 h 159"/>
                <a:gd name="T8" fmla="*/ 39 w 56"/>
                <a:gd name="T9" fmla="*/ 140 h 159"/>
                <a:gd name="T10" fmla="*/ 39 w 56"/>
                <a:gd name="T11" fmla="*/ 140 h 159"/>
                <a:gd name="T12" fmla="*/ 38 w 56"/>
                <a:gd name="T13" fmla="*/ 147 h 159"/>
                <a:gd name="T14" fmla="*/ 35 w 56"/>
                <a:gd name="T15" fmla="*/ 151 h 159"/>
                <a:gd name="T16" fmla="*/ 29 w 56"/>
                <a:gd name="T17" fmla="*/ 156 h 159"/>
                <a:gd name="T18" fmla="*/ 25 w 56"/>
                <a:gd name="T19" fmla="*/ 159 h 159"/>
                <a:gd name="T20" fmla="*/ 25 w 56"/>
                <a:gd name="T21" fmla="*/ 159 h 159"/>
                <a:gd name="T22" fmla="*/ 0 w 56"/>
                <a:gd name="T23" fmla="*/ 91 h 159"/>
                <a:gd name="T24" fmla="*/ 0 w 56"/>
                <a:gd name="T25" fmla="*/ 91 h 159"/>
                <a:gd name="T26" fmla="*/ 6 w 56"/>
                <a:gd name="T27" fmla="*/ 0 h 159"/>
                <a:gd name="T28" fmla="*/ 6 w 5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159">
                  <a:moveTo>
                    <a:pt x="6" y="0"/>
                  </a:moveTo>
                  <a:lnTo>
                    <a:pt x="6" y="0"/>
                  </a:lnTo>
                  <a:lnTo>
                    <a:pt x="56" y="0"/>
                  </a:lnTo>
                  <a:lnTo>
                    <a:pt x="56" y="0"/>
                  </a:lnTo>
                  <a:lnTo>
                    <a:pt x="39" y="140"/>
                  </a:lnTo>
                  <a:lnTo>
                    <a:pt x="39" y="140"/>
                  </a:lnTo>
                  <a:lnTo>
                    <a:pt x="38" y="147"/>
                  </a:lnTo>
                  <a:lnTo>
                    <a:pt x="35" y="151"/>
                  </a:lnTo>
                  <a:lnTo>
                    <a:pt x="29" y="156"/>
                  </a:lnTo>
                  <a:lnTo>
                    <a:pt x="25" y="159"/>
                  </a:lnTo>
                  <a:lnTo>
                    <a:pt x="25" y="159"/>
                  </a:lnTo>
                  <a:lnTo>
                    <a:pt x="0" y="91"/>
                  </a:lnTo>
                  <a:lnTo>
                    <a:pt x="0" y="91"/>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5" name="Freeform 91"/>
            <p:cNvSpPr/>
            <p:nvPr/>
          </p:nvSpPr>
          <p:spPr bwMode="auto">
            <a:xfrm>
              <a:off x="3471863" y="5083175"/>
              <a:ext cx="85725" cy="252413"/>
            </a:xfrm>
            <a:custGeom>
              <a:avLst/>
              <a:gdLst>
                <a:gd name="T0" fmla="*/ 7 w 54"/>
                <a:gd name="T1" fmla="*/ 0 h 159"/>
                <a:gd name="T2" fmla="*/ 7 w 54"/>
                <a:gd name="T3" fmla="*/ 0 h 159"/>
                <a:gd name="T4" fmla="*/ 54 w 54"/>
                <a:gd name="T5" fmla="*/ 0 h 159"/>
                <a:gd name="T6" fmla="*/ 54 w 54"/>
                <a:gd name="T7" fmla="*/ 0 h 159"/>
                <a:gd name="T8" fmla="*/ 37 w 54"/>
                <a:gd name="T9" fmla="*/ 140 h 159"/>
                <a:gd name="T10" fmla="*/ 37 w 54"/>
                <a:gd name="T11" fmla="*/ 140 h 159"/>
                <a:gd name="T12" fmla="*/ 36 w 54"/>
                <a:gd name="T13" fmla="*/ 145 h 159"/>
                <a:gd name="T14" fmla="*/ 33 w 54"/>
                <a:gd name="T15" fmla="*/ 151 h 159"/>
                <a:gd name="T16" fmla="*/ 29 w 54"/>
                <a:gd name="T17" fmla="*/ 155 h 159"/>
                <a:gd name="T18" fmla="*/ 23 w 54"/>
                <a:gd name="T19" fmla="*/ 159 h 159"/>
                <a:gd name="T20" fmla="*/ 23 w 54"/>
                <a:gd name="T21" fmla="*/ 159 h 159"/>
                <a:gd name="T22" fmla="*/ 0 w 54"/>
                <a:gd name="T23" fmla="*/ 90 h 159"/>
                <a:gd name="T24" fmla="*/ 0 w 54"/>
                <a:gd name="T25" fmla="*/ 90 h 159"/>
                <a:gd name="T26" fmla="*/ 7 w 54"/>
                <a:gd name="T27" fmla="*/ 0 h 159"/>
                <a:gd name="T28" fmla="*/ 7 w 54"/>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159">
                  <a:moveTo>
                    <a:pt x="7" y="0"/>
                  </a:moveTo>
                  <a:lnTo>
                    <a:pt x="7" y="0"/>
                  </a:lnTo>
                  <a:lnTo>
                    <a:pt x="54" y="0"/>
                  </a:lnTo>
                  <a:lnTo>
                    <a:pt x="54" y="0"/>
                  </a:lnTo>
                  <a:lnTo>
                    <a:pt x="37" y="140"/>
                  </a:lnTo>
                  <a:lnTo>
                    <a:pt x="37" y="140"/>
                  </a:lnTo>
                  <a:lnTo>
                    <a:pt x="36" y="145"/>
                  </a:lnTo>
                  <a:lnTo>
                    <a:pt x="33" y="151"/>
                  </a:lnTo>
                  <a:lnTo>
                    <a:pt x="29" y="155"/>
                  </a:lnTo>
                  <a:lnTo>
                    <a:pt x="23" y="159"/>
                  </a:lnTo>
                  <a:lnTo>
                    <a:pt x="23" y="159"/>
                  </a:lnTo>
                  <a:lnTo>
                    <a:pt x="0" y="90"/>
                  </a:lnTo>
                  <a:lnTo>
                    <a:pt x="0" y="90"/>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6" name="Freeform 92"/>
            <p:cNvSpPr/>
            <p:nvPr/>
          </p:nvSpPr>
          <p:spPr bwMode="auto">
            <a:xfrm>
              <a:off x="3478213" y="5083175"/>
              <a:ext cx="79375" cy="252413"/>
            </a:xfrm>
            <a:custGeom>
              <a:avLst/>
              <a:gdLst>
                <a:gd name="T0" fmla="*/ 7 w 50"/>
                <a:gd name="T1" fmla="*/ 0 h 159"/>
                <a:gd name="T2" fmla="*/ 7 w 50"/>
                <a:gd name="T3" fmla="*/ 0 h 159"/>
                <a:gd name="T4" fmla="*/ 50 w 50"/>
                <a:gd name="T5" fmla="*/ 0 h 159"/>
                <a:gd name="T6" fmla="*/ 50 w 50"/>
                <a:gd name="T7" fmla="*/ 0 h 159"/>
                <a:gd name="T8" fmla="*/ 33 w 50"/>
                <a:gd name="T9" fmla="*/ 140 h 159"/>
                <a:gd name="T10" fmla="*/ 33 w 50"/>
                <a:gd name="T11" fmla="*/ 140 h 159"/>
                <a:gd name="T12" fmla="*/ 32 w 50"/>
                <a:gd name="T13" fmla="*/ 145 h 159"/>
                <a:gd name="T14" fmla="*/ 29 w 50"/>
                <a:gd name="T15" fmla="*/ 151 h 159"/>
                <a:gd name="T16" fmla="*/ 25 w 50"/>
                <a:gd name="T17" fmla="*/ 155 h 159"/>
                <a:gd name="T18" fmla="*/ 19 w 50"/>
                <a:gd name="T19" fmla="*/ 159 h 159"/>
                <a:gd name="T20" fmla="*/ 19 w 50"/>
                <a:gd name="T21" fmla="*/ 159 h 159"/>
                <a:gd name="T22" fmla="*/ 0 w 50"/>
                <a:gd name="T23" fmla="*/ 88 h 159"/>
                <a:gd name="T24" fmla="*/ 0 w 50"/>
                <a:gd name="T25" fmla="*/ 88 h 159"/>
                <a:gd name="T26" fmla="*/ 7 w 50"/>
                <a:gd name="T27" fmla="*/ 0 h 159"/>
                <a:gd name="T28" fmla="*/ 7 w 5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159">
                  <a:moveTo>
                    <a:pt x="7" y="0"/>
                  </a:moveTo>
                  <a:lnTo>
                    <a:pt x="7" y="0"/>
                  </a:lnTo>
                  <a:lnTo>
                    <a:pt x="50" y="0"/>
                  </a:lnTo>
                  <a:lnTo>
                    <a:pt x="50" y="0"/>
                  </a:lnTo>
                  <a:lnTo>
                    <a:pt x="33" y="140"/>
                  </a:lnTo>
                  <a:lnTo>
                    <a:pt x="33" y="140"/>
                  </a:lnTo>
                  <a:lnTo>
                    <a:pt x="32" y="145"/>
                  </a:lnTo>
                  <a:lnTo>
                    <a:pt x="29" y="151"/>
                  </a:lnTo>
                  <a:lnTo>
                    <a:pt x="25" y="155"/>
                  </a:lnTo>
                  <a:lnTo>
                    <a:pt x="19" y="159"/>
                  </a:lnTo>
                  <a:lnTo>
                    <a:pt x="19" y="159"/>
                  </a:lnTo>
                  <a:lnTo>
                    <a:pt x="0" y="88"/>
                  </a:lnTo>
                  <a:lnTo>
                    <a:pt x="0" y="88"/>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7" name="Freeform 93"/>
            <p:cNvSpPr/>
            <p:nvPr/>
          </p:nvSpPr>
          <p:spPr bwMode="auto">
            <a:xfrm>
              <a:off x="3484563" y="5083175"/>
              <a:ext cx="73025" cy="252413"/>
            </a:xfrm>
            <a:custGeom>
              <a:avLst/>
              <a:gdLst>
                <a:gd name="T0" fmla="*/ 7 w 46"/>
                <a:gd name="T1" fmla="*/ 0 h 159"/>
                <a:gd name="T2" fmla="*/ 7 w 46"/>
                <a:gd name="T3" fmla="*/ 0 h 159"/>
                <a:gd name="T4" fmla="*/ 46 w 46"/>
                <a:gd name="T5" fmla="*/ 0 h 159"/>
                <a:gd name="T6" fmla="*/ 46 w 46"/>
                <a:gd name="T7" fmla="*/ 0 h 159"/>
                <a:gd name="T8" fmla="*/ 29 w 46"/>
                <a:gd name="T9" fmla="*/ 140 h 159"/>
                <a:gd name="T10" fmla="*/ 29 w 46"/>
                <a:gd name="T11" fmla="*/ 140 h 159"/>
                <a:gd name="T12" fmla="*/ 28 w 46"/>
                <a:gd name="T13" fmla="*/ 145 h 159"/>
                <a:gd name="T14" fmla="*/ 25 w 46"/>
                <a:gd name="T15" fmla="*/ 151 h 159"/>
                <a:gd name="T16" fmla="*/ 21 w 46"/>
                <a:gd name="T17" fmla="*/ 155 h 159"/>
                <a:gd name="T18" fmla="*/ 17 w 46"/>
                <a:gd name="T19" fmla="*/ 159 h 159"/>
                <a:gd name="T20" fmla="*/ 17 w 46"/>
                <a:gd name="T21" fmla="*/ 159 h 159"/>
                <a:gd name="T22" fmla="*/ 0 w 46"/>
                <a:gd name="T23" fmla="*/ 87 h 159"/>
                <a:gd name="T24" fmla="*/ 0 w 46"/>
                <a:gd name="T25" fmla="*/ 87 h 159"/>
                <a:gd name="T26" fmla="*/ 7 w 46"/>
                <a:gd name="T27" fmla="*/ 0 h 159"/>
                <a:gd name="T28" fmla="*/ 7 w 4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59">
                  <a:moveTo>
                    <a:pt x="7" y="0"/>
                  </a:moveTo>
                  <a:lnTo>
                    <a:pt x="7" y="0"/>
                  </a:lnTo>
                  <a:lnTo>
                    <a:pt x="46" y="0"/>
                  </a:lnTo>
                  <a:lnTo>
                    <a:pt x="46" y="0"/>
                  </a:lnTo>
                  <a:lnTo>
                    <a:pt x="29" y="140"/>
                  </a:lnTo>
                  <a:lnTo>
                    <a:pt x="29" y="140"/>
                  </a:lnTo>
                  <a:lnTo>
                    <a:pt x="28" y="145"/>
                  </a:lnTo>
                  <a:lnTo>
                    <a:pt x="25" y="151"/>
                  </a:lnTo>
                  <a:lnTo>
                    <a:pt x="21" y="155"/>
                  </a:lnTo>
                  <a:lnTo>
                    <a:pt x="17" y="159"/>
                  </a:lnTo>
                  <a:lnTo>
                    <a:pt x="17" y="159"/>
                  </a:lnTo>
                  <a:lnTo>
                    <a:pt x="0" y="87"/>
                  </a:lnTo>
                  <a:lnTo>
                    <a:pt x="0" y="87"/>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8" name="Freeform 94"/>
            <p:cNvSpPr/>
            <p:nvPr/>
          </p:nvSpPr>
          <p:spPr bwMode="auto">
            <a:xfrm>
              <a:off x="3492501" y="5083175"/>
              <a:ext cx="65088" cy="252413"/>
            </a:xfrm>
            <a:custGeom>
              <a:avLst/>
              <a:gdLst>
                <a:gd name="T0" fmla="*/ 6 w 41"/>
                <a:gd name="T1" fmla="*/ 0 h 159"/>
                <a:gd name="T2" fmla="*/ 6 w 41"/>
                <a:gd name="T3" fmla="*/ 0 h 159"/>
                <a:gd name="T4" fmla="*/ 41 w 41"/>
                <a:gd name="T5" fmla="*/ 0 h 159"/>
                <a:gd name="T6" fmla="*/ 41 w 41"/>
                <a:gd name="T7" fmla="*/ 0 h 159"/>
                <a:gd name="T8" fmla="*/ 24 w 41"/>
                <a:gd name="T9" fmla="*/ 140 h 159"/>
                <a:gd name="T10" fmla="*/ 24 w 41"/>
                <a:gd name="T11" fmla="*/ 140 h 159"/>
                <a:gd name="T12" fmla="*/ 23 w 41"/>
                <a:gd name="T13" fmla="*/ 145 h 159"/>
                <a:gd name="T14" fmla="*/ 20 w 41"/>
                <a:gd name="T15" fmla="*/ 151 h 159"/>
                <a:gd name="T16" fmla="*/ 16 w 41"/>
                <a:gd name="T17" fmla="*/ 155 h 159"/>
                <a:gd name="T18" fmla="*/ 12 w 41"/>
                <a:gd name="T19" fmla="*/ 159 h 159"/>
                <a:gd name="T20" fmla="*/ 12 w 41"/>
                <a:gd name="T21" fmla="*/ 159 h 159"/>
                <a:gd name="T22" fmla="*/ 0 w 41"/>
                <a:gd name="T23" fmla="*/ 86 h 159"/>
                <a:gd name="T24" fmla="*/ 0 w 41"/>
                <a:gd name="T25" fmla="*/ 86 h 159"/>
                <a:gd name="T26" fmla="*/ 6 w 41"/>
                <a:gd name="T27" fmla="*/ 0 h 159"/>
                <a:gd name="T28" fmla="*/ 6 w 41"/>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159">
                  <a:moveTo>
                    <a:pt x="6" y="0"/>
                  </a:moveTo>
                  <a:lnTo>
                    <a:pt x="6" y="0"/>
                  </a:lnTo>
                  <a:lnTo>
                    <a:pt x="41" y="0"/>
                  </a:lnTo>
                  <a:lnTo>
                    <a:pt x="41" y="0"/>
                  </a:lnTo>
                  <a:lnTo>
                    <a:pt x="24" y="140"/>
                  </a:lnTo>
                  <a:lnTo>
                    <a:pt x="24" y="140"/>
                  </a:lnTo>
                  <a:lnTo>
                    <a:pt x="23" y="145"/>
                  </a:lnTo>
                  <a:lnTo>
                    <a:pt x="20" y="151"/>
                  </a:lnTo>
                  <a:lnTo>
                    <a:pt x="16" y="155"/>
                  </a:lnTo>
                  <a:lnTo>
                    <a:pt x="12" y="159"/>
                  </a:lnTo>
                  <a:lnTo>
                    <a:pt x="12" y="159"/>
                  </a:lnTo>
                  <a:lnTo>
                    <a:pt x="0" y="86"/>
                  </a:lnTo>
                  <a:lnTo>
                    <a:pt x="0" y="86"/>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09" name="Freeform 95"/>
            <p:cNvSpPr/>
            <p:nvPr/>
          </p:nvSpPr>
          <p:spPr bwMode="auto">
            <a:xfrm>
              <a:off x="3495676" y="5083175"/>
              <a:ext cx="61913" cy="252413"/>
            </a:xfrm>
            <a:custGeom>
              <a:avLst/>
              <a:gdLst>
                <a:gd name="T0" fmla="*/ 8 w 39"/>
                <a:gd name="T1" fmla="*/ 0 h 159"/>
                <a:gd name="T2" fmla="*/ 8 w 39"/>
                <a:gd name="T3" fmla="*/ 0 h 159"/>
                <a:gd name="T4" fmla="*/ 39 w 39"/>
                <a:gd name="T5" fmla="*/ 0 h 159"/>
                <a:gd name="T6" fmla="*/ 39 w 39"/>
                <a:gd name="T7" fmla="*/ 0 h 159"/>
                <a:gd name="T8" fmla="*/ 22 w 39"/>
                <a:gd name="T9" fmla="*/ 140 h 159"/>
                <a:gd name="T10" fmla="*/ 22 w 39"/>
                <a:gd name="T11" fmla="*/ 140 h 159"/>
                <a:gd name="T12" fmla="*/ 21 w 39"/>
                <a:gd name="T13" fmla="*/ 145 h 159"/>
                <a:gd name="T14" fmla="*/ 18 w 39"/>
                <a:gd name="T15" fmla="*/ 151 h 159"/>
                <a:gd name="T16" fmla="*/ 14 w 39"/>
                <a:gd name="T17" fmla="*/ 155 h 159"/>
                <a:gd name="T18" fmla="*/ 10 w 39"/>
                <a:gd name="T19" fmla="*/ 159 h 159"/>
                <a:gd name="T20" fmla="*/ 10 w 39"/>
                <a:gd name="T21" fmla="*/ 159 h 159"/>
                <a:gd name="T22" fmla="*/ 0 w 39"/>
                <a:gd name="T23" fmla="*/ 84 h 159"/>
                <a:gd name="T24" fmla="*/ 0 w 39"/>
                <a:gd name="T25" fmla="*/ 84 h 159"/>
                <a:gd name="T26" fmla="*/ 8 w 39"/>
                <a:gd name="T27" fmla="*/ 0 h 159"/>
                <a:gd name="T28" fmla="*/ 8 w 3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59">
                  <a:moveTo>
                    <a:pt x="8" y="0"/>
                  </a:moveTo>
                  <a:lnTo>
                    <a:pt x="8" y="0"/>
                  </a:lnTo>
                  <a:lnTo>
                    <a:pt x="39" y="0"/>
                  </a:lnTo>
                  <a:lnTo>
                    <a:pt x="39" y="0"/>
                  </a:lnTo>
                  <a:lnTo>
                    <a:pt x="22" y="140"/>
                  </a:lnTo>
                  <a:lnTo>
                    <a:pt x="22" y="140"/>
                  </a:lnTo>
                  <a:lnTo>
                    <a:pt x="21" y="145"/>
                  </a:lnTo>
                  <a:lnTo>
                    <a:pt x="18" y="151"/>
                  </a:lnTo>
                  <a:lnTo>
                    <a:pt x="14" y="155"/>
                  </a:lnTo>
                  <a:lnTo>
                    <a:pt x="10" y="159"/>
                  </a:lnTo>
                  <a:lnTo>
                    <a:pt x="10" y="159"/>
                  </a:lnTo>
                  <a:lnTo>
                    <a:pt x="0" y="84"/>
                  </a:lnTo>
                  <a:lnTo>
                    <a:pt x="0" y="84"/>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0" name="Freeform 96"/>
            <p:cNvSpPr/>
            <p:nvPr/>
          </p:nvSpPr>
          <p:spPr bwMode="auto">
            <a:xfrm>
              <a:off x="3502026" y="5083175"/>
              <a:ext cx="55563" cy="252413"/>
            </a:xfrm>
            <a:custGeom>
              <a:avLst/>
              <a:gdLst>
                <a:gd name="T0" fmla="*/ 8 w 35"/>
                <a:gd name="T1" fmla="*/ 0 h 159"/>
                <a:gd name="T2" fmla="*/ 8 w 35"/>
                <a:gd name="T3" fmla="*/ 0 h 159"/>
                <a:gd name="T4" fmla="*/ 35 w 35"/>
                <a:gd name="T5" fmla="*/ 0 h 159"/>
                <a:gd name="T6" fmla="*/ 35 w 35"/>
                <a:gd name="T7" fmla="*/ 0 h 159"/>
                <a:gd name="T8" fmla="*/ 18 w 35"/>
                <a:gd name="T9" fmla="*/ 140 h 159"/>
                <a:gd name="T10" fmla="*/ 18 w 35"/>
                <a:gd name="T11" fmla="*/ 140 h 159"/>
                <a:gd name="T12" fmla="*/ 17 w 35"/>
                <a:gd name="T13" fmla="*/ 145 h 159"/>
                <a:gd name="T14" fmla="*/ 14 w 35"/>
                <a:gd name="T15" fmla="*/ 151 h 159"/>
                <a:gd name="T16" fmla="*/ 11 w 35"/>
                <a:gd name="T17" fmla="*/ 155 h 159"/>
                <a:gd name="T18" fmla="*/ 7 w 35"/>
                <a:gd name="T19" fmla="*/ 159 h 159"/>
                <a:gd name="T20" fmla="*/ 7 w 35"/>
                <a:gd name="T21" fmla="*/ 159 h 159"/>
                <a:gd name="T22" fmla="*/ 0 w 35"/>
                <a:gd name="T23" fmla="*/ 84 h 159"/>
                <a:gd name="T24" fmla="*/ 0 w 35"/>
                <a:gd name="T25" fmla="*/ 84 h 159"/>
                <a:gd name="T26" fmla="*/ 8 w 35"/>
                <a:gd name="T27" fmla="*/ 0 h 159"/>
                <a:gd name="T28" fmla="*/ 8 w 3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159">
                  <a:moveTo>
                    <a:pt x="8" y="0"/>
                  </a:moveTo>
                  <a:lnTo>
                    <a:pt x="8" y="0"/>
                  </a:lnTo>
                  <a:lnTo>
                    <a:pt x="35" y="0"/>
                  </a:lnTo>
                  <a:lnTo>
                    <a:pt x="35" y="0"/>
                  </a:lnTo>
                  <a:lnTo>
                    <a:pt x="18" y="140"/>
                  </a:lnTo>
                  <a:lnTo>
                    <a:pt x="18" y="140"/>
                  </a:lnTo>
                  <a:lnTo>
                    <a:pt x="17" y="145"/>
                  </a:lnTo>
                  <a:lnTo>
                    <a:pt x="14" y="151"/>
                  </a:lnTo>
                  <a:lnTo>
                    <a:pt x="11" y="155"/>
                  </a:lnTo>
                  <a:lnTo>
                    <a:pt x="7" y="159"/>
                  </a:lnTo>
                  <a:lnTo>
                    <a:pt x="7" y="159"/>
                  </a:lnTo>
                  <a:lnTo>
                    <a:pt x="0" y="84"/>
                  </a:lnTo>
                  <a:lnTo>
                    <a:pt x="0" y="84"/>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1" name="Freeform 97"/>
            <p:cNvSpPr/>
            <p:nvPr/>
          </p:nvSpPr>
          <p:spPr bwMode="auto">
            <a:xfrm>
              <a:off x="3508376" y="5083175"/>
              <a:ext cx="49213" cy="249238"/>
            </a:xfrm>
            <a:custGeom>
              <a:avLst/>
              <a:gdLst>
                <a:gd name="T0" fmla="*/ 7 w 31"/>
                <a:gd name="T1" fmla="*/ 0 h 157"/>
                <a:gd name="T2" fmla="*/ 7 w 31"/>
                <a:gd name="T3" fmla="*/ 0 h 157"/>
                <a:gd name="T4" fmla="*/ 31 w 31"/>
                <a:gd name="T5" fmla="*/ 0 h 157"/>
                <a:gd name="T6" fmla="*/ 31 w 31"/>
                <a:gd name="T7" fmla="*/ 0 h 157"/>
                <a:gd name="T8" fmla="*/ 14 w 31"/>
                <a:gd name="T9" fmla="*/ 140 h 157"/>
                <a:gd name="T10" fmla="*/ 14 w 31"/>
                <a:gd name="T11" fmla="*/ 140 h 157"/>
                <a:gd name="T12" fmla="*/ 13 w 31"/>
                <a:gd name="T13" fmla="*/ 145 h 157"/>
                <a:gd name="T14" fmla="*/ 10 w 31"/>
                <a:gd name="T15" fmla="*/ 151 h 157"/>
                <a:gd name="T16" fmla="*/ 7 w 31"/>
                <a:gd name="T17" fmla="*/ 155 h 157"/>
                <a:gd name="T18" fmla="*/ 3 w 31"/>
                <a:gd name="T19" fmla="*/ 157 h 157"/>
                <a:gd name="T20" fmla="*/ 3 w 31"/>
                <a:gd name="T21" fmla="*/ 157 h 157"/>
                <a:gd name="T22" fmla="*/ 0 w 31"/>
                <a:gd name="T23" fmla="*/ 83 h 157"/>
                <a:gd name="T24" fmla="*/ 0 w 31"/>
                <a:gd name="T25" fmla="*/ 83 h 157"/>
                <a:gd name="T26" fmla="*/ 7 w 31"/>
                <a:gd name="T27" fmla="*/ 0 h 157"/>
                <a:gd name="T28" fmla="*/ 7 w 31"/>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157">
                  <a:moveTo>
                    <a:pt x="7" y="0"/>
                  </a:moveTo>
                  <a:lnTo>
                    <a:pt x="7" y="0"/>
                  </a:lnTo>
                  <a:lnTo>
                    <a:pt x="31" y="0"/>
                  </a:lnTo>
                  <a:lnTo>
                    <a:pt x="31" y="0"/>
                  </a:lnTo>
                  <a:lnTo>
                    <a:pt x="14" y="140"/>
                  </a:lnTo>
                  <a:lnTo>
                    <a:pt x="14" y="140"/>
                  </a:lnTo>
                  <a:lnTo>
                    <a:pt x="13" y="145"/>
                  </a:lnTo>
                  <a:lnTo>
                    <a:pt x="10" y="151"/>
                  </a:lnTo>
                  <a:lnTo>
                    <a:pt x="7" y="155"/>
                  </a:lnTo>
                  <a:lnTo>
                    <a:pt x="3" y="157"/>
                  </a:lnTo>
                  <a:lnTo>
                    <a:pt x="3" y="157"/>
                  </a:lnTo>
                  <a:lnTo>
                    <a:pt x="0" y="83"/>
                  </a:lnTo>
                  <a:lnTo>
                    <a:pt x="0" y="83"/>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2" name="Freeform 98"/>
            <p:cNvSpPr/>
            <p:nvPr/>
          </p:nvSpPr>
          <p:spPr bwMode="auto">
            <a:xfrm>
              <a:off x="3513138" y="5083175"/>
              <a:ext cx="44450" cy="249238"/>
            </a:xfrm>
            <a:custGeom>
              <a:avLst/>
              <a:gdLst>
                <a:gd name="T0" fmla="*/ 8 w 28"/>
                <a:gd name="T1" fmla="*/ 0 h 157"/>
                <a:gd name="T2" fmla="*/ 8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7 w 28"/>
                <a:gd name="T15" fmla="*/ 151 h 157"/>
                <a:gd name="T16" fmla="*/ 4 w 28"/>
                <a:gd name="T17" fmla="*/ 155 h 157"/>
                <a:gd name="T18" fmla="*/ 0 w 28"/>
                <a:gd name="T19" fmla="*/ 157 h 157"/>
                <a:gd name="T20" fmla="*/ 0 w 28"/>
                <a:gd name="T21" fmla="*/ 157 h 157"/>
                <a:gd name="T22" fmla="*/ 1 w 28"/>
                <a:gd name="T23" fmla="*/ 82 h 157"/>
                <a:gd name="T24" fmla="*/ 1 w 28"/>
                <a:gd name="T25" fmla="*/ 82 h 157"/>
                <a:gd name="T26" fmla="*/ 8 w 28"/>
                <a:gd name="T27" fmla="*/ 0 h 157"/>
                <a:gd name="T28" fmla="*/ 8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8" y="0"/>
                  </a:moveTo>
                  <a:lnTo>
                    <a:pt x="8" y="0"/>
                  </a:lnTo>
                  <a:lnTo>
                    <a:pt x="28" y="0"/>
                  </a:lnTo>
                  <a:lnTo>
                    <a:pt x="28" y="0"/>
                  </a:lnTo>
                  <a:lnTo>
                    <a:pt x="11" y="140"/>
                  </a:lnTo>
                  <a:lnTo>
                    <a:pt x="11" y="140"/>
                  </a:lnTo>
                  <a:lnTo>
                    <a:pt x="10" y="145"/>
                  </a:lnTo>
                  <a:lnTo>
                    <a:pt x="7" y="151"/>
                  </a:lnTo>
                  <a:lnTo>
                    <a:pt x="4" y="155"/>
                  </a:lnTo>
                  <a:lnTo>
                    <a:pt x="0" y="157"/>
                  </a:lnTo>
                  <a:lnTo>
                    <a:pt x="0" y="157"/>
                  </a:lnTo>
                  <a:lnTo>
                    <a:pt x="1" y="82"/>
                  </a:lnTo>
                  <a:lnTo>
                    <a:pt x="1" y="82"/>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3" name="Freeform 99"/>
            <p:cNvSpPr/>
            <p:nvPr/>
          </p:nvSpPr>
          <p:spPr bwMode="auto">
            <a:xfrm>
              <a:off x="3513138" y="5083175"/>
              <a:ext cx="44450" cy="249238"/>
            </a:xfrm>
            <a:custGeom>
              <a:avLst/>
              <a:gdLst>
                <a:gd name="T0" fmla="*/ 12 w 28"/>
                <a:gd name="T1" fmla="*/ 0 h 157"/>
                <a:gd name="T2" fmla="*/ 12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8 w 28"/>
                <a:gd name="T15" fmla="*/ 149 h 157"/>
                <a:gd name="T16" fmla="*/ 4 w 28"/>
                <a:gd name="T17" fmla="*/ 155 h 157"/>
                <a:gd name="T18" fmla="*/ 0 w 28"/>
                <a:gd name="T19" fmla="*/ 157 h 157"/>
                <a:gd name="T20" fmla="*/ 0 w 28"/>
                <a:gd name="T21" fmla="*/ 157 h 157"/>
                <a:gd name="T22" fmla="*/ 5 w 28"/>
                <a:gd name="T23" fmla="*/ 80 h 157"/>
                <a:gd name="T24" fmla="*/ 5 w 28"/>
                <a:gd name="T25" fmla="*/ 80 h 157"/>
                <a:gd name="T26" fmla="*/ 12 w 28"/>
                <a:gd name="T27" fmla="*/ 0 h 157"/>
                <a:gd name="T28" fmla="*/ 12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12" y="0"/>
                  </a:moveTo>
                  <a:lnTo>
                    <a:pt x="12" y="0"/>
                  </a:lnTo>
                  <a:lnTo>
                    <a:pt x="28" y="0"/>
                  </a:lnTo>
                  <a:lnTo>
                    <a:pt x="28" y="0"/>
                  </a:lnTo>
                  <a:lnTo>
                    <a:pt x="11" y="140"/>
                  </a:lnTo>
                  <a:lnTo>
                    <a:pt x="11" y="140"/>
                  </a:lnTo>
                  <a:lnTo>
                    <a:pt x="10" y="145"/>
                  </a:lnTo>
                  <a:lnTo>
                    <a:pt x="8" y="149"/>
                  </a:lnTo>
                  <a:lnTo>
                    <a:pt x="4" y="155"/>
                  </a:lnTo>
                  <a:lnTo>
                    <a:pt x="0" y="157"/>
                  </a:lnTo>
                  <a:lnTo>
                    <a:pt x="0" y="157"/>
                  </a:lnTo>
                  <a:lnTo>
                    <a:pt x="5" y="80"/>
                  </a:lnTo>
                  <a:lnTo>
                    <a:pt x="5" y="8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4" name="Freeform 100"/>
            <p:cNvSpPr/>
            <p:nvPr/>
          </p:nvSpPr>
          <p:spPr bwMode="auto">
            <a:xfrm>
              <a:off x="3514726" y="5083175"/>
              <a:ext cx="42863" cy="249238"/>
            </a:xfrm>
            <a:custGeom>
              <a:avLst/>
              <a:gdLst>
                <a:gd name="T0" fmla="*/ 15 w 27"/>
                <a:gd name="T1" fmla="*/ 0 h 157"/>
                <a:gd name="T2" fmla="*/ 27 w 27"/>
                <a:gd name="T3" fmla="*/ 0 h 157"/>
                <a:gd name="T4" fmla="*/ 10 w 27"/>
                <a:gd name="T5" fmla="*/ 140 h 157"/>
                <a:gd name="T6" fmla="*/ 10 w 27"/>
                <a:gd name="T7" fmla="*/ 140 h 157"/>
                <a:gd name="T8" fmla="*/ 9 w 27"/>
                <a:gd name="T9" fmla="*/ 145 h 157"/>
                <a:gd name="T10" fmla="*/ 7 w 27"/>
                <a:gd name="T11" fmla="*/ 149 h 157"/>
                <a:gd name="T12" fmla="*/ 3 w 27"/>
                <a:gd name="T13" fmla="*/ 153 h 157"/>
                <a:gd name="T14" fmla="*/ 0 w 27"/>
                <a:gd name="T15" fmla="*/ 157 h 157"/>
                <a:gd name="T16" fmla="*/ 15 w 27"/>
                <a:gd name="T1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57">
                  <a:moveTo>
                    <a:pt x="15" y="0"/>
                  </a:moveTo>
                  <a:lnTo>
                    <a:pt x="27" y="0"/>
                  </a:lnTo>
                  <a:lnTo>
                    <a:pt x="10" y="140"/>
                  </a:lnTo>
                  <a:lnTo>
                    <a:pt x="10" y="140"/>
                  </a:lnTo>
                  <a:lnTo>
                    <a:pt x="9" y="145"/>
                  </a:lnTo>
                  <a:lnTo>
                    <a:pt x="7" y="149"/>
                  </a:lnTo>
                  <a:lnTo>
                    <a:pt x="3" y="153"/>
                  </a:lnTo>
                  <a:lnTo>
                    <a:pt x="0" y="15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sp>
          <p:nvSpPr>
            <p:cNvPr id="215" name="Freeform 108"/>
            <p:cNvSpPr/>
            <p:nvPr/>
          </p:nvSpPr>
          <p:spPr bwMode="auto">
            <a:xfrm>
              <a:off x="2687638" y="4930775"/>
              <a:ext cx="47625" cy="55563"/>
            </a:xfrm>
            <a:custGeom>
              <a:avLst/>
              <a:gdLst>
                <a:gd name="T0" fmla="*/ 30 w 30"/>
                <a:gd name="T1" fmla="*/ 2 h 35"/>
                <a:gd name="T2" fmla="*/ 30 w 30"/>
                <a:gd name="T3" fmla="*/ 2 h 35"/>
                <a:gd name="T4" fmla="*/ 27 w 30"/>
                <a:gd name="T5" fmla="*/ 14 h 35"/>
                <a:gd name="T6" fmla="*/ 23 w 30"/>
                <a:gd name="T7" fmla="*/ 30 h 35"/>
                <a:gd name="T8" fmla="*/ 23 w 30"/>
                <a:gd name="T9" fmla="*/ 30 h 35"/>
                <a:gd name="T10" fmla="*/ 20 w 30"/>
                <a:gd name="T11" fmla="*/ 34 h 35"/>
                <a:gd name="T12" fmla="*/ 19 w 30"/>
                <a:gd name="T13" fmla="*/ 35 h 35"/>
                <a:gd name="T14" fmla="*/ 16 w 30"/>
                <a:gd name="T15" fmla="*/ 34 h 35"/>
                <a:gd name="T16" fmla="*/ 14 w 30"/>
                <a:gd name="T17" fmla="*/ 31 h 35"/>
                <a:gd name="T18" fmla="*/ 11 w 30"/>
                <a:gd name="T19" fmla="*/ 26 h 35"/>
                <a:gd name="T20" fmla="*/ 0 w 30"/>
                <a:gd name="T21" fmla="*/ 7 h 35"/>
                <a:gd name="T22" fmla="*/ 0 w 30"/>
                <a:gd name="T23" fmla="*/ 7 h 35"/>
                <a:gd name="T24" fmla="*/ 3 w 30"/>
                <a:gd name="T25" fmla="*/ 6 h 35"/>
                <a:gd name="T26" fmla="*/ 8 w 30"/>
                <a:gd name="T27" fmla="*/ 2 h 35"/>
                <a:gd name="T28" fmla="*/ 12 w 30"/>
                <a:gd name="T29" fmla="*/ 0 h 35"/>
                <a:gd name="T30" fmla="*/ 18 w 30"/>
                <a:gd name="T31" fmla="*/ 0 h 35"/>
                <a:gd name="T32" fmla="*/ 23 w 30"/>
                <a:gd name="T33" fmla="*/ 0 h 35"/>
                <a:gd name="T34" fmla="*/ 30 w 30"/>
                <a:gd name="T35" fmla="*/ 2 h 35"/>
                <a:gd name="T36" fmla="*/ 30 w 30"/>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5">
                  <a:moveTo>
                    <a:pt x="30" y="2"/>
                  </a:moveTo>
                  <a:lnTo>
                    <a:pt x="30" y="2"/>
                  </a:lnTo>
                  <a:lnTo>
                    <a:pt x="27" y="14"/>
                  </a:lnTo>
                  <a:lnTo>
                    <a:pt x="23" y="30"/>
                  </a:lnTo>
                  <a:lnTo>
                    <a:pt x="23" y="30"/>
                  </a:lnTo>
                  <a:lnTo>
                    <a:pt x="20" y="34"/>
                  </a:lnTo>
                  <a:lnTo>
                    <a:pt x="19" y="35"/>
                  </a:lnTo>
                  <a:lnTo>
                    <a:pt x="16" y="34"/>
                  </a:lnTo>
                  <a:lnTo>
                    <a:pt x="14" y="31"/>
                  </a:lnTo>
                  <a:lnTo>
                    <a:pt x="11" y="26"/>
                  </a:lnTo>
                  <a:lnTo>
                    <a:pt x="0" y="7"/>
                  </a:lnTo>
                  <a:lnTo>
                    <a:pt x="0" y="7"/>
                  </a:lnTo>
                  <a:lnTo>
                    <a:pt x="3" y="6"/>
                  </a:lnTo>
                  <a:lnTo>
                    <a:pt x="8" y="2"/>
                  </a:lnTo>
                  <a:lnTo>
                    <a:pt x="12" y="0"/>
                  </a:lnTo>
                  <a:lnTo>
                    <a:pt x="18" y="0"/>
                  </a:lnTo>
                  <a:lnTo>
                    <a:pt x="23" y="0"/>
                  </a:lnTo>
                  <a:lnTo>
                    <a:pt x="30" y="2"/>
                  </a:lnTo>
                  <a:lnTo>
                    <a:pt x="3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5035" tIns="32518" rIns="65035" bIns="32518" numCol="1" anchor="t" anchorCtr="0" compatLnSpc="1"/>
            <a:lstStyle/>
            <a:p>
              <a:pPr defTabSz="914400" fontAlgn="auto">
                <a:spcBef>
                  <a:spcPts val="0"/>
                </a:spcBef>
                <a:spcAft>
                  <a:spcPts val="0"/>
                </a:spcAft>
                <a:defRPr/>
              </a:pPr>
              <a:endParaRPr lang="zh-CN" altLang="en-US" sz="1780" kern="0" dirty="0">
                <a:solidFill>
                  <a:prstClr val="black"/>
                </a:solidFill>
                <a:latin typeface="楷体" panose="02010609060101010101" pitchFamily="2" charset="-122"/>
              </a:endParaRPr>
            </a:p>
          </p:txBody>
        </p:sp>
      </p:grpSp>
      <p:grpSp>
        <p:nvGrpSpPr>
          <p:cNvPr id="5" name="组合 215"/>
          <p:cNvGrpSpPr/>
          <p:nvPr/>
        </p:nvGrpSpPr>
        <p:grpSpPr>
          <a:xfrm>
            <a:off x="1819039" y="3264078"/>
            <a:ext cx="112509" cy="333117"/>
            <a:chOff x="2555876" y="4340225"/>
            <a:chExt cx="203200" cy="601663"/>
          </a:xfrm>
          <a:solidFill>
            <a:schemeClr val="accent1"/>
          </a:solidFill>
        </p:grpSpPr>
        <p:sp>
          <p:nvSpPr>
            <p:cNvPr id="217" name="Freeform 105"/>
            <p:cNvSpPr/>
            <p:nvPr/>
          </p:nvSpPr>
          <p:spPr bwMode="auto">
            <a:xfrm>
              <a:off x="2582863" y="4424363"/>
              <a:ext cx="176213" cy="517525"/>
            </a:xfrm>
            <a:custGeom>
              <a:avLst/>
              <a:gdLst>
                <a:gd name="T0" fmla="*/ 35 w 111"/>
                <a:gd name="T1" fmla="*/ 266 h 326"/>
                <a:gd name="T2" fmla="*/ 66 w 111"/>
                <a:gd name="T3" fmla="*/ 326 h 326"/>
                <a:gd name="T4" fmla="*/ 94 w 111"/>
                <a:gd name="T5" fmla="*/ 322 h 326"/>
                <a:gd name="T6" fmla="*/ 111 w 111"/>
                <a:gd name="T7" fmla="*/ 256 h 326"/>
                <a:gd name="T8" fmla="*/ 76 w 111"/>
                <a:gd name="T9" fmla="*/ 0 h 326"/>
                <a:gd name="T10" fmla="*/ 0 w 111"/>
                <a:gd name="T11" fmla="*/ 11 h 326"/>
                <a:gd name="T12" fmla="*/ 35 w 111"/>
                <a:gd name="T13" fmla="*/ 266 h 326"/>
              </a:gdLst>
              <a:ahLst/>
              <a:cxnLst>
                <a:cxn ang="0">
                  <a:pos x="T0" y="T1"/>
                </a:cxn>
                <a:cxn ang="0">
                  <a:pos x="T2" y="T3"/>
                </a:cxn>
                <a:cxn ang="0">
                  <a:pos x="T4" y="T5"/>
                </a:cxn>
                <a:cxn ang="0">
                  <a:pos x="T6" y="T7"/>
                </a:cxn>
                <a:cxn ang="0">
                  <a:pos x="T8" y="T9"/>
                </a:cxn>
                <a:cxn ang="0">
                  <a:pos x="T10" y="T11"/>
                </a:cxn>
                <a:cxn ang="0">
                  <a:pos x="T12" y="T13"/>
                </a:cxn>
              </a:cxnLst>
              <a:rect l="0" t="0" r="r" b="b"/>
              <a:pathLst>
                <a:path w="111" h="326">
                  <a:moveTo>
                    <a:pt x="35" y="266"/>
                  </a:moveTo>
                  <a:lnTo>
                    <a:pt x="66" y="326"/>
                  </a:lnTo>
                  <a:lnTo>
                    <a:pt x="94" y="322"/>
                  </a:lnTo>
                  <a:lnTo>
                    <a:pt x="111" y="256"/>
                  </a:lnTo>
                  <a:lnTo>
                    <a:pt x="76" y="0"/>
                  </a:lnTo>
                  <a:lnTo>
                    <a:pt x="0" y="11"/>
                  </a:lnTo>
                  <a:lnTo>
                    <a:pt x="35" y="26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18" name="Freeform 106"/>
            <p:cNvSpPr/>
            <p:nvPr/>
          </p:nvSpPr>
          <p:spPr bwMode="auto">
            <a:xfrm>
              <a:off x="2576513" y="4340225"/>
              <a:ext cx="127000" cy="146050"/>
            </a:xfrm>
            <a:custGeom>
              <a:avLst/>
              <a:gdLst>
                <a:gd name="T0" fmla="*/ 4 w 80"/>
                <a:gd name="T1" fmla="*/ 59 h 92"/>
                <a:gd name="T2" fmla="*/ 4 w 80"/>
                <a:gd name="T3" fmla="*/ 59 h 92"/>
                <a:gd name="T4" fmla="*/ 5 w 80"/>
                <a:gd name="T5" fmla="*/ 66 h 92"/>
                <a:gd name="T6" fmla="*/ 9 w 80"/>
                <a:gd name="T7" fmla="*/ 73 h 92"/>
                <a:gd name="T8" fmla="*/ 13 w 80"/>
                <a:gd name="T9" fmla="*/ 80 h 92"/>
                <a:gd name="T10" fmla="*/ 19 w 80"/>
                <a:gd name="T11" fmla="*/ 84 h 92"/>
                <a:gd name="T12" fmla="*/ 24 w 80"/>
                <a:gd name="T13" fmla="*/ 88 h 92"/>
                <a:gd name="T14" fmla="*/ 31 w 80"/>
                <a:gd name="T15" fmla="*/ 91 h 92"/>
                <a:gd name="T16" fmla="*/ 39 w 80"/>
                <a:gd name="T17" fmla="*/ 92 h 92"/>
                <a:gd name="T18" fmla="*/ 46 w 80"/>
                <a:gd name="T19" fmla="*/ 92 h 92"/>
                <a:gd name="T20" fmla="*/ 47 w 80"/>
                <a:gd name="T21" fmla="*/ 92 h 92"/>
                <a:gd name="T22" fmla="*/ 47 w 80"/>
                <a:gd name="T23" fmla="*/ 92 h 92"/>
                <a:gd name="T24" fmla="*/ 55 w 80"/>
                <a:gd name="T25" fmla="*/ 89 h 92"/>
                <a:gd name="T26" fmla="*/ 62 w 80"/>
                <a:gd name="T27" fmla="*/ 87 h 92"/>
                <a:gd name="T28" fmla="*/ 67 w 80"/>
                <a:gd name="T29" fmla="*/ 82 h 92"/>
                <a:gd name="T30" fmla="*/ 71 w 80"/>
                <a:gd name="T31" fmla="*/ 77 h 92"/>
                <a:gd name="T32" fmla="*/ 75 w 80"/>
                <a:gd name="T33" fmla="*/ 70 h 92"/>
                <a:gd name="T34" fmla="*/ 78 w 80"/>
                <a:gd name="T35" fmla="*/ 64 h 92"/>
                <a:gd name="T36" fmla="*/ 80 w 80"/>
                <a:gd name="T37" fmla="*/ 57 h 92"/>
                <a:gd name="T38" fmla="*/ 80 w 80"/>
                <a:gd name="T39" fmla="*/ 49 h 92"/>
                <a:gd name="T40" fmla="*/ 75 w 80"/>
                <a:gd name="T41" fmla="*/ 15 h 92"/>
                <a:gd name="T42" fmla="*/ 75 w 80"/>
                <a:gd name="T43" fmla="*/ 15 h 92"/>
                <a:gd name="T44" fmla="*/ 73 w 80"/>
                <a:gd name="T45" fmla="*/ 8 h 92"/>
                <a:gd name="T46" fmla="*/ 70 w 80"/>
                <a:gd name="T47" fmla="*/ 4 h 92"/>
                <a:gd name="T48" fmla="*/ 66 w 80"/>
                <a:gd name="T49" fmla="*/ 1 h 92"/>
                <a:gd name="T50" fmla="*/ 62 w 80"/>
                <a:gd name="T51" fmla="*/ 0 h 92"/>
                <a:gd name="T52" fmla="*/ 50 w 80"/>
                <a:gd name="T53" fmla="*/ 1 h 92"/>
                <a:gd name="T54" fmla="*/ 35 w 80"/>
                <a:gd name="T55" fmla="*/ 3 h 92"/>
                <a:gd name="T56" fmla="*/ 35 w 80"/>
                <a:gd name="T57" fmla="*/ 3 h 92"/>
                <a:gd name="T58" fmla="*/ 35 w 80"/>
                <a:gd name="T59" fmla="*/ 3 h 92"/>
                <a:gd name="T60" fmla="*/ 20 w 80"/>
                <a:gd name="T61" fmla="*/ 5 h 92"/>
                <a:gd name="T62" fmla="*/ 8 w 80"/>
                <a:gd name="T63" fmla="*/ 7 h 92"/>
                <a:gd name="T64" fmla="*/ 4 w 80"/>
                <a:gd name="T65" fmla="*/ 9 h 92"/>
                <a:gd name="T66" fmla="*/ 1 w 80"/>
                <a:gd name="T67" fmla="*/ 13 h 92"/>
                <a:gd name="T68" fmla="*/ 0 w 80"/>
                <a:gd name="T69" fmla="*/ 17 h 92"/>
                <a:gd name="T70" fmla="*/ 0 w 80"/>
                <a:gd name="T71" fmla="*/ 24 h 92"/>
                <a:gd name="T72" fmla="*/ 4 w 80"/>
                <a:gd name="T73" fmla="*/ 5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92">
                  <a:moveTo>
                    <a:pt x="4" y="59"/>
                  </a:moveTo>
                  <a:lnTo>
                    <a:pt x="4" y="59"/>
                  </a:lnTo>
                  <a:lnTo>
                    <a:pt x="5" y="66"/>
                  </a:lnTo>
                  <a:lnTo>
                    <a:pt x="9" y="73"/>
                  </a:lnTo>
                  <a:lnTo>
                    <a:pt x="13" y="80"/>
                  </a:lnTo>
                  <a:lnTo>
                    <a:pt x="19" y="84"/>
                  </a:lnTo>
                  <a:lnTo>
                    <a:pt x="24" y="88"/>
                  </a:lnTo>
                  <a:lnTo>
                    <a:pt x="31" y="91"/>
                  </a:lnTo>
                  <a:lnTo>
                    <a:pt x="39" y="92"/>
                  </a:lnTo>
                  <a:lnTo>
                    <a:pt x="46" y="92"/>
                  </a:lnTo>
                  <a:lnTo>
                    <a:pt x="47" y="92"/>
                  </a:lnTo>
                  <a:lnTo>
                    <a:pt x="47" y="92"/>
                  </a:lnTo>
                  <a:lnTo>
                    <a:pt x="55" y="89"/>
                  </a:lnTo>
                  <a:lnTo>
                    <a:pt x="62" y="87"/>
                  </a:lnTo>
                  <a:lnTo>
                    <a:pt x="67" y="82"/>
                  </a:lnTo>
                  <a:lnTo>
                    <a:pt x="71" y="77"/>
                  </a:lnTo>
                  <a:lnTo>
                    <a:pt x="75" y="70"/>
                  </a:lnTo>
                  <a:lnTo>
                    <a:pt x="78" y="64"/>
                  </a:lnTo>
                  <a:lnTo>
                    <a:pt x="80" y="57"/>
                  </a:lnTo>
                  <a:lnTo>
                    <a:pt x="80" y="49"/>
                  </a:lnTo>
                  <a:lnTo>
                    <a:pt x="75" y="15"/>
                  </a:lnTo>
                  <a:lnTo>
                    <a:pt x="75" y="15"/>
                  </a:lnTo>
                  <a:lnTo>
                    <a:pt x="73" y="8"/>
                  </a:lnTo>
                  <a:lnTo>
                    <a:pt x="70" y="4"/>
                  </a:lnTo>
                  <a:lnTo>
                    <a:pt x="66" y="1"/>
                  </a:lnTo>
                  <a:lnTo>
                    <a:pt x="62" y="0"/>
                  </a:lnTo>
                  <a:lnTo>
                    <a:pt x="50" y="1"/>
                  </a:lnTo>
                  <a:lnTo>
                    <a:pt x="35" y="3"/>
                  </a:lnTo>
                  <a:lnTo>
                    <a:pt x="35" y="3"/>
                  </a:lnTo>
                  <a:lnTo>
                    <a:pt x="35" y="3"/>
                  </a:lnTo>
                  <a:lnTo>
                    <a:pt x="20" y="5"/>
                  </a:lnTo>
                  <a:lnTo>
                    <a:pt x="8" y="7"/>
                  </a:lnTo>
                  <a:lnTo>
                    <a:pt x="4" y="9"/>
                  </a:lnTo>
                  <a:lnTo>
                    <a:pt x="1" y="13"/>
                  </a:lnTo>
                  <a:lnTo>
                    <a:pt x="0" y="17"/>
                  </a:lnTo>
                  <a:lnTo>
                    <a:pt x="0" y="24"/>
                  </a:lnTo>
                  <a:lnTo>
                    <a:pt x="4" y="5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19" name="Freeform 107"/>
            <p:cNvSpPr/>
            <p:nvPr/>
          </p:nvSpPr>
          <p:spPr bwMode="auto">
            <a:xfrm>
              <a:off x="2571751" y="4389438"/>
              <a:ext cx="150813" cy="144463"/>
            </a:xfrm>
            <a:custGeom>
              <a:avLst/>
              <a:gdLst>
                <a:gd name="T0" fmla="*/ 11 w 95"/>
                <a:gd name="T1" fmla="*/ 91 h 91"/>
                <a:gd name="T2" fmla="*/ 95 w 95"/>
                <a:gd name="T3" fmla="*/ 80 h 91"/>
                <a:gd name="T4" fmla="*/ 84 w 95"/>
                <a:gd name="T5" fmla="*/ 0 h 91"/>
                <a:gd name="T6" fmla="*/ 0 w 95"/>
                <a:gd name="T7" fmla="*/ 11 h 91"/>
                <a:gd name="T8" fmla="*/ 11 w 95"/>
                <a:gd name="T9" fmla="*/ 91 h 91"/>
              </a:gdLst>
              <a:ahLst/>
              <a:cxnLst>
                <a:cxn ang="0">
                  <a:pos x="T0" y="T1"/>
                </a:cxn>
                <a:cxn ang="0">
                  <a:pos x="T2" y="T3"/>
                </a:cxn>
                <a:cxn ang="0">
                  <a:pos x="T4" y="T5"/>
                </a:cxn>
                <a:cxn ang="0">
                  <a:pos x="T6" y="T7"/>
                </a:cxn>
                <a:cxn ang="0">
                  <a:pos x="T8" y="T9"/>
                </a:cxn>
              </a:cxnLst>
              <a:rect l="0" t="0" r="r" b="b"/>
              <a:pathLst>
                <a:path w="95" h="91">
                  <a:moveTo>
                    <a:pt x="11" y="91"/>
                  </a:moveTo>
                  <a:lnTo>
                    <a:pt x="95" y="80"/>
                  </a:lnTo>
                  <a:lnTo>
                    <a:pt x="84" y="0"/>
                  </a:lnTo>
                  <a:lnTo>
                    <a:pt x="0" y="11"/>
                  </a:lnTo>
                  <a:lnTo>
                    <a:pt x="11" y="9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0" name="Freeform 109"/>
            <p:cNvSpPr/>
            <p:nvPr/>
          </p:nvSpPr>
          <p:spPr bwMode="auto">
            <a:xfrm>
              <a:off x="2555876" y="4430713"/>
              <a:ext cx="44450" cy="260350"/>
            </a:xfrm>
            <a:custGeom>
              <a:avLst/>
              <a:gdLst>
                <a:gd name="T0" fmla="*/ 21 w 28"/>
                <a:gd name="T1" fmla="*/ 0 h 164"/>
                <a:gd name="T2" fmla="*/ 21 w 28"/>
                <a:gd name="T3" fmla="*/ 0 h 164"/>
                <a:gd name="T4" fmla="*/ 11 w 28"/>
                <a:gd name="T5" fmla="*/ 7 h 164"/>
                <a:gd name="T6" fmla="*/ 5 w 28"/>
                <a:gd name="T7" fmla="*/ 13 h 164"/>
                <a:gd name="T8" fmla="*/ 2 w 28"/>
                <a:gd name="T9" fmla="*/ 17 h 164"/>
                <a:gd name="T10" fmla="*/ 0 w 28"/>
                <a:gd name="T11" fmla="*/ 20 h 164"/>
                <a:gd name="T12" fmla="*/ 0 w 28"/>
                <a:gd name="T13" fmla="*/ 20 h 164"/>
                <a:gd name="T14" fmla="*/ 3 w 28"/>
                <a:gd name="T15" fmla="*/ 44 h 164"/>
                <a:gd name="T16" fmla="*/ 9 w 28"/>
                <a:gd name="T17" fmla="*/ 90 h 164"/>
                <a:gd name="T18" fmla="*/ 18 w 28"/>
                <a:gd name="T19" fmla="*/ 154 h 164"/>
                <a:gd name="T20" fmla="*/ 18 w 28"/>
                <a:gd name="T21" fmla="*/ 154 h 164"/>
                <a:gd name="T22" fmla="*/ 17 w 28"/>
                <a:gd name="T23" fmla="*/ 155 h 164"/>
                <a:gd name="T24" fmla="*/ 18 w 28"/>
                <a:gd name="T25" fmla="*/ 160 h 164"/>
                <a:gd name="T26" fmla="*/ 19 w 28"/>
                <a:gd name="T27" fmla="*/ 161 h 164"/>
                <a:gd name="T28" fmla="*/ 21 w 28"/>
                <a:gd name="T29" fmla="*/ 162 h 164"/>
                <a:gd name="T30" fmla="*/ 23 w 28"/>
                <a:gd name="T31" fmla="*/ 164 h 164"/>
                <a:gd name="T32" fmla="*/ 28 w 28"/>
                <a:gd name="T33" fmla="*/ 164 h 164"/>
                <a:gd name="T34" fmla="*/ 13 w 28"/>
                <a:gd name="T35" fmla="*/ 58 h 164"/>
                <a:gd name="T36" fmla="*/ 19 w 28"/>
                <a:gd name="T37" fmla="*/ 44 h 164"/>
                <a:gd name="T38" fmla="*/ 21 w 28"/>
                <a:gd name="T39" fmla="*/ 0 h 164"/>
                <a:gd name="T40" fmla="*/ 21 w 28"/>
                <a:gd name="T4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164">
                  <a:moveTo>
                    <a:pt x="21" y="0"/>
                  </a:moveTo>
                  <a:lnTo>
                    <a:pt x="21" y="0"/>
                  </a:lnTo>
                  <a:lnTo>
                    <a:pt x="11" y="7"/>
                  </a:lnTo>
                  <a:lnTo>
                    <a:pt x="5" y="13"/>
                  </a:lnTo>
                  <a:lnTo>
                    <a:pt x="2" y="17"/>
                  </a:lnTo>
                  <a:lnTo>
                    <a:pt x="0" y="20"/>
                  </a:lnTo>
                  <a:lnTo>
                    <a:pt x="0" y="20"/>
                  </a:lnTo>
                  <a:lnTo>
                    <a:pt x="3" y="44"/>
                  </a:lnTo>
                  <a:lnTo>
                    <a:pt x="9" y="90"/>
                  </a:lnTo>
                  <a:lnTo>
                    <a:pt x="18" y="154"/>
                  </a:lnTo>
                  <a:lnTo>
                    <a:pt x="18" y="154"/>
                  </a:lnTo>
                  <a:lnTo>
                    <a:pt x="17" y="155"/>
                  </a:lnTo>
                  <a:lnTo>
                    <a:pt x="18" y="160"/>
                  </a:lnTo>
                  <a:lnTo>
                    <a:pt x="19" y="161"/>
                  </a:lnTo>
                  <a:lnTo>
                    <a:pt x="21" y="162"/>
                  </a:lnTo>
                  <a:lnTo>
                    <a:pt x="23" y="164"/>
                  </a:lnTo>
                  <a:lnTo>
                    <a:pt x="28" y="164"/>
                  </a:lnTo>
                  <a:lnTo>
                    <a:pt x="13" y="58"/>
                  </a:lnTo>
                  <a:lnTo>
                    <a:pt x="19" y="44"/>
                  </a:lnTo>
                  <a:lnTo>
                    <a:pt x="21" y="0"/>
                  </a:lnTo>
                  <a:lnTo>
                    <a:pt x="21"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6" name="组合 220"/>
          <p:cNvGrpSpPr/>
          <p:nvPr/>
        </p:nvGrpSpPr>
        <p:grpSpPr>
          <a:xfrm>
            <a:off x="2075702" y="3267593"/>
            <a:ext cx="441250" cy="339270"/>
            <a:chOff x="3019426" y="4346575"/>
            <a:chExt cx="796925" cy="612776"/>
          </a:xfrm>
          <a:solidFill>
            <a:schemeClr val="accent1"/>
          </a:solidFill>
        </p:grpSpPr>
        <p:sp>
          <p:nvSpPr>
            <p:cNvPr id="222" name="Freeform 110"/>
            <p:cNvSpPr/>
            <p:nvPr/>
          </p:nvSpPr>
          <p:spPr bwMode="auto">
            <a:xfrm>
              <a:off x="3040063" y="4346575"/>
              <a:ext cx="776288" cy="347663"/>
            </a:xfrm>
            <a:custGeom>
              <a:avLst/>
              <a:gdLst>
                <a:gd name="T0" fmla="*/ 247 w 489"/>
                <a:gd name="T1" fmla="*/ 219 h 219"/>
                <a:gd name="T2" fmla="*/ 489 w 489"/>
                <a:gd name="T3" fmla="*/ 110 h 219"/>
                <a:gd name="T4" fmla="*/ 240 w 489"/>
                <a:gd name="T5" fmla="*/ 0 h 219"/>
                <a:gd name="T6" fmla="*/ 0 w 489"/>
                <a:gd name="T7" fmla="*/ 107 h 219"/>
                <a:gd name="T8" fmla="*/ 247 w 489"/>
                <a:gd name="T9" fmla="*/ 219 h 219"/>
              </a:gdLst>
              <a:ahLst/>
              <a:cxnLst>
                <a:cxn ang="0">
                  <a:pos x="T0" y="T1"/>
                </a:cxn>
                <a:cxn ang="0">
                  <a:pos x="T2" y="T3"/>
                </a:cxn>
                <a:cxn ang="0">
                  <a:pos x="T4" y="T5"/>
                </a:cxn>
                <a:cxn ang="0">
                  <a:pos x="T6" y="T7"/>
                </a:cxn>
                <a:cxn ang="0">
                  <a:pos x="T8" y="T9"/>
                </a:cxn>
              </a:cxnLst>
              <a:rect l="0" t="0" r="r" b="b"/>
              <a:pathLst>
                <a:path w="489" h="219">
                  <a:moveTo>
                    <a:pt x="247" y="219"/>
                  </a:moveTo>
                  <a:lnTo>
                    <a:pt x="489" y="110"/>
                  </a:lnTo>
                  <a:lnTo>
                    <a:pt x="240" y="0"/>
                  </a:lnTo>
                  <a:lnTo>
                    <a:pt x="0" y="107"/>
                  </a:lnTo>
                  <a:lnTo>
                    <a:pt x="247" y="21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3" name="Rectangle 111"/>
            <p:cNvSpPr>
              <a:spLocks noChangeArrowheads="1"/>
            </p:cNvSpPr>
            <p:nvPr/>
          </p:nvSpPr>
          <p:spPr bwMode="auto">
            <a:xfrm>
              <a:off x="3049588" y="4510088"/>
              <a:ext cx="22225" cy="25558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4" name="Freeform 112"/>
            <p:cNvSpPr/>
            <p:nvPr/>
          </p:nvSpPr>
          <p:spPr bwMode="auto">
            <a:xfrm>
              <a:off x="3022601" y="4735513"/>
              <a:ext cx="76200" cy="77788"/>
            </a:xfrm>
            <a:custGeom>
              <a:avLst/>
              <a:gdLst>
                <a:gd name="T0" fmla="*/ 0 w 48"/>
                <a:gd name="T1" fmla="*/ 24 h 49"/>
                <a:gd name="T2" fmla="*/ 0 w 48"/>
                <a:gd name="T3" fmla="*/ 24 h 49"/>
                <a:gd name="T4" fmla="*/ 0 w 48"/>
                <a:gd name="T5" fmla="*/ 20 h 49"/>
                <a:gd name="T6" fmla="*/ 2 w 48"/>
                <a:gd name="T7" fmla="*/ 15 h 49"/>
                <a:gd name="T8" fmla="*/ 4 w 48"/>
                <a:gd name="T9" fmla="*/ 11 h 49"/>
                <a:gd name="T10" fmla="*/ 7 w 48"/>
                <a:gd name="T11" fmla="*/ 8 h 49"/>
                <a:gd name="T12" fmla="*/ 11 w 48"/>
                <a:gd name="T13" fmla="*/ 4 h 49"/>
                <a:gd name="T14" fmla="*/ 15 w 48"/>
                <a:gd name="T15" fmla="*/ 3 h 49"/>
                <a:gd name="T16" fmla="*/ 19 w 48"/>
                <a:gd name="T17" fmla="*/ 1 h 49"/>
                <a:gd name="T18" fmla="*/ 25 w 48"/>
                <a:gd name="T19" fmla="*/ 0 h 49"/>
                <a:gd name="T20" fmla="*/ 25 w 48"/>
                <a:gd name="T21" fmla="*/ 0 h 49"/>
                <a:gd name="T22" fmla="*/ 29 w 48"/>
                <a:gd name="T23" fmla="*/ 1 h 49"/>
                <a:gd name="T24" fmla="*/ 34 w 48"/>
                <a:gd name="T25" fmla="*/ 3 h 49"/>
                <a:gd name="T26" fmla="*/ 38 w 48"/>
                <a:gd name="T27" fmla="*/ 4 h 49"/>
                <a:gd name="T28" fmla="*/ 41 w 48"/>
                <a:gd name="T29" fmla="*/ 8 h 49"/>
                <a:gd name="T30" fmla="*/ 44 w 48"/>
                <a:gd name="T31" fmla="*/ 11 h 49"/>
                <a:gd name="T32" fmla="*/ 46 w 48"/>
                <a:gd name="T33" fmla="*/ 15 h 49"/>
                <a:gd name="T34" fmla="*/ 48 w 48"/>
                <a:gd name="T35" fmla="*/ 20 h 49"/>
                <a:gd name="T36" fmla="*/ 48 w 48"/>
                <a:gd name="T37" fmla="*/ 24 h 49"/>
                <a:gd name="T38" fmla="*/ 48 w 48"/>
                <a:gd name="T39" fmla="*/ 24 h 49"/>
                <a:gd name="T40" fmla="*/ 48 w 48"/>
                <a:gd name="T41" fmla="*/ 30 h 49"/>
                <a:gd name="T42" fmla="*/ 46 w 48"/>
                <a:gd name="T43" fmla="*/ 34 h 49"/>
                <a:gd name="T44" fmla="*/ 44 w 48"/>
                <a:gd name="T45" fmla="*/ 38 h 49"/>
                <a:gd name="T46" fmla="*/ 41 w 48"/>
                <a:gd name="T47" fmla="*/ 42 h 49"/>
                <a:gd name="T48" fmla="*/ 38 w 48"/>
                <a:gd name="T49" fmla="*/ 45 h 49"/>
                <a:gd name="T50" fmla="*/ 34 w 48"/>
                <a:gd name="T51" fmla="*/ 47 h 49"/>
                <a:gd name="T52" fmla="*/ 29 w 48"/>
                <a:gd name="T53" fmla="*/ 49 h 49"/>
                <a:gd name="T54" fmla="*/ 25 w 48"/>
                <a:gd name="T55" fmla="*/ 49 h 49"/>
                <a:gd name="T56" fmla="*/ 25 w 48"/>
                <a:gd name="T57" fmla="*/ 49 h 49"/>
                <a:gd name="T58" fmla="*/ 19 w 48"/>
                <a:gd name="T59" fmla="*/ 49 h 49"/>
                <a:gd name="T60" fmla="*/ 15 w 48"/>
                <a:gd name="T61" fmla="*/ 47 h 49"/>
                <a:gd name="T62" fmla="*/ 11 w 48"/>
                <a:gd name="T63" fmla="*/ 45 h 49"/>
                <a:gd name="T64" fmla="*/ 7 w 48"/>
                <a:gd name="T65" fmla="*/ 42 h 49"/>
                <a:gd name="T66" fmla="*/ 4 w 48"/>
                <a:gd name="T67" fmla="*/ 38 h 49"/>
                <a:gd name="T68" fmla="*/ 2 w 48"/>
                <a:gd name="T69" fmla="*/ 34 h 49"/>
                <a:gd name="T70" fmla="*/ 0 w 48"/>
                <a:gd name="T71" fmla="*/ 30 h 49"/>
                <a:gd name="T72" fmla="*/ 0 w 48"/>
                <a:gd name="T73" fmla="*/ 24 h 49"/>
                <a:gd name="T74" fmla="*/ 0 w 48"/>
                <a:gd name="T75" fmla="*/ 2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 h="49">
                  <a:moveTo>
                    <a:pt x="0" y="24"/>
                  </a:moveTo>
                  <a:lnTo>
                    <a:pt x="0" y="24"/>
                  </a:lnTo>
                  <a:lnTo>
                    <a:pt x="0" y="20"/>
                  </a:lnTo>
                  <a:lnTo>
                    <a:pt x="2" y="15"/>
                  </a:lnTo>
                  <a:lnTo>
                    <a:pt x="4" y="11"/>
                  </a:lnTo>
                  <a:lnTo>
                    <a:pt x="7" y="8"/>
                  </a:lnTo>
                  <a:lnTo>
                    <a:pt x="11" y="4"/>
                  </a:lnTo>
                  <a:lnTo>
                    <a:pt x="15" y="3"/>
                  </a:lnTo>
                  <a:lnTo>
                    <a:pt x="19" y="1"/>
                  </a:lnTo>
                  <a:lnTo>
                    <a:pt x="25" y="0"/>
                  </a:lnTo>
                  <a:lnTo>
                    <a:pt x="25" y="0"/>
                  </a:lnTo>
                  <a:lnTo>
                    <a:pt x="29" y="1"/>
                  </a:lnTo>
                  <a:lnTo>
                    <a:pt x="34" y="3"/>
                  </a:lnTo>
                  <a:lnTo>
                    <a:pt x="38" y="4"/>
                  </a:lnTo>
                  <a:lnTo>
                    <a:pt x="41" y="8"/>
                  </a:lnTo>
                  <a:lnTo>
                    <a:pt x="44" y="11"/>
                  </a:lnTo>
                  <a:lnTo>
                    <a:pt x="46" y="15"/>
                  </a:lnTo>
                  <a:lnTo>
                    <a:pt x="48" y="20"/>
                  </a:lnTo>
                  <a:lnTo>
                    <a:pt x="48" y="24"/>
                  </a:lnTo>
                  <a:lnTo>
                    <a:pt x="48" y="24"/>
                  </a:lnTo>
                  <a:lnTo>
                    <a:pt x="48" y="30"/>
                  </a:lnTo>
                  <a:lnTo>
                    <a:pt x="46" y="34"/>
                  </a:lnTo>
                  <a:lnTo>
                    <a:pt x="44" y="38"/>
                  </a:lnTo>
                  <a:lnTo>
                    <a:pt x="41" y="42"/>
                  </a:lnTo>
                  <a:lnTo>
                    <a:pt x="38" y="45"/>
                  </a:lnTo>
                  <a:lnTo>
                    <a:pt x="34" y="47"/>
                  </a:lnTo>
                  <a:lnTo>
                    <a:pt x="29" y="49"/>
                  </a:lnTo>
                  <a:lnTo>
                    <a:pt x="25" y="49"/>
                  </a:lnTo>
                  <a:lnTo>
                    <a:pt x="25" y="49"/>
                  </a:lnTo>
                  <a:lnTo>
                    <a:pt x="19" y="49"/>
                  </a:lnTo>
                  <a:lnTo>
                    <a:pt x="15" y="47"/>
                  </a:lnTo>
                  <a:lnTo>
                    <a:pt x="11" y="45"/>
                  </a:lnTo>
                  <a:lnTo>
                    <a:pt x="7" y="42"/>
                  </a:lnTo>
                  <a:lnTo>
                    <a:pt x="4" y="38"/>
                  </a:lnTo>
                  <a:lnTo>
                    <a:pt x="2" y="34"/>
                  </a:lnTo>
                  <a:lnTo>
                    <a:pt x="0" y="30"/>
                  </a:lnTo>
                  <a:lnTo>
                    <a:pt x="0" y="24"/>
                  </a:lnTo>
                  <a:lnTo>
                    <a:pt x="0" y="2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5" name="Freeform 113"/>
            <p:cNvSpPr/>
            <p:nvPr/>
          </p:nvSpPr>
          <p:spPr bwMode="auto">
            <a:xfrm>
              <a:off x="3052763" y="4778375"/>
              <a:ext cx="46038" cy="169863"/>
            </a:xfrm>
            <a:custGeom>
              <a:avLst/>
              <a:gdLst>
                <a:gd name="T0" fmla="*/ 17 w 29"/>
                <a:gd name="T1" fmla="*/ 5 h 107"/>
                <a:gd name="T2" fmla="*/ 17 w 29"/>
                <a:gd name="T3" fmla="*/ 5 h 107"/>
                <a:gd name="T4" fmla="*/ 19 w 29"/>
                <a:gd name="T5" fmla="*/ 12 h 107"/>
                <a:gd name="T6" fmla="*/ 22 w 29"/>
                <a:gd name="T7" fmla="*/ 22 h 107"/>
                <a:gd name="T8" fmla="*/ 25 w 29"/>
                <a:gd name="T9" fmla="*/ 33 h 107"/>
                <a:gd name="T10" fmla="*/ 27 w 29"/>
                <a:gd name="T11" fmla="*/ 47 h 107"/>
                <a:gd name="T12" fmla="*/ 29 w 29"/>
                <a:gd name="T13" fmla="*/ 65 h 107"/>
                <a:gd name="T14" fmla="*/ 29 w 29"/>
                <a:gd name="T15" fmla="*/ 84 h 107"/>
                <a:gd name="T16" fmla="*/ 27 w 29"/>
                <a:gd name="T17" fmla="*/ 107 h 107"/>
                <a:gd name="T18" fmla="*/ 0 w 29"/>
                <a:gd name="T19" fmla="*/ 107 h 107"/>
                <a:gd name="T20" fmla="*/ 0 w 29"/>
                <a:gd name="T21" fmla="*/ 0 h 107"/>
                <a:gd name="T22" fmla="*/ 0 w 29"/>
                <a:gd name="T23" fmla="*/ 0 h 107"/>
                <a:gd name="T24" fmla="*/ 8 w 29"/>
                <a:gd name="T25" fmla="*/ 4 h 107"/>
                <a:gd name="T26" fmla="*/ 14 w 29"/>
                <a:gd name="T27" fmla="*/ 5 h 107"/>
                <a:gd name="T28" fmla="*/ 15 w 29"/>
                <a:gd name="T29" fmla="*/ 5 h 107"/>
                <a:gd name="T30" fmla="*/ 17 w 29"/>
                <a:gd name="T31" fmla="*/ 5 h 107"/>
                <a:gd name="T32" fmla="*/ 17 w 29"/>
                <a:gd name="T33"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107">
                  <a:moveTo>
                    <a:pt x="17" y="5"/>
                  </a:moveTo>
                  <a:lnTo>
                    <a:pt x="17" y="5"/>
                  </a:lnTo>
                  <a:lnTo>
                    <a:pt x="19" y="12"/>
                  </a:lnTo>
                  <a:lnTo>
                    <a:pt x="22" y="22"/>
                  </a:lnTo>
                  <a:lnTo>
                    <a:pt x="25" y="33"/>
                  </a:lnTo>
                  <a:lnTo>
                    <a:pt x="27" y="47"/>
                  </a:lnTo>
                  <a:lnTo>
                    <a:pt x="29" y="65"/>
                  </a:lnTo>
                  <a:lnTo>
                    <a:pt x="29" y="84"/>
                  </a:lnTo>
                  <a:lnTo>
                    <a:pt x="27" y="107"/>
                  </a:lnTo>
                  <a:lnTo>
                    <a:pt x="0" y="107"/>
                  </a:lnTo>
                  <a:lnTo>
                    <a:pt x="0" y="0"/>
                  </a:lnTo>
                  <a:lnTo>
                    <a:pt x="0" y="0"/>
                  </a:lnTo>
                  <a:lnTo>
                    <a:pt x="8" y="4"/>
                  </a:lnTo>
                  <a:lnTo>
                    <a:pt x="14" y="5"/>
                  </a:lnTo>
                  <a:lnTo>
                    <a:pt x="15" y="5"/>
                  </a:lnTo>
                  <a:lnTo>
                    <a:pt x="17" y="5"/>
                  </a:lnTo>
                  <a:lnTo>
                    <a:pt x="17"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6" name="Freeform 114"/>
            <p:cNvSpPr/>
            <p:nvPr/>
          </p:nvSpPr>
          <p:spPr bwMode="auto">
            <a:xfrm>
              <a:off x="3019426" y="4778375"/>
              <a:ext cx="46038" cy="169863"/>
            </a:xfrm>
            <a:custGeom>
              <a:avLst/>
              <a:gdLst>
                <a:gd name="T0" fmla="*/ 13 w 29"/>
                <a:gd name="T1" fmla="*/ 5 h 107"/>
                <a:gd name="T2" fmla="*/ 13 w 29"/>
                <a:gd name="T3" fmla="*/ 5 h 107"/>
                <a:gd name="T4" fmla="*/ 10 w 29"/>
                <a:gd name="T5" fmla="*/ 12 h 107"/>
                <a:gd name="T6" fmla="*/ 4 w 29"/>
                <a:gd name="T7" fmla="*/ 33 h 107"/>
                <a:gd name="T8" fmla="*/ 2 w 29"/>
                <a:gd name="T9" fmla="*/ 47 h 107"/>
                <a:gd name="T10" fmla="*/ 0 w 29"/>
                <a:gd name="T11" fmla="*/ 65 h 107"/>
                <a:gd name="T12" fmla="*/ 0 w 29"/>
                <a:gd name="T13" fmla="*/ 84 h 107"/>
                <a:gd name="T14" fmla="*/ 1 w 29"/>
                <a:gd name="T15" fmla="*/ 107 h 107"/>
                <a:gd name="T16" fmla="*/ 29 w 29"/>
                <a:gd name="T17" fmla="*/ 107 h 107"/>
                <a:gd name="T18" fmla="*/ 29 w 29"/>
                <a:gd name="T19" fmla="*/ 0 h 107"/>
                <a:gd name="T20" fmla="*/ 29 w 29"/>
                <a:gd name="T21" fmla="*/ 0 h 107"/>
                <a:gd name="T22" fmla="*/ 21 w 29"/>
                <a:gd name="T23" fmla="*/ 4 h 107"/>
                <a:gd name="T24" fmla="*/ 16 w 29"/>
                <a:gd name="T25" fmla="*/ 5 h 107"/>
                <a:gd name="T26" fmla="*/ 13 w 29"/>
                <a:gd name="T27" fmla="*/ 5 h 107"/>
                <a:gd name="T28" fmla="*/ 13 w 29"/>
                <a:gd name="T29" fmla="*/ 5 h 107"/>
                <a:gd name="T30" fmla="*/ 13 w 29"/>
                <a:gd name="T31"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07">
                  <a:moveTo>
                    <a:pt x="13" y="5"/>
                  </a:moveTo>
                  <a:lnTo>
                    <a:pt x="13" y="5"/>
                  </a:lnTo>
                  <a:lnTo>
                    <a:pt x="10" y="12"/>
                  </a:lnTo>
                  <a:lnTo>
                    <a:pt x="4" y="33"/>
                  </a:lnTo>
                  <a:lnTo>
                    <a:pt x="2" y="47"/>
                  </a:lnTo>
                  <a:lnTo>
                    <a:pt x="0" y="65"/>
                  </a:lnTo>
                  <a:lnTo>
                    <a:pt x="0" y="84"/>
                  </a:lnTo>
                  <a:lnTo>
                    <a:pt x="1" y="107"/>
                  </a:lnTo>
                  <a:lnTo>
                    <a:pt x="29" y="107"/>
                  </a:lnTo>
                  <a:lnTo>
                    <a:pt x="29" y="0"/>
                  </a:lnTo>
                  <a:lnTo>
                    <a:pt x="29" y="0"/>
                  </a:lnTo>
                  <a:lnTo>
                    <a:pt x="21" y="4"/>
                  </a:lnTo>
                  <a:lnTo>
                    <a:pt x="16" y="5"/>
                  </a:lnTo>
                  <a:lnTo>
                    <a:pt x="13" y="5"/>
                  </a:lnTo>
                  <a:lnTo>
                    <a:pt x="13" y="5"/>
                  </a:lnTo>
                  <a:lnTo>
                    <a:pt x="13"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27" name="Freeform 115"/>
            <p:cNvSpPr/>
            <p:nvPr/>
          </p:nvSpPr>
          <p:spPr bwMode="auto">
            <a:xfrm>
              <a:off x="3211513" y="4624388"/>
              <a:ext cx="449263" cy="334963"/>
            </a:xfrm>
            <a:custGeom>
              <a:avLst/>
              <a:gdLst>
                <a:gd name="T0" fmla="*/ 0 w 283"/>
                <a:gd name="T1" fmla="*/ 0 h 211"/>
                <a:gd name="T2" fmla="*/ 0 w 283"/>
                <a:gd name="T3" fmla="*/ 0 h 211"/>
                <a:gd name="T4" fmla="*/ 63 w 283"/>
                <a:gd name="T5" fmla="*/ 29 h 211"/>
                <a:gd name="T6" fmla="*/ 143 w 283"/>
                <a:gd name="T7" fmla="*/ 67 h 211"/>
                <a:gd name="T8" fmla="*/ 143 w 283"/>
                <a:gd name="T9" fmla="*/ 67 h 211"/>
                <a:gd name="T10" fmla="*/ 221 w 283"/>
                <a:gd name="T11" fmla="*/ 29 h 211"/>
                <a:gd name="T12" fmla="*/ 283 w 283"/>
                <a:gd name="T13" fmla="*/ 0 h 211"/>
                <a:gd name="T14" fmla="*/ 283 w 283"/>
                <a:gd name="T15" fmla="*/ 163 h 211"/>
                <a:gd name="T16" fmla="*/ 283 w 283"/>
                <a:gd name="T17" fmla="*/ 163 h 211"/>
                <a:gd name="T18" fmla="*/ 277 w 283"/>
                <a:gd name="T19" fmla="*/ 170 h 211"/>
                <a:gd name="T20" fmla="*/ 267 w 283"/>
                <a:gd name="T21" fmla="*/ 177 h 211"/>
                <a:gd name="T22" fmla="*/ 259 w 283"/>
                <a:gd name="T23" fmla="*/ 182 h 211"/>
                <a:gd name="T24" fmla="*/ 250 w 283"/>
                <a:gd name="T25" fmla="*/ 188 h 211"/>
                <a:gd name="T26" fmla="*/ 229 w 283"/>
                <a:gd name="T27" fmla="*/ 196 h 211"/>
                <a:gd name="T28" fmla="*/ 209 w 283"/>
                <a:gd name="T29" fmla="*/ 201 h 211"/>
                <a:gd name="T30" fmla="*/ 190 w 283"/>
                <a:gd name="T31" fmla="*/ 205 h 211"/>
                <a:gd name="T32" fmla="*/ 172 w 283"/>
                <a:gd name="T33" fmla="*/ 208 h 211"/>
                <a:gd name="T34" fmla="*/ 147 w 283"/>
                <a:gd name="T35" fmla="*/ 211 h 211"/>
                <a:gd name="T36" fmla="*/ 147 w 283"/>
                <a:gd name="T37" fmla="*/ 211 h 211"/>
                <a:gd name="T38" fmla="*/ 147 w 283"/>
                <a:gd name="T39" fmla="*/ 211 h 211"/>
                <a:gd name="T40" fmla="*/ 143 w 283"/>
                <a:gd name="T41" fmla="*/ 211 h 211"/>
                <a:gd name="T42" fmla="*/ 143 w 283"/>
                <a:gd name="T43" fmla="*/ 211 h 211"/>
                <a:gd name="T44" fmla="*/ 139 w 283"/>
                <a:gd name="T45" fmla="*/ 211 h 211"/>
                <a:gd name="T46" fmla="*/ 139 w 283"/>
                <a:gd name="T47" fmla="*/ 211 h 211"/>
                <a:gd name="T48" fmla="*/ 139 w 283"/>
                <a:gd name="T49" fmla="*/ 211 h 211"/>
                <a:gd name="T50" fmla="*/ 113 w 283"/>
                <a:gd name="T51" fmla="*/ 208 h 211"/>
                <a:gd name="T52" fmla="*/ 94 w 283"/>
                <a:gd name="T53" fmla="*/ 205 h 211"/>
                <a:gd name="T54" fmla="*/ 75 w 283"/>
                <a:gd name="T55" fmla="*/ 201 h 211"/>
                <a:gd name="T56" fmla="*/ 55 w 283"/>
                <a:gd name="T57" fmla="*/ 196 h 211"/>
                <a:gd name="T58" fmla="*/ 36 w 283"/>
                <a:gd name="T59" fmla="*/ 188 h 211"/>
                <a:gd name="T60" fmla="*/ 26 w 283"/>
                <a:gd name="T61" fmla="*/ 182 h 211"/>
                <a:gd name="T62" fmla="*/ 17 w 283"/>
                <a:gd name="T63" fmla="*/ 177 h 211"/>
                <a:gd name="T64" fmla="*/ 9 w 283"/>
                <a:gd name="T65" fmla="*/ 170 h 211"/>
                <a:gd name="T66" fmla="*/ 0 w 283"/>
                <a:gd name="T67" fmla="*/ 163 h 211"/>
                <a:gd name="T68" fmla="*/ 0 w 283"/>
                <a:gd name="T6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3" h="211">
                  <a:moveTo>
                    <a:pt x="0" y="0"/>
                  </a:moveTo>
                  <a:lnTo>
                    <a:pt x="0" y="0"/>
                  </a:lnTo>
                  <a:lnTo>
                    <a:pt x="63" y="29"/>
                  </a:lnTo>
                  <a:lnTo>
                    <a:pt x="143" y="67"/>
                  </a:lnTo>
                  <a:lnTo>
                    <a:pt x="143" y="67"/>
                  </a:lnTo>
                  <a:lnTo>
                    <a:pt x="221" y="29"/>
                  </a:lnTo>
                  <a:lnTo>
                    <a:pt x="283" y="0"/>
                  </a:lnTo>
                  <a:lnTo>
                    <a:pt x="283" y="163"/>
                  </a:lnTo>
                  <a:lnTo>
                    <a:pt x="283" y="163"/>
                  </a:lnTo>
                  <a:lnTo>
                    <a:pt x="277" y="170"/>
                  </a:lnTo>
                  <a:lnTo>
                    <a:pt x="267" y="177"/>
                  </a:lnTo>
                  <a:lnTo>
                    <a:pt x="259" y="182"/>
                  </a:lnTo>
                  <a:lnTo>
                    <a:pt x="250" y="188"/>
                  </a:lnTo>
                  <a:lnTo>
                    <a:pt x="229" y="196"/>
                  </a:lnTo>
                  <a:lnTo>
                    <a:pt x="209" y="201"/>
                  </a:lnTo>
                  <a:lnTo>
                    <a:pt x="190" y="205"/>
                  </a:lnTo>
                  <a:lnTo>
                    <a:pt x="172" y="208"/>
                  </a:lnTo>
                  <a:lnTo>
                    <a:pt x="147" y="211"/>
                  </a:lnTo>
                  <a:lnTo>
                    <a:pt x="147" y="211"/>
                  </a:lnTo>
                  <a:lnTo>
                    <a:pt x="147" y="211"/>
                  </a:lnTo>
                  <a:lnTo>
                    <a:pt x="143" y="211"/>
                  </a:lnTo>
                  <a:lnTo>
                    <a:pt x="143" y="211"/>
                  </a:lnTo>
                  <a:lnTo>
                    <a:pt x="139" y="211"/>
                  </a:lnTo>
                  <a:lnTo>
                    <a:pt x="139" y="211"/>
                  </a:lnTo>
                  <a:lnTo>
                    <a:pt x="139" y="211"/>
                  </a:lnTo>
                  <a:lnTo>
                    <a:pt x="113" y="208"/>
                  </a:lnTo>
                  <a:lnTo>
                    <a:pt x="94" y="205"/>
                  </a:lnTo>
                  <a:lnTo>
                    <a:pt x="75" y="201"/>
                  </a:lnTo>
                  <a:lnTo>
                    <a:pt x="55" y="196"/>
                  </a:lnTo>
                  <a:lnTo>
                    <a:pt x="36" y="188"/>
                  </a:lnTo>
                  <a:lnTo>
                    <a:pt x="26" y="182"/>
                  </a:lnTo>
                  <a:lnTo>
                    <a:pt x="17" y="177"/>
                  </a:lnTo>
                  <a:lnTo>
                    <a:pt x="9" y="170"/>
                  </a:lnTo>
                  <a:lnTo>
                    <a:pt x="0" y="163"/>
                  </a:lnTo>
                  <a:lnTo>
                    <a:pt x="0"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28" name="Freeform 116"/>
          <p:cNvSpPr>
            <a:spLocks noEditPoints="1"/>
          </p:cNvSpPr>
          <p:nvPr/>
        </p:nvSpPr>
        <p:spPr bwMode="auto">
          <a:xfrm>
            <a:off x="2635614" y="2089821"/>
            <a:ext cx="217109" cy="272470"/>
          </a:xfrm>
          <a:custGeom>
            <a:avLst/>
            <a:gdLst>
              <a:gd name="T0" fmla="*/ 82 w 247"/>
              <a:gd name="T1" fmla="*/ 150 h 310"/>
              <a:gd name="T2" fmla="*/ 87 w 247"/>
              <a:gd name="T3" fmla="*/ 132 h 310"/>
              <a:gd name="T4" fmla="*/ 87 w 247"/>
              <a:gd name="T5" fmla="*/ 59 h 310"/>
              <a:gd name="T6" fmla="*/ 79 w 247"/>
              <a:gd name="T7" fmla="*/ 50 h 310"/>
              <a:gd name="T8" fmla="*/ 80 w 247"/>
              <a:gd name="T9" fmla="*/ 17 h 310"/>
              <a:gd name="T10" fmla="*/ 80 w 247"/>
              <a:gd name="T11" fmla="*/ 13 h 310"/>
              <a:gd name="T12" fmla="*/ 92 w 247"/>
              <a:gd name="T13" fmla="*/ 5 h 310"/>
              <a:gd name="T14" fmla="*/ 125 w 247"/>
              <a:gd name="T15" fmla="*/ 0 h 310"/>
              <a:gd name="T16" fmla="*/ 162 w 247"/>
              <a:gd name="T17" fmla="*/ 6 h 310"/>
              <a:gd name="T18" fmla="*/ 168 w 247"/>
              <a:gd name="T19" fmla="*/ 16 h 310"/>
              <a:gd name="T20" fmla="*/ 170 w 247"/>
              <a:gd name="T21" fmla="*/ 17 h 310"/>
              <a:gd name="T22" fmla="*/ 168 w 247"/>
              <a:gd name="T23" fmla="*/ 50 h 310"/>
              <a:gd name="T24" fmla="*/ 162 w 247"/>
              <a:gd name="T25" fmla="*/ 58 h 310"/>
              <a:gd name="T26" fmla="*/ 156 w 247"/>
              <a:gd name="T27" fmla="*/ 132 h 310"/>
              <a:gd name="T28" fmla="*/ 157 w 247"/>
              <a:gd name="T29" fmla="*/ 140 h 310"/>
              <a:gd name="T30" fmla="*/ 166 w 247"/>
              <a:gd name="T31" fmla="*/ 150 h 310"/>
              <a:gd name="T32" fmla="*/ 190 w 247"/>
              <a:gd name="T33" fmla="*/ 171 h 310"/>
              <a:gd name="T34" fmla="*/ 231 w 247"/>
              <a:gd name="T35" fmla="*/ 222 h 310"/>
              <a:gd name="T36" fmla="*/ 246 w 247"/>
              <a:gd name="T37" fmla="*/ 253 h 310"/>
              <a:gd name="T38" fmla="*/ 243 w 247"/>
              <a:gd name="T39" fmla="*/ 278 h 310"/>
              <a:gd name="T40" fmla="*/ 236 w 247"/>
              <a:gd name="T41" fmla="*/ 285 h 310"/>
              <a:gd name="T42" fmla="*/ 187 w 247"/>
              <a:gd name="T43" fmla="*/ 304 h 310"/>
              <a:gd name="T44" fmla="*/ 141 w 247"/>
              <a:gd name="T45" fmla="*/ 310 h 310"/>
              <a:gd name="T46" fmla="*/ 113 w 247"/>
              <a:gd name="T47" fmla="*/ 310 h 310"/>
              <a:gd name="T48" fmla="*/ 51 w 247"/>
              <a:gd name="T49" fmla="*/ 303 h 310"/>
              <a:gd name="T50" fmla="*/ 63 w 247"/>
              <a:gd name="T51" fmla="*/ 285 h 310"/>
              <a:gd name="T52" fmla="*/ 83 w 247"/>
              <a:gd name="T53" fmla="*/ 287 h 310"/>
              <a:gd name="T54" fmla="*/ 61 w 247"/>
              <a:gd name="T55" fmla="*/ 280 h 310"/>
              <a:gd name="T56" fmla="*/ 51 w 247"/>
              <a:gd name="T57" fmla="*/ 211 h 310"/>
              <a:gd name="T58" fmla="*/ 76 w 247"/>
              <a:gd name="T59" fmla="*/ 180 h 310"/>
              <a:gd name="T60" fmla="*/ 51 w 247"/>
              <a:gd name="T61" fmla="*/ 203 h 310"/>
              <a:gd name="T62" fmla="*/ 68 w 247"/>
              <a:gd name="T63" fmla="*/ 159 h 310"/>
              <a:gd name="T64" fmla="*/ 51 w 247"/>
              <a:gd name="T65" fmla="*/ 303 h 310"/>
              <a:gd name="T66" fmla="*/ 30 w 247"/>
              <a:gd name="T67" fmla="*/ 296 h 310"/>
              <a:gd name="T68" fmla="*/ 11 w 247"/>
              <a:gd name="T69" fmla="*/ 285 h 310"/>
              <a:gd name="T70" fmla="*/ 2 w 247"/>
              <a:gd name="T71" fmla="*/ 270 h 310"/>
              <a:gd name="T72" fmla="*/ 3 w 247"/>
              <a:gd name="T73" fmla="*/ 251 h 310"/>
              <a:gd name="T74" fmla="*/ 27 w 247"/>
              <a:gd name="T75" fmla="*/ 205 h 310"/>
              <a:gd name="T76" fmla="*/ 51 w 247"/>
              <a:gd name="T77" fmla="*/ 203 h 310"/>
              <a:gd name="T78" fmla="*/ 27 w 247"/>
              <a:gd name="T79" fmla="*/ 228 h 310"/>
              <a:gd name="T80" fmla="*/ 18 w 247"/>
              <a:gd name="T81" fmla="*/ 249 h 310"/>
              <a:gd name="T82" fmla="*/ 18 w 247"/>
              <a:gd name="T83" fmla="*/ 261 h 310"/>
              <a:gd name="T84" fmla="*/ 27 w 247"/>
              <a:gd name="T85" fmla="*/ 273 h 310"/>
              <a:gd name="T86" fmla="*/ 51 w 247"/>
              <a:gd name="T87" fmla="*/ 303 h 310"/>
              <a:gd name="T88" fmla="*/ 51 w 247"/>
              <a:gd name="T89" fmla="*/ 211 h 310"/>
              <a:gd name="T90" fmla="*/ 34 w 247"/>
              <a:gd name="T91" fmla="*/ 243 h 310"/>
              <a:gd name="T92" fmla="*/ 36 w 247"/>
              <a:gd name="T93" fmla="*/ 259 h 310"/>
              <a:gd name="T94" fmla="*/ 51 w 247"/>
              <a:gd name="T95" fmla="*/ 27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7" h="310">
                <a:moveTo>
                  <a:pt x="80" y="150"/>
                </a:moveTo>
                <a:lnTo>
                  <a:pt x="80" y="150"/>
                </a:lnTo>
                <a:lnTo>
                  <a:pt x="82" y="150"/>
                </a:lnTo>
                <a:lnTo>
                  <a:pt x="84" y="146"/>
                </a:lnTo>
                <a:lnTo>
                  <a:pt x="86" y="140"/>
                </a:lnTo>
                <a:lnTo>
                  <a:pt x="87" y="132"/>
                </a:lnTo>
                <a:lnTo>
                  <a:pt x="87" y="132"/>
                </a:lnTo>
                <a:lnTo>
                  <a:pt x="87" y="59"/>
                </a:lnTo>
                <a:lnTo>
                  <a:pt x="87" y="59"/>
                </a:lnTo>
                <a:lnTo>
                  <a:pt x="82" y="55"/>
                </a:lnTo>
                <a:lnTo>
                  <a:pt x="80" y="50"/>
                </a:lnTo>
                <a:lnTo>
                  <a:pt x="79" y="50"/>
                </a:lnTo>
                <a:lnTo>
                  <a:pt x="79" y="17"/>
                </a:lnTo>
                <a:lnTo>
                  <a:pt x="80" y="17"/>
                </a:lnTo>
                <a:lnTo>
                  <a:pt x="80" y="17"/>
                </a:lnTo>
                <a:lnTo>
                  <a:pt x="80" y="16"/>
                </a:lnTo>
                <a:lnTo>
                  <a:pt x="80" y="16"/>
                </a:lnTo>
                <a:lnTo>
                  <a:pt x="80" y="13"/>
                </a:lnTo>
                <a:lnTo>
                  <a:pt x="83" y="10"/>
                </a:lnTo>
                <a:lnTo>
                  <a:pt x="87" y="6"/>
                </a:lnTo>
                <a:lnTo>
                  <a:pt x="92" y="5"/>
                </a:lnTo>
                <a:lnTo>
                  <a:pt x="107" y="1"/>
                </a:lnTo>
                <a:lnTo>
                  <a:pt x="125" y="0"/>
                </a:lnTo>
                <a:lnTo>
                  <a:pt x="125" y="0"/>
                </a:lnTo>
                <a:lnTo>
                  <a:pt x="141" y="1"/>
                </a:lnTo>
                <a:lnTo>
                  <a:pt x="156" y="5"/>
                </a:lnTo>
                <a:lnTo>
                  <a:pt x="162" y="6"/>
                </a:lnTo>
                <a:lnTo>
                  <a:pt x="166" y="10"/>
                </a:lnTo>
                <a:lnTo>
                  <a:pt x="168" y="13"/>
                </a:lnTo>
                <a:lnTo>
                  <a:pt x="168" y="16"/>
                </a:lnTo>
                <a:lnTo>
                  <a:pt x="168" y="16"/>
                </a:lnTo>
                <a:lnTo>
                  <a:pt x="168" y="17"/>
                </a:lnTo>
                <a:lnTo>
                  <a:pt x="170" y="17"/>
                </a:lnTo>
                <a:lnTo>
                  <a:pt x="170" y="50"/>
                </a:lnTo>
                <a:lnTo>
                  <a:pt x="168" y="50"/>
                </a:lnTo>
                <a:lnTo>
                  <a:pt x="168" y="50"/>
                </a:lnTo>
                <a:lnTo>
                  <a:pt x="168" y="52"/>
                </a:lnTo>
                <a:lnTo>
                  <a:pt x="166" y="55"/>
                </a:lnTo>
                <a:lnTo>
                  <a:pt x="162" y="58"/>
                </a:lnTo>
                <a:lnTo>
                  <a:pt x="156" y="59"/>
                </a:lnTo>
                <a:lnTo>
                  <a:pt x="156" y="59"/>
                </a:lnTo>
                <a:lnTo>
                  <a:pt x="156" y="132"/>
                </a:lnTo>
                <a:lnTo>
                  <a:pt x="156" y="132"/>
                </a:lnTo>
                <a:lnTo>
                  <a:pt x="156" y="136"/>
                </a:lnTo>
                <a:lnTo>
                  <a:pt x="157" y="140"/>
                </a:lnTo>
                <a:lnTo>
                  <a:pt x="160" y="146"/>
                </a:lnTo>
                <a:lnTo>
                  <a:pt x="164" y="150"/>
                </a:lnTo>
                <a:lnTo>
                  <a:pt x="166" y="150"/>
                </a:lnTo>
                <a:lnTo>
                  <a:pt x="166" y="150"/>
                </a:lnTo>
                <a:lnTo>
                  <a:pt x="175" y="158"/>
                </a:lnTo>
                <a:lnTo>
                  <a:pt x="190" y="171"/>
                </a:lnTo>
                <a:lnTo>
                  <a:pt x="206" y="189"/>
                </a:lnTo>
                <a:lnTo>
                  <a:pt x="222" y="211"/>
                </a:lnTo>
                <a:lnTo>
                  <a:pt x="231" y="222"/>
                </a:lnTo>
                <a:lnTo>
                  <a:pt x="236" y="232"/>
                </a:lnTo>
                <a:lnTo>
                  <a:pt x="241" y="243"/>
                </a:lnTo>
                <a:lnTo>
                  <a:pt x="246" y="253"/>
                </a:lnTo>
                <a:lnTo>
                  <a:pt x="247" y="262"/>
                </a:lnTo>
                <a:lnTo>
                  <a:pt x="246" y="272"/>
                </a:lnTo>
                <a:lnTo>
                  <a:pt x="243" y="278"/>
                </a:lnTo>
                <a:lnTo>
                  <a:pt x="240" y="282"/>
                </a:lnTo>
                <a:lnTo>
                  <a:pt x="236" y="285"/>
                </a:lnTo>
                <a:lnTo>
                  <a:pt x="236" y="285"/>
                </a:lnTo>
                <a:lnTo>
                  <a:pt x="221" y="293"/>
                </a:lnTo>
                <a:lnTo>
                  <a:pt x="205" y="300"/>
                </a:lnTo>
                <a:lnTo>
                  <a:pt x="187" y="304"/>
                </a:lnTo>
                <a:lnTo>
                  <a:pt x="171" y="307"/>
                </a:lnTo>
                <a:lnTo>
                  <a:pt x="155" y="310"/>
                </a:lnTo>
                <a:lnTo>
                  <a:pt x="141" y="310"/>
                </a:lnTo>
                <a:lnTo>
                  <a:pt x="124" y="310"/>
                </a:lnTo>
                <a:lnTo>
                  <a:pt x="124" y="310"/>
                </a:lnTo>
                <a:lnTo>
                  <a:pt x="113" y="310"/>
                </a:lnTo>
                <a:lnTo>
                  <a:pt x="95" y="310"/>
                </a:lnTo>
                <a:lnTo>
                  <a:pt x="74" y="307"/>
                </a:lnTo>
                <a:lnTo>
                  <a:pt x="51" y="303"/>
                </a:lnTo>
                <a:lnTo>
                  <a:pt x="51" y="282"/>
                </a:lnTo>
                <a:lnTo>
                  <a:pt x="51" y="282"/>
                </a:lnTo>
                <a:lnTo>
                  <a:pt x="63" y="285"/>
                </a:lnTo>
                <a:lnTo>
                  <a:pt x="72" y="287"/>
                </a:lnTo>
                <a:lnTo>
                  <a:pt x="83" y="287"/>
                </a:lnTo>
                <a:lnTo>
                  <a:pt x="83" y="287"/>
                </a:lnTo>
                <a:lnTo>
                  <a:pt x="83" y="287"/>
                </a:lnTo>
                <a:lnTo>
                  <a:pt x="72" y="284"/>
                </a:lnTo>
                <a:lnTo>
                  <a:pt x="61" y="280"/>
                </a:lnTo>
                <a:lnTo>
                  <a:pt x="51" y="274"/>
                </a:lnTo>
                <a:lnTo>
                  <a:pt x="51" y="211"/>
                </a:lnTo>
                <a:lnTo>
                  <a:pt x="51" y="211"/>
                </a:lnTo>
                <a:lnTo>
                  <a:pt x="60" y="199"/>
                </a:lnTo>
                <a:lnTo>
                  <a:pt x="68" y="189"/>
                </a:lnTo>
                <a:lnTo>
                  <a:pt x="76" y="180"/>
                </a:lnTo>
                <a:lnTo>
                  <a:pt x="76" y="180"/>
                </a:lnTo>
                <a:lnTo>
                  <a:pt x="68" y="186"/>
                </a:lnTo>
                <a:lnTo>
                  <a:pt x="51" y="203"/>
                </a:lnTo>
                <a:lnTo>
                  <a:pt x="51" y="178"/>
                </a:lnTo>
                <a:lnTo>
                  <a:pt x="51" y="178"/>
                </a:lnTo>
                <a:lnTo>
                  <a:pt x="68" y="159"/>
                </a:lnTo>
                <a:lnTo>
                  <a:pt x="80" y="150"/>
                </a:lnTo>
                <a:lnTo>
                  <a:pt x="80" y="150"/>
                </a:lnTo>
                <a:close/>
                <a:moveTo>
                  <a:pt x="51" y="303"/>
                </a:moveTo>
                <a:lnTo>
                  <a:pt x="51" y="303"/>
                </a:lnTo>
                <a:lnTo>
                  <a:pt x="40" y="299"/>
                </a:lnTo>
                <a:lnTo>
                  <a:pt x="30" y="296"/>
                </a:lnTo>
                <a:lnTo>
                  <a:pt x="21" y="291"/>
                </a:lnTo>
                <a:lnTo>
                  <a:pt x="11" y="285"/>
                </a:lnTo>
                <a:lnTo>
                  <a:pt x="11" y="285"/>
                </a:lnTo>
                <a:lnTo>
                  <a:pt x="6" y="281"/>
                </a:lnTo>
                <a:lnTo>
                  <a:pt x="3" y="276"/>
                </a:lnTo>
                <a:lnTo>
                  <a:pt x="2" y="270"/>
                </a:lnTo>
                <a:lnTo>
                  <a:pt x="0" y="265"/>
                </a:lnTo>
                <a:lnTo>
                  <a:pt x="0" y="258"/>
                </a:lnTo>
                <a:lnTo>
                  <a:pt x="3" y="251"/>
                </a:lnTo>
                <a:lnTo>
                  <a:pt x="9" y="236"/>
                </a:lnTo>
                <a:lnTo>
                  <a:pt x="17" y="222"/>
                </a:lnTo>
                <a:lnTo>
                  <a:pt x="27" y="205"/>
                </a:lnTo>
                <a:lnTo>
                  <a:pt x="38" y="192"/>
                </a:lnTo>
                <a:lnTo>
                  <a:pt x="51" y="178"/>
                </a:lnTo>
                <a:lnTo>
                  <a:pt x="51" y="203"/>
                </a:lnTo>
                <a:lnTo>
                  <a:pt x="51" y="203"/>
                </a:lnTo>
                <a:lnTo>
                  <a:pt x="38" y="215"/>
                </a:lnTo>
                <a:lnTo>
                  <a:pt x="27" y="228"/>
                </a:lnTo>
                <a:lnTo>
                  <a:pt x="23" y="235"/>
                </a:lnTo>
                <a:lnTo>
                  <a:pt x="21" y="242"/>
                </a:lnTo>
                <a:lnTo>
                  <a:pt x="18" y="249"/>
                </a:lnTo>
                <a:lnTo>
                  <a:pt x="18" y="255"/>
                </a:lnTo>
                <a:lnTo>
                  <a:pt x="18" y="255"/>
                </a:lnTo>
                <a:lnTo>
                  <a:pt x="18" y="261"/>
                </a:lnTo>
                <a:lnTo>
                  <a:pt x="21" y="266"/>
                </a:lnTo>
                <a:lnTo>
                  <a:pt x="23" y="270"/>
                </a:lnTo>
                <a:lnTo>
                  <a:pt x="27" y="273"/>
                </a:lnTo>
                <a:lnTo>
                  <a:pt x="38" y="278"/>
                </a:lnTo>
                <a:lnTo>
                  <a:pt x="51" y="282"/>
                </a:lnTo>
                <a:lnTo>
                  <a:pt x="51" y="303"/>
                </a:lnTo>
                <a:lnTo>
                  <a:pt x="51" y="303"/>
                </a:lnTo>
                <a:close/>
                <a:moveTo>
                  <a:pt x="51" y="211"/>
                </a:moveTo>
                <a:lnTo>
                  <a:pt x="51" y="211"/>
                </a:lnTo>
                <a:lnTo>
                  <a:pt x="44" y="222"/>
                </a:lnTo>
                <a:lnTo>
                  <a:pt x="38" y="232"/>
                </a:lnTo>
                <a:lnTo>
                  <a:pt x="34" y="243"/>
                </a:lnTo>
                <a:lnTo>
                  <a:pt x="33" y="253"/>
                </a:lnTo>
                <a:lnTo>
                  <a:pt x="33" y="253"/>
                </a:lnTo>
                <a:lnTo>
                  <a:pt x="36" y="259"/>
                </a:lnTo>
                <a:lnTo>
                  <a:pt x="38" y="265"/>
                </a:lnTo>
                <a:lnTo>
                  <a:pt x="44" y="270"/>
                </a:lnTo>
                <a:lnTo>
                  <a:pt x="51" y="274"/>
                </a:lnTo>
                <a:lnTo>
                  <a:pt x="51" y="211"/>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7" name="组合 228"/>
          <p:cNvGrpSpPr/>
          <p:nvPr/>
        </p:nvGrpSpPr>
        <p:grpSpPr>
          <a:xfrm>
            <a:off x="1069266" y="1997534"/>
            <a:ext cx="224141" cy="338390"/>
            <a:chOff x="1201738" y="2052638"/>
            <a:chExt cx="404813" cy="611188"/>
          </a:xfrm>
          <a:solidFill>
            <a:schemeClr val="accent1"/>
          </a:solidFill>
        </p:grpSpPr>
        <p:sp>
          <p:nvSpPr>
            <p:cNvPr id="230" name="Freeform 117"/>
            <p:cNvSpPr/>
            <p:nvPr/>
          </p:nvSpPr>
          <p:spPr bwMode="auto">
            <a:xfrm>
              <a:off x="1325563" y="2101850"/>
              <a:ext cx="139700" cy="139700"/>
            </a:xfrm>
            <a:custGeom>
              <a:avLst/>
              <a:gdLst>
                <a:gd name="T0" fmla="*/ 88 w 88"/>
                <a:gd name="T1" fmla="*/ 44 h 88"/>
                <a:gd name="T2" fmla="*/ 88 w 88"/>
                <a:gd name="T3" fmla="*/ 44 h 88"/>
                <a:gd name="T4" fmla="*/ 86 w 88"/>
                <a:gd name="T5" fmla="*/ 36 h 88"/>
                <a:gd name="T6" fmla="*/ 83 w 88"/>
                <a:gd name="T7" fmla="*/ 27 h 88"/>
                <a:gd name="T8" fmla="*/ 79 w 88"/>
                <a:gd name="T9" fmla="*/ 19 h 88"/>
                <a:gd name="T10" fmla="*/ 74 w 88"/>
                <a:gd name="T11" fmla="*/ 13 h 88"/>
                <a:gd name="T12" fmla="*/ 67 w 88"/>
                <a:gd name="T13" fmla="*/ 7 h 88"/>
                <a:gd name="T14" fmla="*/ 60 w 88"/>
                <a:gd name="T15" fmla="*/ 3 h 88"/>
                <a:gd name="T16" fmla="*/ 52 w 88"/>
                <a:gd name="T17" fmla="*/ 0 h 88"/>
                <a:gd name="T18" fmla="*/ 43 w 88"/>
                <a:gd name="T19" fmla="*/ 0 h 88"/>
                <a:gd name="T20" fmla="*/ 43 w 88"/>
                <a:gd name="T21" fmla="*/ 0 h 88"/>
                <a:gd name="T22" fmla="*/ 35 w 88"/>
                <a:gd name="T23" fmla="*/ 0 h 88"/>
                <a:gd name="T24" fmla="*/ 27 w 88"/>
                <a:gd name="T25" fmla="*/ 3 h 88"/>
                <a:gd name="T26" fmla="*/ 18 w 88"/>
                <a:gd name="T27" fmla="*/ 7 h 88"/>
                <a:gd name="T28" fmla="*/ 12 w 88"/>
                <a:gd name="T29" fmla="*/ 13 h 88"/>
                <a:gd name="T30" fmla="*/ 6 w 88"/>
                <a:gd name="T31" fmla="*/ 19 h 88"/>
                <a:gd name="T32" fmla="*/ 2 w 88"/>
                <a:gd name="T33" fmla="*/ 27 h 88"/>
                <a:gd name="T34" fmla="*/ 0 w 88"/>
                <a:gd name="T35" fmla="*/ 36 h 88"/>
                <a:gd name="T36" fmla="*/ 0 w 88"/>
                <a:gd name="T37" fmla="*/ 44 h 88"/>
                <a:gd name="T38" fmla="*/ 0 w 88"/>
                <a:gd name="T39" fmla="*/ 44 h 88"/>
                <a:gd name="T40" fmla="*/ 0 w 88"/>
                <a:gd name="T41" fmla="*/ 53 h 88"/>
                <a:gd name="T42" fmla="*/ 2 w 88"/>
                <a:gd name="T43" fmla="*/ 61 h 88"/>
                <a:gd name="T44" fmla="*/ 6 w 88"/>
                <a:gd name="T45" fmla="*/ 68 h 88"/>
                <a:gd name="T46" fmla="*/ 12 w 88"/>
                <a:gd name="T47" fmla="*/ 75 h 88"/>
                <a:gd name="T48" fmla="*/ 18 w 88"/>
                <a:gd name="T49" fmla="*/ 80 h 88"/>
                <a:gd name="T50" fmla="*/ 27 w 88"/>
                <a:gd name="T51" fmla="*/ 84 h 88"/>
                <a:gd name="T52" fmla="*/ 35 w 88"/>
                <a:gd name="T53" fmla="*/ 87 h 88"/>
                <a:gd name="T54" fmla="*/ 43 w 88"/>
                <a:gd name="T55" fmla="*/ 88 h 88"/>
                <a:gd name="T56" fmla="*/ 43 w 88"/>
                <a:gd name="T57" fmla="*/ 88 h 88"/>
                <a:gd name="T58" fmla="*/ 52 w 88"/>
                <a:gd name="T59" fmla="*/ 87 h 88"/>
                <a:gd name="T60" fmla="*/ 60 w 88"/>
                <a:gd name="T61" fmla="*/ 84 h 88"/>
                <a:gd name="T62" fmla="*/ 67 w 88"/>
                <a:gd name="T63" fmla="*/ 80 h 88"/>
                <a:gd name="T64" fmla="*/ 74 w 88"/>
                <a:gd name="T65" fmla="*/ 75 h 88"/>
                <a:gd name="T66" fmla="*/ 79 w 88"/>
                <a:gd name="T67" fmla="*/ 68 h 88"/>
                <a:gd name="T68" fmla="*/ 83 w 88"/>
                <a:gd name="T69" fmla="*/ 61 h 88"/>
                <a:gd name="T70" fmla="*/ 86 w 88"/>
                <a:gd name="T71" fmla="*/ 53 h 88"/>
                <a:gd name="T72" fmla="*/ 88 w 88"/>
                <a:gd name="T73" fmla="*/ 44 h 88"/>
                <a:gd name="T74" fmla="*/ 88 w 88"/>
                <a:gd name="T75" fmla="*/ 4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88">
                  <a:moveTo>
                    <a:pt x="88" y="44"/>
                  </a:moveTo>
                  <a:lnTo>
                    <a:pt x="88" y="44"/>
                  </a:lnTo>
                  <a:lnTo>
                    <a:pt x="86" y="36"/>
                  </a:lnTo>
                  <a:lnTo>
                    <a:pt x="83" y="27"/>
                  </a:lnTo>
                  <a:lnTo>
                    <a:pt x="79" y="19"/>
                  </a:lnTo>
                  <a:lnTo>
                    <a:pt x="74" y="13"/>
                  </a:lnTo>
                  <a:lnTo>
                    <a:pt x="67" y="7"/>
                  </a:lnTo>
                  <a:lnTo>
                    <a:pt x="60" y="3"/>
                  </a:lnTo>
                  <a:lnTo>
                    <a:pt x="52" y="0"/>
                  </a:lnTo>
                  <a:lnTo>
                    <a:pt x="43" y="0"/>
                  </a:lnTo>
                  <a:lnTo>
                    <a:pt x="43" y="0"/>
                  </a:lnTo>
                  <a:lnTo>
                    <a:pt x="35" y="0"/>
                  </a:lnTo>
                  <a:lnTo>
                    <a:pt x="27" y="3"/>
                  </a:lnTo>
                  <a:lnTo>
                    <a:pt x="18" y="7"/>
                  </a:lnTo>
                  <a:lnTo>
                    <a:pt x="12" y="13"/>
                  </a:lnTo>
                  <a:lnTo>
                    <a:pt x="6" y="19"/>
                  </a:lnTo>
                  <a:lnTo>
                    <a:pt x="2" y="27"/>
                  </a:lnTo>
                  <a:lnTo>
                    <a:pt x="0" y="36"/>
                  </a:lnTo>
                  <a:lnTo>
                    <a:pt x="0" y="44"/>
                  </a:lnTo>
                  <a:lnTo>
                    <a:pt x="0" y="44"/>
                  </a:lnTo>
                  <a:lnTo>
                    <a:pt x="0" y="53"/>
                  </a:lnTo>
                  <a:lnTo>
                    <a:pt x="2" y="61"/>
                  </a:lnTo>
                  <a:lnTo>
                    <a:pt x="6" y="68"/>
                  </a:lnTo>
                  <a:lnTo>
                    <a:pt x="12" y="75"/>
                  </a:lnTo>
                  <a:lnTo>
                    <a:pt x="18" y="80"/>
                  </a:lnTo>
                  <a:lnTo>
                    <a:pt x="27" y="84"/>
                  </a:lnTo>
                  <a:lnTo>
                    <a:pt x="35" y="87"/>
                  </a:lnTo>
                  <a:lnTo>
                    <a:pt x="43" y="88"/>
                  </a:lnTo>
                  <a:lnTo>
                    <a:pt x="43" y="88"/>
                  </a:lnTo>
                  <a:lnTo>
                    <a:pt x="52" y="87"/>
                  </a:lnTo>
                  <a:lnTo>
                    <a:pt x="60" y="84"/>
                  </a:lnTo>
                  <a:lnTo>
                    <a:pt x="67" y="80"/>
                  </a:lnTo>
                  <a:lnTo>
                    <a:pt x="74" y="75"/>
                  </a:lnTo>
                  <a:lnTo>
                    <a:pt x="79" y="68"/>
                  </a:lnTo>
                  <a:lnTo>
                    <a:pt x="83" y="61"/>
                  </a:lnTo>
                  <a:lnTo>
                    <a:pt x="86" y="53"/>
                  </a:lnTo>
                  <a:lnTo>
                    <a:pt x="88" y="44"/>
                  </a:lnTo>
                  <a:lnTo>
                    <a:pt x="88" y="4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1" name="Freeform 118"/>
            <p:cNvSpPr/>
            <p:nvPr/>
          </p:nvSpPr>
          <p:spPr bwMode="auto">
            <a:xfrm>
              <a:off x="1201738" y="2205038"/>
              <a:ext cx="212725" cy="458788"/>
            </a:xfrm>
            <a:custGeom>
              <a:avLst/>
              <a:gdLst>
                <a:gd name="T0" fmla="*/ 134 w 134"/>
                <a:gd name="T1" fmla="*/ 7 h 289"/>
                <a:gd name="T2" fmla="*/ 134 w 134"/>
                <a:gd name="T3" fmla="*/ 7 h 289"/>
                <a:gd name="T4" fmla="*/ 88 w 134"/>
                <a:gd name="T5" fmla="*/ 129 h 289"/>
                <a:gd name="T6" fmla="*/ 42 w 134"/>
                <a:gd name="T7" fmla="*/ 248 h 289"/>
                <a:gd name="T8" fmla="*/ 42 w 134"/>
                <a:gd name="T9" fmla="*/ 248 h 289"/>
                <a:gd name="T10" fmla="*/ 22 w 134"/>
                <a:gd name="T11" fmla="*/ 268 h 289"/>
                <a:gd name="T12" fmla="*/ 8 w 134"/>
                <a:gd name="T13" fmla="*/ 282 h 289"/>
                <a:gd name="T14" fmla="*/ 3 w 134"/>
                <a:gd name="T15" fmla="*/ 286 h 289"/>
                <a:gd name="T16" fmla="*/ 0 w 134"/>
                <a:gd name="T17" fmla="*/ 289 h 289"/>
                <a:gd name="T18" fmla="*/ 0 w 134"/>
                <a:gd name="T19" fmla="*/ 289 h 289"/>
                <a:gd name="T20" fmla="*/ 3 w 134"/>
                <a:gd name="T21" fmla="*/ 275 h 289"/>
                <a:gd name="T22" fmla="*/ 15 w 134"/>
                <a:gd name="T23" fmla="*/ 243 h 289"/>
                <a:gd name="T24" fmla="*/ 50 w 134"/>
                <a:gd name="T25" fmla="*/ 144 h 289"/>
                <a:gd name="T26" fmla="*/ 105 w 134"/>
                <a:gd name="T27" fmla="*/ 0 h 289"/>
                <a:gd name="T28" fmla="*/ 134 w 134"/>
                <a:gd name="T29" fmla="*/ 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4" h="289">
                  <a:moveTo>
                    <a:pt x="134" y="7"/>
                  </a:moveTo>
                  <a:lnTo>
                    <a:pt x="134" y="7"/>
                  </a:lnTo>
                  <a:lnTo>
                    <a:pt x="88" y="129"/>
                  </a:lnTo>
                  <a:lnTo>
                    <a:pt x="42" y="248"/>
                  </a:lnTo>
                  <a:lnTo>
                    <a:pt x="42" y="248"/>
                  </a:lnTo>
                  <a:lnTo>
                    <a:pt x="22" y="268"/>
                  </a:lnTo>
                  <a:lnTo>
                    <a:pt x="8" y="282"/>
                  </a:lnTo>
                  <a:lnTo>
                    <a:pt x="3" y="286"/>
                  </a:lnTo>
                  <a:lnTo>
                    <a:pt x="0" y="289"/>
                  </a:lnTo>
                  <a:lnTo>
                    <a:pt x="0" y="289"/>
                  </a:lnTo>
                  <a:lnTo>
                    <a:pt x="3" y="275"/>
                  </a:lnTo>
                  <a:lnTo>
                    <a:pt x="15" y="243"/>
                  </a:lnTo>
                  <a:lnTo>
                    <a:pt x="50" y="144"/>
                  </a:lnTo>
                  <a:lnTo>
                    <a:pt x="105" y="0"/>
                  </a:lnTo>
                  <a:lnTo>
                    <a:pt x="134" y="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2" name="Freeform 119"/>
            <p:cNvSpPr/>
            <p:nvPr/>
          </p:nvSpPr>
          <p:spPr bwMode="auto">
            <a:xfrm>
              <a:off x="1371601" y="2205038"/>
              <a:ext cx="234950" cy="449263"/>
            </a:xfrm>
            <a:custGeom>
              <a:avLst/>
              <a:gdLst>
                <a:gd name="T0" fmla="*/ 2 w 148"/>
                <a:gd name="T1" fmla="*/ 13 h 283"/>
                <a:gd name="T2" fmla="*/ 109 w 148"/>
                <a:gd name="T3" fmla="*/ 244 h 283"/>
                <a:gd name="T4" fmla="*/ 148 w 148"/>
                <a:gd name="T5" fmla="*/ 283 h 283"/>
                <a:gd name="T6" fmla="*/ 137 w 148"/>
                <a:gd name="T7" fmla="*/ 229 h 283"/>
                <a:gd name="T8" fmla="*/ 33 w 148"/>
                <a:gd name="T9" fmla="*/ 0 h 283"/>
                <a:gd name="T10" fmla="*/ 0 w 148"/>
                <a:gd name="T11" fmla="*/ 10 h 283"/>
                <a:gd name="T12" fmla="*/ 2 w 148"/>
                <a:gd name="T13" fmla="*/ 13 h 283"/>
              </a:gdLst>
              <a:ahLst/>
              <a:cxnLst>
                <a:cxn ang="0">
                  <a:pos x="T0" y="T1"/>
                </a:cxn>
                <a:cxn ang="0">
                  <a:pos x="T2" y="T3"/>
                </a:cxn>
                <a:cxn ang="0">
                  <a:pos x="T4" y="T5"/>
                </a:cxn>
                <a:cxn ang="0">
                  <a:pos x="T6" y="T7"/>
                </a:cxn>
                <a:cxn ang="0">
                  <a:pos x="T8" y="T9"/>
                </a:cxn>
                <a:cxn ang="0">
                  <a:pos x="T10" y="T11"/>
                </a:cxn>
                <a:cxn ang="0">
                  <a:pos x="T12" y="T13"/>
                </a:cxn>
              </a:cxnLst>
              <a:rect l="0" t="0" r="r" b="b"/>
              <a:pathLst>
                <a:path w="148" h="283">
                  <a:moveTo>
                    <a:pt x="2" y="13"/>
                  </a:moveTo>
                  <a:lnTo>
                    <a:pt x="109" y="244"/>
                  </a:lnTo>
                  <a:lnTo>
                    <a:pt x="148" y="283"/>
                  </a:lnTo>
                  <a:lnTo>
                    <a:pt x="137" y="229"/>
                  </a:lnTo>
                  <a:lnTo>
                    <a:pt x="33" y="0"/>
                  </a:lnTo>
                  <a:lnTo>
                    <a:pt x="0" y="10"/>
                  </a:lnTo>
                  <a:lnTo>
                    <a:pt x="2" y="13"/>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3" name="Freeform 120"/>
            <p:cNvSpPr/>
            <p:nvPr/>
          </p:nvSpPr>
          <p:spPr bwMode="auto">
            <a:xfrm>
              <a:off x="1376363" y="2052638"/>
              <a:ext cx="25400" cy="77788"/>
            </a:xfrm>
            <a:custGeom>
              <a:avLst/>
              <a:gdLst>
                <a:gd name="T0" fmla="*/ 0 w 16"/>
                <a:gd name="T1" fmla="*/ 41 h 49"/>
                <a:gd name="T2" fmla="*/ 0 w 16"/>
                <a:gd name="T3" fmla="*/ 41 h 49"/>
                <a:gd name="T4" fmla="*/ 0 w 16"/>
                <a:gd name="T5" fmla="*/ 44 h 49"/>
                <a:gd name="T6" fmla="*/ 3 w 16"/>
                <a:gd name="T7" fmla="*/ 46 h 49"/>
                <a:gd name="T8" fmla="*/ 4 w 16"/>
                <a:gd name="T9" fmla="*/ 48 h 49"/>
                <a:gd name="T10" fmla="*/ 8 w 16"/>
                <a:gd name="T11" fmla="*/ 49 h 49"/>
                <a:gd name="T12" fmla="*/ 8 w 16"/>
                <a:gd name="T13" fmla="*/ 49 h 49"/>
                <a:gd name="T14" fmla="*/ 11 w 16"/>
                <a:gd name="T15" fmla="*/ 48 h 49"/>
                <a:gd name="T16" fmla="*/ 14 w 16"/>
                <a:gd name="T17" fmla="*/ 46 h 49"/>
                <a:gd name="T18" fmla="*/ 15 w 16"/>
                <a:gd name="T19" fmla="*/ 44 h 49"/>
                <a:gd name="T20" fmla="*/ 16 w 16"/>
                <a:gd name="T21" fmla="*/ 41 h 49"/>
                <a:gd name="T22" fmla="*/ 16 w 16"/>
                <a:gd name="T23" fmla="*/ 8 h 49"/>
                <a:gd name="T24" fmla="*/ 16 w 16"/>
                <a:gd name="T25" fmla="*/ 8 h 49"/>
                <a:gd name="T26" fmla="*/ 15 w 16"/>
                <a:gd name="T27" fmla="*/ 6 h 49"/>
                <a:gd name="T28" fmla="*/ 14 w 16"/>
                <a:gd name="T29" fmla="*/ 3 h 49"/>
                <a:gd name="T30" fmla="*/ 11 w 16"/>
                <a:gd name="T31" fmla="*/ 0 h 49"/>
                <a:gd name="T32" fmla="*/ 8 w 16"/>
                <a:gd name="T33" fmla="*/ 0 h 49"/>
                <a:gd name="T34" fmla="*/ 8 w 16"/>
                <a:gd name="T35" fmla="*/ 0 h 49"/>
                <a:gd name="T36" fmla="*/ 4 w 16"/>
                <a:gd name="T37" fmla="*/ 0 h 49"/>
                <a:gd name="T38" fmla="*/ 3 w 16"/>
                <a:gd name="T39" fmla="*/ 3 h 49"/>
                <a:gd name="T40" fmla="*/ 0 w 16"/>
                <a:gd name="T41" fmla="*/ 6 h 49"/>
                <a:gd name="T42" fmla="*/ 0 w 16"/>
                <a:gd name="T43" fmla="*/ 8 h 49"/>
                <a:gd name="T44" fmla="*/ 0 w 16"/>
                <a:gd name="T45" fmla="*/ 4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49">
                  <a:moveTo>
                    <a:pt x="0" y="41"/>
                  </a:moveTo>
                  <a:lnTo>
                    <a:pt x="0" y="41"/>
                  </a:lnTo>
                  <a:lnTo>
                    <a:pt x="0" y="44"/>
                  </a:lnTo>
                  <a:lnTo>
                    <a:pt x="3" y="46"/>
                  </a:lnTo>
                  <a:lnTo>
                    <a:pt x="4" y="48"/>
                  </a:lnTo>
                  <a:lnTo>
                    <a:pt x="8" y="49"/>
                  </a:lnTo>
                  <a:lnTo>
                    <a:pt x="8" y="49"/>
                  </a:lnTo>
                  <a:lnTo>
                    <a:pt x="11" y="48"/>
                  </a:lnTo>
                  <a:lnTo>
                    <a:pt x="14" y="46"/>
                  </a:lnTo>
                  <a:lnTo>
                    <a:pt x="15" y="44"/>
                  </a:lnTo>
                  <a:lnTo>
                    <a:pt x="16" y="41"/>
                  </a:lnTo>
                  <a:lnTo>
                    <a:pt x="16" y="8"/>
                  </a:lnTo>
                  <a:lnTo>
                    <a:pt x="16" y="8"/>
                  </a:lnTo>
                  <a:lnTo>
                    <a:pt x="15" y="6"/>
                  </a:lnTo>
                  <a:lnTo>
                    <a:pt x="14" y="3"/>
                  </a:lnTo>
                  <a:lnTo>
                    <a:pt x="11" y="0"/>
                  </a:lnTo>
                  <a:lnTo>
                    <a:pt x="8" y="0"/>
                  </a:lnTo>
                  <a:lnTo>
                    <a:pt x="8" y="0"/>
                  </a:lnTo>
                  <a:lnTo>
                    <a:pt x="4" y="0"/>
                  </a:lnTo>
                  <a:lnTo>
                    <a:pt x="3" y="3"/>
                  </a:lnTo>
                  <a:lnTo>
                    <a:pt x="0" y="6"/>
                  </a:lnTo>
                  <a:lnTo>
                    <a:pt x="0" y="8"/>
                  </a:lnTo>
                  <a:lnTo>
                    <a:pt x="0" y="4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8" name="组合 233"/>
          <p:cNvGrpSpPr/>
          <p:nvPr/>
        </p:nvGrpSpPr>
        <p:grpSpPr>
          <a:xfrm>
            <a:off x="1572924" y="1809441"/>
            <a:ext cx="333135" cy="333117"/>
            <a:chOff x="2111376" y="1712913"/>
            <a:chExt cx="601663" cy="601663"/>
          </a:xfrm>
          <a:solidFill>
            <a:schemeClr val="accent1"/>
          </a:solidFill>
        </p:grpSpPr>
        <p:sp>
          <p:nvSpPr>
            <p:cNvPr id="235" name="Freeform 121"/>
            <p:cNvSpPr>
              <a:spLocks noEditPoints="1"/>
            </p:cNvSpPr>
            <p:nvPr/>
          </p:nvSpPr>
          <p:spPr bwMode="auto">
            <a:xfrm>
              <a:off x="2300288" y="1712913"/>
              <a:ext cx="223838" cy="601663"/>
            </a:xfrm>
            <a:custGeom>
              <a:avLst/>
              <a:gdLst>
                <a:gd name="T0" fmla="*/ 71 w 141"/>
                <a:gd name="T1" fmla="*/ 0 h 379"/>
                <a:gd name="T2" fmla="*/ 84 w 141"/>
                <a:gd name="T3" fmla="*/ 4 h 379"/>
                <a:gd name="T4" fmla="*/ 98 w 141"/>
                <a:gd name="T5" fmla="*/ 15 h 379"/>
                <a:gd name="T6" fmla="*/ 110 w 141"/>
                <a:gd name="T7" fmla="*/ 33 h 379"/>
                <a:gd name="T8" fmla="*/ 119 w 141"/>
                <a:gd name="T9" fmla="*/ 56 h 379"/>
                <a:gd name="T10" fmla="*/ 136 w 141"/>
                <a:gd name="T11" fmla="*/ 117 h 379"/>
                <a:gd name="T12" fmla="*/ 141 w 141"/>
                <a:gd name="T13" fmla="*/ 190 h 379"/>
                <a:gd name="T14" fmla="*/ 140 w 141"/>
                <a:gd name="T15" fmla="*/ 228 h 379"/>
                <a:gd name="T16" fmla="*/ 129 w 141"/>
                <a:gd name="T17" fmla="*/ 295 h 379"/>
                <a:gd name="T18" fmla="*/ 115 w 141"/>
                <a:gd name="T19" fmla="*/ 336 h 379"/>
                <a:gd name="T20" fmla="*/ 105 w 141"/>
                <a:gd name="T21" fmla="*/ 356 h 379"/>
                <a:gd name="T22" fmla="*/ 91 w 141"/>
                <a:gd name="T23" fmla="*/ 371 h 379"/>
                <a:gd name="T24" fmla="*/ 77 w 141"/>
                <a:gd name="T25" fmla="*/ 378 h 379"/>
                <a:gd name="T26" fmla="*/ 71 w 141"/>
                <a:gd name="T27" fmla="*/ 379 h 379"/>
                <a:gd name="T28" fmla="*/ 71 w 141"/>
                <a:gd name="T29" fmla="*/ 348 h 379"/>
                <a:gd name="T30" fmla="*/ 71 w 141"/>
                <a:gd name="T31" fmla="*/ 348 h 379"/>
                <a:gd name="T32" fmla="*/ 83 w 141"/>
                <a:gd name="T33" fmla="*/ 346 h 379"/>
                <a:gd name="T34" fmla="*/ 94 w 141"/>
                <a:gd name="T35" fmla="*/ 336 h 379"/>
                <a:gd name="T36" fmla="*/ 103 w 141"/>
                <a:gd name="T37" fmla="*/ 321 h 379"/>
                <a:gd name="T38" fmla="*/ 119 w 141"/>
                <a:gd name="T39" fmla="*/ 279 h 379"/>
                <a:gd name="T40" fmla="*/ 128 w 141"/>
                <a:gd name="T41" fmla="*/ 222 h 379"/>
                <a:gd name="T42" fmla="*/ 129 w 141"/>
                <a:gd name="T43" fmla="*/ 190 h 379"/>
                <a:gd name="T44" fmla="*/ 125 w 141"/>
                <a:gd name="T45" fmla="*/ 128 h 379"/>
                <a:gd name="T46" fmla="*/ 113 w 141"/>
                <a:gd name="T47" fmla="*/ 77 h 379"/>
                <a:gd name="T48" fmla="*/ 99 w 141"/>
                <a:gd name="T49" fmla="*/ 50 h 379"/>
                <a:gd name="T50" fmla="*/ 88 w 141"/>
                <a:gd name="T51" fmla="*/ 38 h 379"/>
                <a:gd name="T52" fmla="*/ 76 w 141"/>
                <a:gd name="T53" fmla="*/ 31 h 379"/>
                <a:gd name="T54" fmla="*/ 71 w 141"/>
                <a:gd name="T55" fmla="*/ 31 h 379"/>
                <a:gd name="T56" fmla="*/ 71 w 141"/>
                <a:gd name="T57" fmla="*/ 0 h 379"/>
                <a:gd name="T58" fmla="*/ 71 w 141"/>
                <a:gd name="T59" fmla="*/ 379 h 379"/>
                <a:gd name="T60" fmla="*/ 57 w 141"/>
                <a:gd name="T61" fmla="*/ 375 h 379"/>
                <a:gd name="T62" fmla="*/ 44 w 141"/>
                <a:gd name="T63" fmla="*/ 365 h 379"/>
                <a:gd name="T64" fmla="*/ 31 w 141"/>
                <a:gd name="T65" fmla="*/ 347 h 379"/>
                <a:gd name="T66" fmla="*/ 22 w 141"/>
                <a:gd name="T67" fmla="*/ 324 h 379"/>
                <a:gd name="T68" fmla="*/ 7 w 141"/>
                <a:gd name="T69" fmla="*/ 264 h 379"/>
                <a:gd name="T70" fmla="*/ 0 w 141"/>
                <a:gd name="T71" fmla="*/ 190 h 379"/>
                <a:gd name="T72" fmla="*/ 3 w 141"/>
                <a:gd name="T73" fmla="*/ 152 h 379"/>
                <a:gd name="T74" fmla="*/ 12 w 141"/>
                <a:gd name="T75" fmla="*/ 84 h 379"/>
                <a:gd name="T76" fmla="*/ 26 w 141"/>
                <a:gd name="T77" fmla="*/ 44 h 379"/>
                <a:gd name="T78" fmla="*/ 37 w 141"/>
                <a:gd name="T79" fmla="*/ 23 h 379"/>
                <a:gd name="T80" fmla="*/ 50 w 141"/>
                <a:gd name="T81" fmla="*/ 8 h 379"/>
                <a:gd name="T82" fmla="*/ 64 w 141"/>
                <a:gd name="T83" fmla="*/ 2 h 379"/>
                <a:gd name="T84" fmla="*/ 71 w 141"/>
                <a:gd name="T85" fmla="*/ 31 h 379"/>
                <a:gd name="T86" fmla="*/ 65 w 141"/>
                <a:gd name="T87" fmla="*/ 31 h 379"/>
                <a:gd name="T88" fmla="*/ 53 w 141"/>
                <a:gd name="T89" fmla="*/ 38 h 379"/>
                <a:gd name="T90" fmla="*/ 42 w 141"/>
                <a:gd name="T91" fmla="*/ 50 h 379"/>
                <a:gd name="T92" fmla="*/ 29 w 141"/>
                <a:gd name="T93" fmla="*/ 77 h 379"/>
                <a:gd name="T94" fmla="*/ 17 w 141"/>
                <a:gd name="T95" fmla="*/ 128 h 379"/>
                <a:gd name="T96" fmla="*/ 12 w 141"/>
                <a:gd name="T97" fmla="*/ 190 h 379"/>
                <a:gd name="T98" fmla="*/ 14 w 141"/>
                <a:gd name="T99" fmla="*/ 222 h 379"/>
                <a:gd name="T100" fmla="*/ 22 w 141"/>
                <a:gd name="T101" fmla="*/ 279 h 379"/>
                <a:gd name="T102" fmla="*/ 38 w 141"/>
                <a:gd name="T103" fmla="*/ 321 h 379"/>
                <a:gd name="T104" fmla="*/ 48 w 141"/>
                <a:gd name="T105" fmla="*/ 336 h 379"/>
                <a:gd name="T106" fmla="*/ 59 w 141"/>
                <a:gd name="T107" fmla="*/ 346 h 379"/>
                <a:gd name="T108" fmla="*/ 71 w 141"/>
                <a:gd name="T109" fmla="*/ 348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1" h="379">
                  <a:moveTo>
                    <a:pt x="71" y="0"/>
                  </a:moveTo>
                  <a:lnTo>
                    <a:pt x="71" y="0"/>
                  </a:lnTo>
                  <a:lnTo>
                    <a:pt x="77" y="2"/>
                  </a:lnTo>
                  <a:lnTo>
                    <a:pt x="84" y="4"/>
                  </a:lnTo>
                  <a:lnTo>
                    <a:pt x="91" y="8"/>
                  </a:lnTo>
                  <a:lnTo>
                    <a:pt x="98" y="15"/>
                  </a:lnTo>
                  <a:lnTo>
                    <a:pt x="105" y="23"/>
                  </a:lnTo>
                  <a:lnTo>
                    <a:pt x="110" y="33"/>
                  </a:lnTo>
                  <a:lnTo>
                    <a:pt x="115" y="44"/>
                  </a:lnTo>
                  <a:lnTo>
                    <a:pt x="119" y="56"/>
                  </a:lnTo>
                  <a:lnTo>
                    <a:pt x="129" y="84"/>
                  </a:lnTo>
                  <a:lnTo>
                    <a:pt x="136" y="117"/>
                  </a:lnTo>
                  <a:lnTo>
                    <a:pt x="140" y="152"/>
                  </a:lnTo>
                  <a:lnTo>
                    <a:pt x="141" y="190"/>
                  </a:lnTo>
                  <a:lnTo>
                    <a:pt x="141" y="190"/>
                  </a:lnTo>
                  <a:lnTo>
                    <a:pt x="140" y="228"/>
                  </a:lnTo>
                  <a:lnTo>
                    <a:pt x="136" y="264"/>
                  </a:lnTo>
                  <a:lnTo>
                    <a:pt x="129" y="295"/>
                  </a:lnTo>
                  <a:lnTo>
                    <a:pt x="119" y="324"/>
                  </a:lnTo>
                  <a:lnTo>
                    <a:pt x="115" y="336"/>
                  </a:lnTo>
                  <a:lnTo>
                    <a:pt x="110" y="347"/>
                  </a:lnTo>
                  <a:lnTo>
                    <a:pt x="105" y="356"/>
                  </a:lnTo>
                  <a:lnTo>
                    <a:pt x="98" y="365"/>
                  </a:lnTo>
                  <a:lnTo>
                    <a:pt x="91" y="371"/>
                  </a:lnTo>
                  <a:lnTo>
                    <a:pt x="84" y="375"/>
                  </a:lnTo>
                  <a:lnTo>
                    <a:pt x="77" y="378"/>
                  </a:lnTo>
                  <a:lnTo>
                    <a:pt x="71" y="379"/>
                  </a:lnTo>
                  <a:lnTo>
                    <a:pt x="71" y="379"/>
                  </a:lnTo>
                  <a:lnTo>
                    <a:pt x="71" y="348"/>
                  </a:lnTo>
                  <a:lnTo>
                    <a:pt x="71" y="348"/>
                  </a:lnTo>
                  <a:lnTo>
                    <a:pt x="71" y="348"/>
                  </a:lnTo>
                  <a:lnTo>
                    <a:pt x="71" y="348"/>
                  </a:lnTo>
                  <a:lnTo>
                    <a:pt x="76" y="348"/>
                  </a:lnTo>
                  <a:lnTo>
                    <a:pt x="83" y="346"/>
                  </a:lnTo>
                  <a:lnTo>
                    <a:pt x="88" y="342"/>
                  </a:lnTo>
                  <a:lnTo>
                    <a:pt x="94" y="336"/>
                  </a:lnTo>
                  <a:lnTo>
                    <a:pt x="99" y="329"/>
                  </a:lnTo>
                  <a:lnTo>
                    <a:pt x="103" y="321"/>
                  </a:lnTo>
                  <a:lnTo>
                    <a:pt x="113" y="302"/>
                  </a:lnTo>
                  <a:lnTo>
                    <a:pt x="119" y="279"/>
                  </a:lnTo>
                  <a:lnTo>
                    <a:pt x="125" y="252"/>
                  </a:lnTo>
                  <a:lnTo>
                    <a:pt x="128" y="222"/>
                  </a:lnTo>
                  <a:lnTo>
                    <a:pt x="129" y="190"/>
                  </a:lnTo>
                  <a:lnTo>
                    <a:pt x="129" y="190"/>
                  </a:lnTo>
                  <a:lnTo>
                    <a:pt x="128" y="157"/>
                  </a:lnTo>
                  <a:lnTo>
                    <a:pt x="125" y="128"/>
                  </a:lnTo>
                  <a:lnTo>
                    <a:pt x="119" y="102"/>
                  </a:lnTo>
                  <a:lnTo>
                    <a:pt x="113" y="77"/>
                  </a:lnTo>
                  <a:lnTo>
                    <a:pt x="103" y="59"/>
                  </a:lnTo>
                  <a:lnTo>
                    <a:pt x="99" y="50"/>
                  </a:lnTo>
                  <a:lnTo>
                    <a:pt x="94" y="44"/>
                  </a:lnTo>
                  <a:lnTo>
                    <a:pt x="88" y="38"/>
                  </a:lnTo>
                  <a:lnTo>
                    <a:pt x="83" y="34"/>
                  </a:lnTo>
                  <a:lnTo>
                    <a:pt x="76" y="31"/>
                  </a:lnTo>
                  <a:lnTo>
                    <a:pt x="71" y="31"/>
                  </a:lnTo>
                  <a:lnTo>
                    <a:pt x="71" y="31"/>
                  </a:lnTo>
                  <a:lnTo>
                    <a:pt x="71" y="0"/>
                  </a:lnTo>
                  <a:lnTo>
                    <a:pt x="71" y="0"/>
                  </a:lnTo>
                  <a:close/>
                  <a:moveTo>
                    <a:pt x="71" y="379"/>
                  </a:moveTo>
                  <a:lnTo>
                    <a:pt x="71" y="379"/>
                  </a:lnTo>
                  <a:lnTo>
                    <a:pt x="64" y="378"/>
                  </a:lnTo>
                  <a:lnTo>
                    <a:pt x="57" y="375"/>
                  </a:lnTo>
                  <a:lnTo>
                    <a:pt x="50" y="371"/>
                  </a:lnTo>
                  <a:lnTo>
                    <a:pt x="44" y="365"/>
                  </a:lnTo>
                  <a:lnTo>
                    <a:pt x="37" y="356"/>
                  </a:lnTo>
                  <a:lnTo>
                    <a:pt x="31" y="347"/>
                  </a:lnTo>
                  <a:lnTo>
                    <a:pt x="26" y="336"/>
                  </a:lnTo>
                  <a:lnTo>
                    <a:pt x="22" y="324"/>
                  </a:lnTo>
                  <a:lnTo>
                    <a:pt x="12" y="295"/>
                  </a:lnTo>
                  <a:lnTo>
                    <a:pt x="7" y="264"/>
                  </a:lnTo>
                  <a:lnTo>
                    <a:pt x="3" y="228"/>
                  </a:lnTo>
                  <a:lnTo>
                    <a:pt x="0" y="190"/>
                  </a:lnTo>
                  <a:lnTo>
                    <a:pt x="0" y="190"/>
                  </a:lnTo>
                  <a:lnTo>
                    <a:pt x="3" y="152"/>
                  </a:lnTo>
                  <a:lnTo>
                    <a:pt x="7" y="117"/>
                  </a:lnTo>
                  <a:lnTo>
                    <a:pt x="12" y="84"/>
                  </a:lnTo>
                  <a:lnTo>
                    <a:pt x="22" y="56"/>
                  </a:lnTo>
                  <a:lnTo>
                    <a:pt x="26" y="44"/>
                  </a:lnTo>
                  <a:lnTo>
                    <a:pt x="31" y="33"/>
                  </a:lnTo>
                  <a:lnTo>
                    <a:pt x="37" y="23"/>
                  </a:lnTo>
                  <a:lnTo>
                    <a:pt x="44" y="15"/>
                  </a:lnTo>
                  <a:lnTo>
                    <a:pt x="50" y="8"/>
                  </a:lnTo>
                  <a:lnTo>
                    <a:pt x="57" y="4"/>
                  </a:lnTo>
                  <a:lnTo>
                    <a:pt x="64" y="2"/>
                  </a:lnTo>
                  <a:lnTo>
                    <a:pt x="71" y="0"/>
                  </a:lnTo>
                  <a:lnTo>
                    <a:pt x="71" y="31"/>
                  </a:lnTo>
                  <a:lnTo>
                    <a:pt x="71" y="31"/>
                  </a:lnTo>
                  <a:lnTo>
                    <a:pt x="65" y="31"/>
                  </a:lnTo>
                  <a:lnTo>
                    <a:pt x="59" y="34"/>
                  </a:lnTo>
                  <a:lnTo>
                    <a:pt x="53" y="38"/>
                  </a:lnTo>
                  <a:lnTo>
                    <a:pt x="48" y="44"/>
                  </a:lnTo>
                  <a:lnTo>
                    <a:pt x="42" y="50"/>
                  </a:lnTo>
                  <a:lnTo>
                    <a:pt x="38" y="59"/>
                  </a:lnTo>
                  <a:lnTo>
                    <a:pt x="29" y="77"/>
                  </a:lnTo>
                  <a:lnTo>
                    <a:pt x="22" y="102"/>
                  </a:lnTo>
                  <a:lnTo>
                    <a:pt x="17" y="128"/>
                  </a:lnTo>
                  <a:lnTo>
                    <a:pt x="14" y="157"/>
                  </a:lnTo>
                  <a:lnTo>
                    <a:pt x="12" y="190"/>
                  </a:lnTo>
                  <a:lnTo>
                    <a:pt x="12" y="190"/>
                  </a:lnTo>
                  <a:lnTo>
                    <a:pt x="14" y="222"/>
                  </a:lnTo>
                  <a:lnTo>
                    <a:pt x="17" y="252"/>
                  </a:lnTo>
                  <a:lnTo>
                    <a:pt x="22" y="279"/>
                  </a:lnTo>
                  <a:lnTo>
                    <a:pt x="29" y="302"/>
                  </a:lnTo>
                  <a:lnTo>
                    <a:pt x="38" y="321"/>
                  </a:lnTo>
                  <a:lnTo>
                    <a:pt x="42" y="329"/>
                  </a:lnTo>
                  <a:lnTo>
                    <a:pt x="48" y="336"/>
                  </a:lnTo>
                  <a:lnTo>
                    <a:pt x="53" y="342"/>
                  </a:lnTo>
                  <a:lnTo>
                    <a:pt x="59" y="346"/>
                  </a:lnTo>
                  <a:lnTo>
                    <a:pt x="65" y="348"/>
                  </a:lnTo>
                  <a:lnTo>
                    <a:pt x="71" y="348"/>
                  </a:lnTo>
                  <a:lnTo>
                    <a:pt x="71" y="37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6" name="Freeform 122"/>
            <p:cNvSpPr>
              <a:spLocks noEditPoints="1"/>
            </p:cNvSpPr>
            <p:nvPr/>
          </p:nvSpPr>
          <p:spPr bwMode="auto">
            <a:xfrm>
              <a:off x="2111376" y="1905000"/>
              <a:ext cx="601663" cy="220663"/>
            </a:xfrm>
            <a:custGeom>
              <a:avLst/>
              <a:gdLst>
                <a:gd name="T0" fmla="*/ 190 w 379"/>
                <a:gd name="T1" fmla="*/ 0 h 139"/>
                <a:gd name="T2" fmla="*/ 228 w 379"/>
                <a:gd name="T3" fmla="*/ 1 h 139"/>
                <a:gd name="T4" fmla="*/ 295 w 379"/>
                <a:gd name="T5" fmla="*/ 11 h 139"/>
                <a:gd name="T6" fmla="*/ 336 w 379"/>
                <a:gd name="T7" fmla="*/ 24 h 139"/>
                <a:gd name="T8" fmla="*/ 356 w 379"/>
                <a:gd name="T9" fmla="*/ 35 h 139"/>
                <a:gd name="T10" fmla="*/ 371 w 379"/>
                <a:gd name="T11" fmla="*/ 49 h 139"/>
                <a:gd name="T12" fmla="*/ 378 w 379"/>
                <a:gd name="T13" fmla="*/ 62 h 139"/>
                <a:gd name="T14" fmla="*/ 379 w 379"/>
                <a:gd name="T15" fmla="*/ 69 h 139"/>
                <a:gd name="T16" fmla="*/ 375 w 379"/>
                <a:gd name="T17" fmla="*/ 82 h 139"/>
                <a:gd name="T18" fmla="*/ 364 w 379"/>
                <a:gd name="T19" fmla="*/ 96 h 139"/>
                <a:gd name="T20" fmla="*/ 347 w 379"/>
                <a:gd name="T21" fmla="*/ 108 h 139"/>
                <a:gd name="T22" fmla="*/ 324 w 379"/>
                <a:gd name="T23" fmla="*/ 119 h 139"/>
                <a:gd name="T24" fmla="*/ 264 w 379"/>
                <a:gd name="T25" fmla="*/ 134 h 139"/>
                <a:gd name="T26" fmla="*/ 190 w 379"/>
                <a:gd name="T27" fmla="*/ 139 h 139"/>
                <a:gd name="T28" fmla="*/ 190 w 379"/>
                <a:gd name="T29" fmla="*/ 127 h 139"/>
                <a:gd name="T30" fmla="*/ 190 w 379"/>
                <a:gd name="T31" fmla="*/ 127 h 139"/>
                <a:gd name="T32" fmla="*/ 252 w 379"/>
                <a:gd name="T33" fmla="*/ 123 h 139"/>
                <a:gd name="T34" fmla="*/ 302 w 379"/>
                <a:gd name="T35" fmla="*/ 111 h 139"/>
                <a:gd name="T36" fmla="*/ 329 w 379"/>
                <a:gd name="T37" fmla="*/ 97 h 139"/>
                <a:gd name="T38" fmla="*/ 341 w 379"/>
                <a:gd name="T39" fmla="*/ 86 h 139"/>
                <a:gd name="T40" fmla="*/ 348 w 379"/>
                <a:gd name="T41" fmla="*/ 74 h 139"/>
                <a:gd name="T42" fmla="*/ 348 w 379"/>
                <a:gd name="T43" fmla="*/ 69 h 139"/>
                <a:gd name="T44" fmla="*/ 348 w 379"/>
                <a:gd name="T45" fmla="*/ 63 h 139"/>
                <a:gd name="T46" fmla="*/ 341 w 379"/>
                <a:gd name="T47" fmla="*/ 51 h 139"/>
                <a:gd name="T48" fmla="*/ 329 w 379"/>
                <a:gd name="T49" fmla="*/ 40 h 139"/>
                <a:gd name="T50" fmla="*/ 302 w 379"/>
                <a:gd name="T51" fmla="*/ 28 h 139"/>
                <a:gd name="T52" fmla="*/ 252 w 379"/>
                <a:gd name="T53" fmla="*/ 15 h 139"/>
                <a:gd name="T54" fmla="*/ 190 w 379"/>
                <a:gd name="T55" fmla="*/ 11 h 139"/>
                <a:gd name="T56" fmla="*/ 190 w 379"/>
                <a:gd name="T57" fmla="*/ 0 h 139"/>
                <a:gd name="T58" fmla="*/ 0 w 379"/>
                <a:gd name="T59" fmla="*/ 69 h 139"/>
                <a:gd name="T60" fmla="*/ 4 w 379"/>
                <a:gd name="T61" fmla="*/ 55 h 139"/>
                <a:gd name="T62" fmla="*/ 15 w 379"/>
                <a:gd name="T63" fmla="*/ 42 h 139"/>
                <a:gd name="T64" fmla="*/ 33 w 379"/>
                <a:gd name="T65" fmla="*/ 30 h 139"/>
                <a:gd name="T66" fmla="*/ 56 w 379"/>
                <a:gd name="T67" fmla="*/ 20 h 139"/>
                <a:gd name="T68" fmla="*/ 117 w 379"/>
                <a:gd name="T69" fmla="*/ 5 h 139"/>
                <a:gd name="T70" fmla="*/ 190 w 379"/>
                <a:gd name="T71" fmla="*/ 0 h 139"/>
                <a:gd name="T72" fmla="*/ 190 w 379"/>
                <a:gd name="T73" fmla="*/ 11 h 139"/>
                <a:gd name="T74" fmla="*/ 127 w 379"/>
                <a:gd name="T75" fmla="*/ 15 h 139"/>
                <a:gd name="T76" fmla="*/ 77 w 379"/>
                <a:gd name="T77" fmla="*/ 28 h 139"/>
                <a:gd name="T78" fmla="*/ 50 w 379"/>
                <a:gd name="T79" fmla="*/ 40 h 139"/>
                <a:gd name="T80" fmla="*/ 38 w 379"/>
                <a:gd name="T81" fmla="*/ 51 h 139"/>
                <a:gd name="T82" fmla="*/ 31 w 379"/>
                <a:gd name="T83" fmla="*/ 63 h 139"/>
                <a:gd name="T84" fmla="*/ 31 w 379"/>
                <a:gd name="T85" fmla="*/ 69 h 139"/>
                <a:gd name="T86" fmla="*/ 34 w 379"/>
                <a:gd name="T87" fmla="*/ 81 h 139"/>
                <a:gd name="T88" fmla="*/ 43 w 379"/>
                <a:gd name="T89" fmla="*/ 92 h 139"/>
                <a:gd name="T90" fmla="*/ 58 w 379"/>
                <a:gd name="T91" fmla="*/ 101 h 139"/>
                <a:gd name="T92" fmla="*/ 102 w 379"/>
                <a:gd name="T93" fmla="*/ 118 h 139"/>
                <a:gd name="T94" fmla="*/ 157 w 379"/>
                <a:gd name="T95" fmla="*/ 126 h 139"/>
                <a:gd name="T96" fmla="*/ 190 w 379"/>
                <a:gd name="T97" fmla="*/ 139 h 139"/>
                <a:gd name="T98" fmla="*/ 152 w 379"/>
                <a:gd name="T99" fmla="*/ 138 h 139"/>
                <a:gd name="T100" fmla="*/ 84 w 379"/>
                <a:gd name="T101" fmla="*/ 127 h 139"/>
                <a:gd name="T102" fmla="*/ 43 w 379"/>
                <a:gd name="T103" fmla="*/ 114 h 139"/>
                <a:gd name="T104" fmla="*/ 23 w 379"/>
                <a:gd name="T105" fmla="*/ 103 h 139"/>
                <a:gd name="T106" fmla="*/ 8 w 379"/>
                <a:gd name="T107" fmla="*/ 89 h 139"/>
                <a:gd name="T108" fmla="*/ 1 w 379"/>
                <a:gd name="T109" fmla="*/ 76 h 139"/>
                <a:gd name="T110" fmla="*/ 0 w 379"/>
                <a:gd name="T111" fmla="*/ 6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9" h="139">
                  <a:moveTo>
                    <a:pt x="190" y="0"/>
                  </a:moveTo>
                  <a:lnTo>
                    <a:pt x="190" y="0"/>
                  </a:lnTo>
                  <a:lnTo>
                    <a:pt x="190" y="0"/>
                  </a:lnTo>
                  <a:lnTo>
                    <a:pt x="228" y="1"/>
                  </a:lnTo>
                  <a:lnTo>
                    <a:pt x="264" y="5"/>
                  </a:lnTo>
                  <a:lnTo>
                    <a:pt x="295" y="11"/>
                  </a:lnTo>
                  <a:lnTo>
                    <a:pt x="324" y="20"/>
                  </a:lnTo>
                  <a:lnTo>
                    <a:pt x="336" y="24"/>
                  </a:lnTo>
                  <a:lnTo>
                    <a:pt x="347" y="30"/>
                  </a:lnTo>
                  <a:lnTo>
                    <a:pt x="356" y="35"/>
                  </a:lnTo>
                  <a:lnTo>
                    <a:pt x="364" y="42"/>
                  </a:lnTo>
                  <a:lnTo>
                    <a:pt x="371" y="49"/>
                  </a:lnTo>
                  <a:lnTo>
                    <a:pt x="375" y="55"/>
                  </a:lnTo>
                  <a:lnTo>
                    <a:pt x="378" y="62"/>
                  </a:lnTo>
                  <a:lnTo>
                    <a:pt x="379" y="69"/>
                  </a:lnTo>
                  <a:lnTo>
                    <a:pt x="379" y="69"/>
                  </a:lnTo>
                  <a:lnTo>
                    <a:pt x="378" y="76"/>
                  </a:lnTo>
                  <a:lnTo>
                    <a:pt x="375" y="82"/>
                  </a:lnTo>
                  <a:lnTo>
                    <a:pt x="371" y="89"/>
                  </a:lnTo>
                  <a:lnTo>
                    <a:pt x="364" y="96"/>
                  </a:lnTo>
                  <a:lnTo>
                    <a:pt x="356" y="103"/>
                  </a:lnTo>
                  <a:lnTo>
                    <a:pt x="347" y="108"/>
                  </a:lnTo>
                  <a:lnTo>
                    <a:pt x="336" y="114"/>
                  </a:lnTo>
                  <a:lnTo>
                    <a:pt x="324" y="119"/>
                  </a:lnTo>
                  <a:lnTo>
                    <a:pt x="295" y="127"/>
                  </a:lnTo>
                  <a:lnTo>
                    <a:pt x="264" y="134"/>
                  </a:lnTo>
                  <a:lnTo>
                    <a:pt x="228" y="138"/>
                  </a:lnTo>
                  <a:lnTo>
                    <a:pt x="190" y="139"/>
                  </a:lnTo>
                  <a:lnTo>
                    <a:pt x="190" y="139"/>
                  </a:lnTo>
                  <a:lnTo>
                    <a:pt x="190" y="127"/>
                  </a:lnTo>
                  <a:lnTo>
                    <a:pt x="190" y="127"/>
                  </a:lnTo>
                  <a:lnTo>
                    <a:pt x="190" y="127"/>
                  </a:lnTo>
                  <a:lnTo>
                    <a:pt x="222" y="126"/>
                  </a:lnTo>
                  <a:lnTo>
                    <a:pt x="252" y="123"/>
                  </a:lnTo>
                  <a:lnTo>
                    <a:pt x="279" y="118"/>
                  </a:lnTo>
                  <a:lnTo>
                    <a:pt x="302" y="111"/>
                  </a:lnTo>
                  <a:lnTo>
                    <a:pt x="321" y="101"/>
                  </a:lnTo>
                  <a:lnTo>
                    <a:pt x="329" y="97"/>
                  </a:lnTo>
                  <a:lnTo>
                    <a:pt x="336" y="92"/>
                  </a:lnTo>
                  <a:lnTo>
                    <a:pt x="341" y="86"/>
                  </a:lnTo>
                  <a:lnTo>
                    <a:pt x="345" y="81"/>
                  </a:lnTo>
                  <a:lnTo>
                    <a:pt x="348" y="74"/>
                  </a:lnTo>
                  <a:lnTo>
                    <a:pt x="348" y="69"/>
                  </a:lnTo>
                  <a:lnTo>
                    <a:pt x="348" y="69"/>
                  </a:lnTo>
                  <a:lnTo>
                    <a:pt x="348" y="69"/>
                  </a:lnTo>
                  <a:lnTo>
                    <a:pt x="348" y="63"/>
                  </a:lnTo>
                  <a:lnTo>
                    <a:pt x="345" y="57"/>
                  </a:lnTo>
                  <a:lnTo>
                    <a:pt x="341" y="51"/>
                  </a:lnTo>
                  <a:lnTo>
                    <a:pt x="336" y="46"/>
                  </a:lnTo>
                  <a:lnTo>
                    <a:pt x="329" y="40"/>
                  </a:lnTo>
                  <a:lnTo>
                    <a:pt x="321" y="36"/>
                  </a:lnTo>
                  <a:lnTo>
                    <a:pt x="302" y="28"/>
                  </a:lnTo>
                  <a:lnTo>
                    <a:pt x="279" y="20"/>
                  </a:lnTo>
                  <a:lnTo>
                    <a:pt x="252" y="15"/>
                  </a:lnTo>
                  <a:lnTo>
                    <a:pt x="222" y="12"/>
                  </a:lnTo>
                  <a:lnTo>
                    <a:pt x="190" y="11"/>
                  </a:lnTo>
                  <a:lnTo>
                    <a:pt x="190" y="11"/>
                  </a:lnTo>
                  <a:lnTo>
                    <a:pt x="190" y="0"/>
                  </a:lnTo>
                  <a:close/>
                  <a:moveTo>
                    <a:pt x="0" y="69"/>
                  </a:moveTo>
                  <a:lnTo>
                    <a:pt x="0" y="69"/>
                  </a:lnTo>
                  <a:lnTo>
                    <a:pt x="1" y="62"/>
                  </a:lnTo>
                  <a:lnTo>
                    <a:pt x="4" y="55"/>
                  </a:lnTo>
                  <a:lnTo>
                    <a:pt x="8" y="49"/>
                  </a:lnTo>
                  <a:lnTo>
                    <a:pt x="15" y="42"/>
                  </a:lnTo>
                  <a:lnTo>
                    <a:pt x="23" y="36"/>
                  </a:lnTo>
                  <a:lnTo>
                    <a:pt x="33" y="30"/>
                  </a:lnTo>
                  <a:lnTo>
                    <a:pt x="43" y="24"/>
                  </a:lnTo>
                  <a:lnTo>
                    <a:pt x="56" y="20"/>
                  </a:lnTo>
                  <a:lnTo>
                    <a:pt x="84" y="11"/>
                  </a:lnTo>
                  <a:lnTo>
                    <a:pt x="117" y="5"/>
                  </a:lnTo>
                  <a:lnTo>
                    <a:pt x="152" y="1"/>
                  </a:lnTo>
                  <a:lnTo>
                    <a:pt x="190" y="0"/>
                  </a:lnTo>
                  <a:lnTo>
                    <a:pt x="190" y="11"/>
                  </a:lnTo>
                  <a:lnTo>
                    <a:pt x="190" y="11"/>
                  </a:lnTo>
                  <a:lnTo>
                    <a:pt x="157" y="12"/>
                  </a:lnTo>
                  <a:lnTo>
                    <a:pt x="127" y="15"/>
                  </a:lnTo>
                  <a:lnTo>
                    <a:pt x="102" y="20"/>
                  </a:lnTo>
                  <a:lnTo>
                    <a:pt x="77" y="28"/>
                  </a:lnTo>
                  <a:lnTo>
                    <a:pt x="58" y="36"/>
                  </a:lnTo>
                  <a:lnTo>
                    <a:pt x="50" y="40"/>
                  </a:lnTo>
                  <a:lnTo>
                    <a:pt x="43" y="46"/>
                  </a:lnTo>
                  <a:lnTo>
                    <a:pt x="38" y="51"/>
                  </a:lnTo>
                  <a:lnTo>
                    <a:pt x="34" y="57"/>
                  </a:lnTo>
                  <a:lnTo>
                    <a:pt x="31" y="63"/>
                  </a:lnTo>
                  <a:lnTo>
                    <a:pt x="31" y="69"/>
                  </a:lnTo>
                  <a:lnTo>
                    <a:pt x="31" y="69"/>
                  </a:lnTo>
                  <a:lnTo>
                    <a:pt x="31" y="74"/>
                  </a:lnTo>
                  <a:lnTo>
                    <a:pt x="34" y="81"/>
                  </a:lnTo>
                  <a:lnTo>
                    <a:pt x="38" y="86"/>
                  </a:lnTo>
                  <a:lnTo>
                    <a:pt x="43" y="92"/>
                  </a:lnTo>
                  <a:lnTo>
                    <a:pt x="50" y="97"/>
                  </a:lnTo>
                  <a:lnTo>
                    <a:pt x="58" y="101"/>
                  </a:lnTo>
                  <a:lnTo>
                    <a:pt x="77" y="111"/>
                  </a:lnTo>
                  <a:lnTo>
                    <a:pt x="102" y="118"/>
                  </a:lnTo>
                  <a:lnTo>
                    <a:pt x="127" y="123"/>
                  </a:lnTo>
                  <a:lnTo>
                    <a:pt x="157" y="126"/>
                  </a:lnTo>
                  <a:lnTo>
                    <a:pt x="190" y="127"/>
                  </a:lnTo>
                  <a:lnTo>
                    <a:pt x="190" y="139"/>
                  </a:lnTo>
                  <a:lnTo>
                    <a:pt x="190" y="139"/>
                  </a:lnTo>
                  <a:lnTo>
                    <a:pt x="152" y="138"/>
                  </a:lnTo>
                  <a:lnTo>
                    <a:pt x="117" y="134"/>
                  </a:lnTo>
                  <a:lnTo>
                    <a:pt x="84" y="127"/>
                  </a:lnTo>
                  <a:lnTo>
                    <a:pt x="56" y="119"/>
                  </a:lnTo>
                  <a:lnTo>
                    <a:pt x="43" y="114"/>
                  </a:lnTo>
                  <a:lnTo>
                    <a:pt x="33" y="108"/>
                  </a:lnTo>
                  <a:lnTo>
                    <a:pt x="23" y="103"/>
                  </a:lnTo>
                  <a:lnTo>
                    <a:pt x="15" y="96"/>
                  </a:lnTo>
                  <a:lnTo>
                    <a:pt x="8" y="89"/>
                  </a:lnTo>
                  <a:lnTo>
                    <a:pt x="4" y="82"/>
                  </a:lnTo>
                  <a:lnTo>
                    <a:pt x="1" y="76"/>
                  </a:lnTo>
                  <a:lnTo>
                    <a:pt x="0" y="69"/>
                  </a:lnTo>
                  <a:lnTo>
                    <a:pt x="0" y="6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7" name="Freeform 123"/>
            <p:cNvSpPr>
              <a:spLocks noEditPoints="1"/>
            </p:cNvSpPr>
            <p:nvPr/>
          </p:nvSpPr>
          <p:spPr bwMode="auto">
            <a:xfrm>
              <a:off x="2187576" y="1789113"/>
              <a:ext cx="450850" cy="452438"/>
            </a:xfrm>
            <a:custGeom>
              <a:avLst/>
              <a:gdLst>
                <a:gd name="T0" fmla="*/ 142 w 284"/>
                <a:gd name="T1" fmla="*/ 50 h 285"/>
                <a:gd name="T2" fmla="*/ 190 w 284"/>
                <a:gd name="T3" fmla="*/ 93 h 285"/>
                <a:gd name="T4" fmla="*/ 218 w 284"/>
                <a:gd name="T5" fmla="*/ 120 h 285"/>
                <a:gd name="T6" fmla="*/ 258 w 284"/>
                <a:gd name="T7" fmla="*/ 176 h 285"/>
                <a:gd name="T8" fmla="*/ 277 w 284"/>
                <a:gd name="T9" fmla="*/ 214 h 285"/>
                <a:gd name="T10" fmla="*/ 283 w 284"/>
                <a:gd name="T11" fmla="*/ 237 h 285"/>
                <a:gd name="T12" fmla="*/ 284 w 284"/>
                <a:gd name="T13" fmla="*/ 256 h 285"/>
                <a:gd name="T14" fmla="*/ 280 w 284"/>
                <a:gd name="T15" fmla="*/ 271 h 285"/>
                <a:gd name="T16" fmla="*/ 276 w 284"/>
                <a:gd name="T17" fmla="*/ 276 h 285"/>
                <a:gd name="T18" fmla="*/ 266 w 284"/>
                <a:gd name="T19" fmla="*/ 283 h 285"/>
                <a:gd name="T20" fmla="*/ 254 w 284"/>
                <a:gd name="T21" fmla="*/ 285 h 285"/>
                <a:gd name="T22" fmla="*/ 223 w 284"/>
                <a:gd name="T23" fmla="*/ 280 h 285"/>
                <a:gd name="T24" fmla="*/ 184 w 284"/>
                <a:gd name="T25" fmla="*/ 262 h 285"/>
                <a:gd name="T26" fmla="*/ 142 w 284"/>
                <a:gd name="T27" fmla="*/ 235 h 285"/>
                <a:gd name="T28" fmla="*/ 142 w 284"/>
                <a:gd name="T29" fmla="*/ 219 h 285"/>
                <a:gd name="T30" fmla="*/ 177 w 284"/>
                <a:gd name="T31" fmla="*/ 243 h 285"/>
                <a:gd name="T32" fmla="*/ 209 w 284"/>
                <a:gd name="T33" fmla="*/ 257 h 285"/>
                <a:gd name="T34" fmla="*/ 235 w 284"/>
                <a:gd name="T35" fmla="*/ 261 h 285"/>
                <a:gd name="T36" fmla="*/ 246 w 284"/>
                <a:gd name="T37" fmla="*/ 260 h 285"/>
                <a:gd name="T38" fmla="*/ 254 w 284"/>
                <a:gd name="T39" fmla="*/ 254 h 285"/>
                <a:gd name="T40" fmla="*/ 254 w 284"/>
                <a:gd name="T41" fmla="*/ 254 h 285"/>
                <a:gd name="T42" fmla="*/ 260 w 284"/>
                <a:gd name="T43" fmla="*/ 243 h 285"/>
                <a:gd name="T44" fmla="*/ 261 w 284"/>
                <a:gd name="T45" fmla="*/ 230 h 285"/>
                <a:gd name="T46" fmla="*/ 258 w 284"/>
                <a:gd name="T47" fmla="*/ 212 h 285"/>
                <a:gd name="T48" fmla="*/ 239 w 284"/>
                <a:gd name="T49" fmla="*/ 170 h 285"/>
                <a:gd name="T50" fmla="*/ 205 w 284"/>
                <a:gd name="T51" fmla="*/ 124 h 285"/>
                <a:gd name="T52" fmla="*/ 184 w 284"/>
                <a:gd name="T53" fmla="*/ 101 h 285"/>
                <a:gd name="T54" fmla="*/ 142 w 284"/>
                <a:gd name="T55" fmla="*/ 65 h 285"/>
                <a:gd name="T56" fmla="*/ 8 w 284"/>
                <a:gd name="T57" fmla="*/ 8 h 285"/>
                <a:gd name="T58" fmla="*/ 12 w 284"/>
                <a:gd name="T59" fmla="*/ 5 h 285"/>
                <a:gd name="T60" fmla="*/ 23 w 284"/>
                <a:gd name="T61" fmla="*/ 0 h 285"/>
                <a:gd name="T62" fmla="*/ 44 w 284"/>
                <a:gd name="T63" fmla="*/ 0 h 285"/>
                <a:gd name="T64" fmla="*/ 79 w 284"/>
                <a:gd name="T65" fmla="*/ 11 h 285"/>
                <a:gd name="T66" fmla="*/ 120 w 284"/>
                <a:gd name="T67" fmla="*/ 34 h 285"/>
                <a:gd name="T68" fmla="*/ 142 w 284"/>
                <a:gd name="T69" fmla="*/ 65 h 285"/>
                <a:gd name="T70" fmla="*/ 124 w 284"/>
                <a:gd name="T71" fmla="*/ 51 h 285"/>
                <a:gd name="T72" fmla="*/ 89 w 284"/>
                <a:gd name="T73" fmla="*/ 32 h 285"/>
                <a:gd name="T74" fmla="*/ 60 w 284"/>
                <a:gd name="T75" fmla="*/ 23 h 285"/>
                <a:gd name="T76" fmla="*/ 43 w 284"/>
                <a:gd name="T77" fmla="*/ 23 h 285"/>
                <a:gd name="T78" fmla="*/ 33 w 284"/>
                <a:gd name="T79" fmla="*/ 27 h 285"/>
                <a:gd name="T80" fmla="*/ 29 w 284"/>
                <a:gd name="T81" fmla="*/ 29 h 285"/>
                <a:gd name="T82" fmla="*/ 24 w 284"/>
                <a:gd name="T83" fmla="*/ 40 h 285"/>
                <a:gd name="T84" fmla="*/ 23 w 284"/>
                <a:gd name="T85" fmla="*/ 55 h 285"/>
                <a:gd name="T86" fmla="*/ 25 w 284"/>
                <a:gd name="T87" fmla="*/ 71 h 285"/>
                <a:gd name="T88" fmla="*/ 44 w 284"/>
                <a:gd name="T89" fmla="*/ 113 h 285"/>
                <a:gd name="T90" fmla="*/ 78 w 284"/>
                <a:gd name="T91" fmla="*/ 159 h 285"/>
                <a:gd name="T92" fmla="*/ 100 w 284"/>
                <a:gd name="T93" fmla="*/ 184 h 285"/>
                <a:gd name="T94" fmla="*/ 142 w 284"/>
                <a:gd name="T95" fmla="*/ 219 h 285"/>
                <a:gd name="T96" fmla="*/ 142 w 284"/>
                <a:gd name="T97" fmla="*/ 235 h 285"/>
                <a:gd name="T98" fmla="*/ 93 w 284"/>
                <a:gd name="T99" fmla="*/ 192 h 285"/>
                <a:gd name="T100" fmla="*/ 66 w 284"/>
                <a:gd name="T101" fmla="*/ 164 h 285"/>
                <a:gd name="T102" fmla="*/ 25 w 284"/>
                <a:gd name="T103" fmla="*/ 108 h 285"/>
                <a:gd name="T104" fmla="*/ 6 w 284"/>
                <a:gd name="T105" fmla="*/ 70 h 285"/>
                <a:gd name="T106" fmla="*/ 1 w 284"/>
                <a:gd name="T107" fmla="*/ 47 h 285"/>
                <a:gd name="T108" fmla="*/ 0 w 284"/>
                <a:gd name="T109" fmla="*/ 28 h 285"/>
                <a:gd name="T110" fmla="*/ 4 w 284"/>
                <a:gd name="T111" fmla="*/ 13 h 285"/>
                <a:gd name="T112" fmla="*/ 8 w 284"/>
                <a:gd name="T113"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6" y="70"/>
                  </a:lnTo>
                  <a:lnTo>
                    <a:pt x="190" y="93"/>
                  </a:lnTo>
                  <a:lnTo>
                    <a:pt x="190" y="93"/>
                  </a:lnTo>
                  <a:lnTo>
                    <a:pt x="218" y="120"/>
                  </a:lnTo>
                  <a:lnTo>
                    <a:pt x="239" y="149"/>
                  </a:lnTo>
                  <a:lnTo>
                    <a:pt x="258" y="176"/>
                  </a:lnTo>
                  <a:lnTo>
                    <a:pt x="272" y="201"/>
                  </a:lnTo>
                  <a:lnTo>
                    <a:pt x="277" y="214"/>
                  </a:lnTo>
                  <a:lnTo>
                    <a:pt x="280" y="226"/>
                  </a:lnTo>
                  <a:lnTo>
                    <a:pt x="283" y="237"/>
                  </a:lnTo>
                  <a:lnTo>
                    <a:pt x="284" y="246"/>
                  </a:lnTo>
                  <a:lnTo>
                    <a:pt x="284" y="256"/>
                  </a:lnTo>
                  <a:lnTo>
                    <a:pt x="283" y="264"/>
                  </a:lnTo>
                  <a:lnTo>
                    <a:pt x="280" y="271"/>
                  </a:lnTo>
                  <a:lnTo>
                    <a:pt x="276" y="276"/>
                  </a:lnTo>
                  <a:lnTo>
                    <a:pt x="276" y="276"/>
                  </a:lnTo>
                  <a:lnTo>
                    <a:pt x="272" y="280"/>
                  </a:lnTo>
                  <a:lnTo>
                    <a:pt x="266" y="283"/>
                  </a:lnTo>
                  <a:lnTo>
                    <a:pt x="261" y="284"/>
                  </a:lnTo>
                  <a:lnTo>
                    <a:pt x="254" y="285"/>
                  </a:lnTo>
                  <a:lnTo>
                    <a:pt x="239" y="284"/>
                  </a:lnTo>
                  <a:lnTo>
                    <a:pt x="223" y="280"/>
                  </a:lnTo>
                  <a:lnTo>
                    <a:pt x="204" y="273"/>
                  </a:lnTo>
                  <a:lnTo>
                    <a:pt x="184" y="262"/>
                  </a:lnTo>
                  <a:lnTo>
                    <a:pt x="163" y="250"/>
                  </a:lnTo>
                  <a:lnTo>
                    <a:pt x="142" y="235"/>
                  </a:lnTo>
                  <a:lnTo>
                    <a:pt x="142" y="219"/>
                  </a:lnTo>
                  <a:lnTo>
                    <a:pt x="142" y="219"/>
                  </a:lnTo>
                  <a:lnTo>
                    <a:pt x="159" y="233"/>
                  </a:lnTo>
                  <a:lnTo>
                    <a:pt x="177" y="243"/>
                  </a:lnTo>
                  <a:lnTo>
                    <a:pt x="195" y="252"/>
                  </a:lnTo>
                  <a:lnTo>
                    <a:pt x="209" y="257"/>
                  </a:lnTo>
                  <a:lnTo>
                    <a:pt x="223" y="261"/>
                  </a:lnTo>
                  <a:lnTo>
                    <a:pt x="235" y="261"/>
                  </a:lnTo>
                  <a:lnTo>
                    <a:pt x="241" y="261"/>
                  </a:lnTo>
                  <a:lnTo>
                    <a:pt x="246" y="260"/>
                  </a:lnTo>
                  <a:lnTo>
                    <a:pt x="250" y="257"/>
                  </a:lnTo>
                  <a:lnTo>
                    <a:pt x="254" y="254"/>
                  </a:lnTo>
                  <a:lnTo>
                    <a:pt x="254" y="254"/>
                  </a:lnTo>
                  <a:lnTo>
                    <a:pt x="254" y="254"/>
                  </a:lnTo>
                  <a:lnTo>
                    <a:pt x="258" y="249"/>
                  </a:lnTo>
                  <a:lnTo>
                    <a:pt x="260" y="243"/>
                  </a:lnTo>
                  <a:lnTo>
                    <a:pt x="261" y="237"/>
                  </a:lnTo>
                  <a:lnTo>
                    <a:pt x="261" y="230"/>
                  </a:lnTo>
                  <a:lnTo>
                    <a:pt x="260" y="220"/>
                  </a:lnTo>
                  <a:lnTo>
                    <a:pt x="258" y="212"/>
                  </a:lnTo>
                  <a:lnTo>
                    <a:pt x="250" y="192"/>
                  </a:lnTo>
                  <a:lnTo>
                    <a:pt x="239" y="170"/>
                  </a:lnTo>
                  <a:lnTo>
                    <a:pt x="223" y="147"/>
                  </a:lnTo>
                  <a:lnTo>
                    <a:pt x="205" y="124"/>
                  </a:lnTo>
                  <a:lnTo>
                    <a:pt x="184" y="101"/>
                  </a:lnTo>
                  <a:lnTo>
                    <a:pt x="184" y="101"/>
                  </a:lnTo>
                  <a:lnTo>
                    <a:pt x="162" y="81"/>
                  </a:lnTo>
                  <a:lnTo>
                    <a:pt x="142" y="65"/>
                  </a:lnTo>
                  <a:lnTo>
                    <a:pt x="142" y="50"/>
                  </a:lnTo>
                  <a:close/>
                  <a:moveTo>
                    <a:pt x="8" y="8"/>
                  </a:moveTo>
                  <a:lnTo>
                    <a:pt x="8" y="8"/>
                  </a:lnTo>
                  <a:lnTo>
                    <a:pt x="12" y="5"/>
                  </a:lnTo>
                  <a:lnTo>
                    <a:pt x="17" y="2"/>
                  </a:lnTo>
                  <a:lnTo>
                    <a:pt x="23" y="0"/>
                  </a:lnTo>
                  <a:lnTo>
                    <a:pt x="29" y="0"/>
                  </a:lnTo>
                  <a:lnTo>
                    <a:pt x="44" y="0"/>
                  </a:lnTo>
                  <a:lnTo>
                    <a:pt x="60" y="4"/>
                  </a:lnTo>
                  <a:lnTo>
                    <a:pt x="79" y="11"/>
                  </a:lnTo>
                  <a:lnTo>
                    <a:pt x="100" y="21"/>
                  </a:lnTo>
                  <a:lnTo>
                    <a:pt x="120" y="34"/>
                  </a:lnTo>
                  <a:lnTo>
                    <a:pt x="142" y="50"/>
                  </a:lnTo>
                  <a:lnTo>
                    <a:pt x="142" y="65"/>
                  </a:lnTo>
                  <a:lnTo>
                    <a:pt x="142" y="65"/>
                  </a:lnTo>
                  <a:lnTo>
                    <a:pt x="124" y="51"/>
                  </a:lnTo>
                  <a:lnTo>
                    <a:pt x="107" y="40"/>
                  </a:lnTo>
                  <a:lnTo>
                    <a:pt x="89" y="32"/>
                  </a:lnTo>
                  <a:lnTo>
                    <a:pt x="74" y="27"/>
                  </a:lnTo>
                  <a:lnTo>
                    <a:pt x="60" y="23"/>
                  </a:lnTo>
                  <a:lnTo>
                    <a:pt x="48" y="23"/>
                  </a:lnTo>
                  <a:lnTo>
                    <a:pt x="43" y="23"/>
                  </a:lnTo>
                  <a:lnTo>
                    <a:pt x="37" y="24"/>
                  </a:lnTo>
                  <a:lnTo>
                    <a:pt x="33" y="27"/>
                  </a:lnTo>
                  <a:lnTo>
                    <a:pt x="29" y="29"/>
                  </a:lnTo>
                  <a:lnTo>
                    <a:pt x="29" y="29"/>
                  </a:lnTo>
                  <a:lnTo>
                    <a:pt x="25" y="35"/>
                  </a:lnTo>
                  <a:lnTo>
                    <a:pt x="24" y="40"/>
                  </a:lnTo>
                  <a:lnTo>
                    <a:pt x="23" y="47"/>
                  </a:lnTo>
                  <a:lnTo>
                    <a:pt x="23" y="55"/>
                  </a:lnTo>
                  <a:lnTo>
                    <a:pt x="24" y="63"/>
                  </a:lnTo>
                  <a:lnTo>
                    <a:pt x="25" y="71"/>
                  </a:lnTo>
                  <a:lnTo>
                    <a:pt x="33" y="92"/>
                  </a:lnTo>
                  <a:lnTo>
                    <a:pt x="44" y="113"/>
                  </a:lnTo>
                  <a:lnTo>
                    <a:pt x="60" y="136"/>
                  </a:lnTo>
                  <a:lnTo>
                    <a:pt x="78" y="159"/>
                  </a:lnTo>
                  <a:lnTo>
                    <a:pt x="100" y="184"/>
                  </a:lnTo>
                  <a:lnTo>
                    <a:pt x="100" y="184"/>
                  </a:lnTo>
                  <a:lnTo>
                    <a:pt x="121" y="203"/>
                  </a:lnTo>
                  <a:lnTo>
                    <a:pt x="142" y="219"/>
                  </a:lnTo>
                  <a:lnTo>
                    <a:pt x="142" y="235"/>
                  </a:lnTo>
                  <a:lnTo>
                    <a:pt x="142" y="235"/>
                  </a:lnTo>
                  <a:lnTo>
                    <a:pt x="117" y="215"/>
                  </a:lnTo>
                  <a:lnTo>
                    <a:pt x="93" y="192"/>
                  </a:lnTo>
                  <a:lnTo>
                    <a:pt x="93" y="192"/>
                  </a:lnTo>
                  <a:lnTo>
                    <a:pt x="66" y="164"/>
                  </a:lnTo>
                  <a:lnTo>
                    <a:pt x="44" y="135"/>
                  </a:lnTo>
                  <a:lnTo>
                    <a:pt x="25" y="108"/>
                  </a:lnTo>
                  <a:lnTo>
                    <a:pt x="12" y="82"/>
                  </a:lnTo>
                  <a:lnTo>
                    <a:pt x="6" y="70"/>
                  </a:lnTo>
                  <a:lnTo>
                    <a:pt x="4" y="58"/>
                  </a:lnTo>
                  <a:lnTo>
                    <a:pt x="1" y="47"/>
                  </a:lnTo>
                  <a:lnTo>
                    <a:pt x="0" y="38"/>
                  </a:lnTo>
                  <a:lnTo>
                    <a:pt x="0" y="28"/>
                  </a:lnTo>
                  <a:lnTo>
                    <a:pt x="1" y="20"/>
                  </a:lnTo>
                  <a:lnTo>
                    <a:pt x="4" y="13"/>
                  </a:lnTo>
                  <a:lnTo>
                    <a:pt x="8" y="8"/>
                  </a:lnTo>
                  <a:lnTo>
                    <a:pt x="8" y="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8" name="Freeform 124"/>
            <p:cNvSpPr>
              <a:spLocks noEditPoints="1"/>
            </p:cNvSpPr>
            <p:nvPr/>
          </p:nvSpPr>
          <p:spPr bwMode="auto">
            <a:xfrm>
              <a:off x="2187576" y="1789113"/>
              <a:ext cx="450850" cy="452438"/>
            </a:xfrm>
            <a:custGeom>
              <a:avLst/>
              <a:gdLst>
                <a:gd name="T0" fmla="*/ 142 w 284"/>
                <a:gd name="T1" fmla="*/ 50 h 285"/>
                <a:gd name="T2" fmla="*/ 184 w 284"/>
                <a:gd name="T3" fmla="*/ 21 h 285"/>
                <a:gd name="T4" fmla="*/ 223 w 284"/>
                <a:gd name="T5" fmla="*/ 4 h 285"/>
                <a:gd name="T6" fmla="*/ 254 w 284"/>
                <a:gd name="T7" fmla="*/ 0 h 285"/>
                <a:gd name="T8" fmla="*/ 266 w 284"/>
                <a:gd name="T9" fmla="*/ 2 h 285"/>
                <a:gd name="T10" fmla="*/ 276 w 284"/>
                <a:gd name="T11" fmla="*/ 8 h 285"/>
                <a:gd name="T12" fmla="*/ 280 w 284"/>
                <a:gd name="T13" fmla="*/ 13 h 285"/>
                <a:gd name="T14" fmla="*/ 284 w 284"/>
                <a:gd name="T15" fmla="*/ 28 h 285"/>
                <a:gd name="T16" fmla="*/ 283 w 284"/>
                <a:gd name="T17" fmla="*/ 47 h 285"/>
                <a:gd name="T18" fmla="*/ 277 w 284"/>
                <a:gd name="T19" fmla="*/ 70 h 285"/>
                <a:gd name="T20" fmla="*/ 258 w 284"/>
                <a:gd name="T21" fmla="*/ 108 h 285"/>
                <a:gd name="T22" fmla="*/ 218 w 284"/>
                <a:gd name="T23" fmla="*/ 164 h 285"/>
                <a:gd name="T24" fmla="*/ 190 w 284"/>
                <a:gd name="T25" fmla="*/ 192 h 285"/>
                <a:gd name="T26" fmla="*/ 142 w 284"/>
                <a:gd name="T27" fmla="*/ 235 h 285"/>
                <a:gd name="T28" fmla="*/ 142 w 284"/>
                <a:gd name="T29" fmla="*/ 219 h 285"/>
                <a:gd name="T30" fmla="*/ 184 w 284"/>
                <a:gd name="T31" fmla="*/ 184 h 285"/>
                <a:gd name="T32" fmla="*/ 205 w 284"/>
                <a:gd name="T33" fmla="*/ 159 h 285"/>
                <a:gd name="T34" fmla="*/ 239 w 284"/>
                <a:gd name="T35" fmla="*/ 113 h 285"/>
                <a:gd name="T36" fmla="*/ 258 w 284"/>
                <a:gd name="T37" fmla="*/ 71 h 285"/>
                <a:gd name="T38" fmla="*/ 261 w 284"/>
                <a:gd name="T39" fmla="*/ 55 h 285"/>
                <a:gd name="T40" fmla="*/ 260 w 284"/>
                <a:gd name="T41" fmla="*/ 40 h 285"/>
                <a:gd name="T42" fmla="*/ 254 w 284"/>
                <a:gd name="T43" fmla="*/ 29 h 285"/>
                <a:gd name="T44" fmla="*/ 254 w 284"/>
                <a:gd name="T45" fmla="*/ 29 h 285"/>
                <a:gd name="T46" fmla="*/ 246 w 284"/>
                <a:gd name="T47" fmla="*/ 24 h 285"/>
                <a:gd name="T48" fmla="*/ 235 w 284"/>
                <a:gd name="T49" fmla="*/ 23 h 285"/>
                <a:gd name="T50" fmla="*/ 209 w 284"/>
                <a:gd name="T51" fmla="*/ 27 h 285"/>
                <a:gd name="T52" fmla="*/ 177 w 284"/>
                <a:gd name="T53" fmla="*/ 40 h 285"/>
                <a:gd name="T54" fmla="*/ 142 w 284"/>
                <a:gd name="T55" fmla="*/ 65 h 285"/>
                <a:gd name="T56" fmla="*/ 8 w 284"/>
                <a:gd name="T57" fmla="*/ 276 h 285"/>
                <a:gd name="T58" fmla="*/ 4 w 284"/>
                <a:gd name="T59" fmla="*/ 271 h 285"/>
                <a:gd name="T60" fmla="*/ 0 w 284"/>
                <a:gd name="T61" fmla="*/ 256 h 285"/>
                <a:gd name="T62" fmla="*/ 1 w 284"/>
                <a:gd name="T63" fmla="*/ 237 h 285"/>
                <a:gd name="T64" fmla="*/ 6 w 284"/>
                <a:gd name="T65" fmla="*/ 214 h 285"/>
                <a:gd name="T66" fmla="*/ 25 w 284"/>
                <a:gd name="T67" fmla="*/ 176 h 285"/>
                <a:gd name="T68" fmla="*/ 66 w 284"/>
                <a:gd name="T69" fmla="*/ 120 h 285"/>
                <a:gd name="T70" fmla="*/ 93 w 284"/>
                <a:gd name="T71" fmla="*/ 93 h 285"/>
                <a:gd name="T72" fmla="*/ 142 w 284"/>
                <a:gd name="T73" fmla="*/ 50 h 285"/>
                <a:gd name="T74" fmla="*/ 142 w 284"/>
                <a:gd name="T75" fmla="*/ 65 h 285"/>
                <a:gd name="T76" fmla="*/ 100 w 284"/>
                <a:gd name="T77" fmla="*/ 101 h 285"/>
                <a:gd name="T78" fmla="*/ 78 w 284"/>
                <a:gd name="T79" fmla="*/ 124 h 285"/>
                <a:gd name="T80" fmla="*/ 44 w 284"/>
                <a:gd name="T81" fmla="*/ 170 h 285"/>
                <a:gd name="T82" fmla="*/ 25 w 284"/>
                <a:gd name="T83" fmla="*/ 212 h 285"/>
                <a:gd name="T84" fmla="*/ 23 w 284"/>
                <a:gd name="T85" fmla="*/ 230 h 285"/>
                <a:gd name="T86" fmla="*/ 24 w 284"/>
                <a:gd name="T87" fmla="*/ 243 h 285"/>
                <a:gd name="T88" fmla="*/ 29 w 284"/>
                <a:gd name="T89" fmla="*/ 254 h 285"/>
                <a:gd name="T90" fmla="*/ 33 w 284"/>
                <a:gd name="T91" fmla="*/ 257 h 285"/>
                <a:gd name="T92" fmla="*/ 43 w 284"/>
                <a:gd name="T93" fmla="*/ 261 h 285"/>
                <a:gd name="T94" fmla="*/ 60 w 284"/>
                <a:gd name="T95" fmla="*/ 261 h 285"/>
                <a:gd name="T96" fmla="*/ 89 w 284"/>
                <a:gd name="T97" fmla="*/ 252 h 285"/>
                <a:gd name="T98" fmla="*/ 124 w 284"/>
                <a:gd name="T99" fmla="*/ 233 h 285"/>
                <a:gd name="T100" fmla="*/ 142 w 284"/>
                <a:gd name="T101" fmla="*/ 235 h 285"/>
                <a:gd name="T102" fmla="*/ 120 w 284"/>
                <a:gd name="T103" fmla="*/ 250 h 285"/>
                <a:gd name="T104" fmla="*/ 79 w 284"/>
                <a:gd name="T105" fmla="*/ 273 h 285"/>
                <a:gd name="T106" fmla="*/ 44 w 284"/>
                <a:gd name="T107" fmla="*/ 284 h 285"/>
                <a:gd name="T108" fmla="*/ 23 w 284"/>
                <a:gd name="T109" fmla="*/ 284 h 285"/>
                <a:gd name="T110" fmla="*/ 12 w 284"/>
                <a:gd name="T111" fmla="*/ 280 h 285"/>
                <a:gd name="T112" fmla="*/ 8 w 284"/>
                <a:gd name="T11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3" y="34"/>
                  </a:lnTo>
                  <a:lnTo>
                    <a:pt x="184" y="21"/>
                  </a:lnTo>
                  <a:lnTo>
                    <a:pt x="204" y="11"/>
                  </a:lnTo>
                  <a:lnTo>
                    <a:pt x="223" y="4"/>
                  </a:lnTo>
                  <a:lnTo>
                    <a:pt x="239" y="0"/>
                  </a:lnTo>
                  <a:lnTo>
                    <a:pt x="254" y="0"/>
                  </a:lnTo>
                  <a:lnTo>
                    <a:pt x="261" y="0"/>
                  </a:lnTo>
                  <a:lnTo>
                    <a:pt x="266" y="2"/>
                  </a:lnTo>
                  <a:lnTo>
                    <a:pt x="272" y="4"/>
                  </a:lnTo>
                  <a:lnTo>
                    <a:pt x="276" y="8"/>
                  </a:lnTo>
                  <a:lnTo>
                    <a:pt x="276" y="8"/>
                  </a:lnTo>
                  <a:lnTo>
                    <a:pt x="280" y="13"/>
                  </a:lnTo>
                  <a:lnTo>
                    <a:pt x="283" y="20"/>
                  </a:lnTo>
                  <a:lnTo>
                    <a:pt x="284" y="28"/>
                  </a:lnTo>
                  <a:lnTo>
                    <a:pt x="284" y="38"/>
                  </a:lnTo>
                  <a:lnTo>
                    <a:pt x="283" y="47"/>
                  </a:lnTo>
                  <a:lnTo>
                    <a:pt x="280" y="58"/>
                  </a:lnTo>
                  <a:lnTo>
                    <a:pt x="277" y="70"/>
                  </a:lnTo>
                  <a:lnTo>
                    <a:pt x="272" y="82"/>
                  </a:lnTo>
                  <a:lnTo>
                    <a:pt x="258" y="108"/>
                  </a:lnTo>
                  <a:lnTo>
                    <a:pt x="239" y="135"/>
                  </a:lnTo>
                  <a:lnTo>
                    <a:pt x="218" y="164"/>
                  </a:lnTo>
                  <a:lnTo>
                    <a:pt x="190" y="192"/>
                  </a:lnTo>
                  <a:lnTo>
                    <a:pt x="190" y="192"/>
                  </a:lnTo>
                  <a:lnTo>
                    <a:pt x="166" y="215"/>
                  </a:lnTo>
                  <a:lnTo>
                    <a:pt x="142" y="235"/>
                  </a:lnTo>
                  <a:lnTo>
                    <a:pt x="142" y="219"/>
                  </a:lnTo>
                  <a:lnTo>
                    <a:pt x="142" y="219"/>
                  </a:lnTo>
                  <a:lnTo>
                    <a:pt x="162" y="203"/>
                  </a:lnTo>
                  <a:lnTo>
                    <a:pt x="184" y="184"/>
                  </a:lnTo>
                  <a:lnTo>
                    <a:pt x="184" y="184"/>
                  </a:lnTo>
                  <a:lnTo>
                    <a:pt x="205" y="159"/>
                  </a:lnTo>
                  <a:lnTo>
                    <a:pt x="223" y="136"/>
                  </a:lnTo>
                  <a:lnTo>
                    <a:pt x="239" y="113"/>
                  </a:lnTo>
                  <a:lnTo>
                    <a:pt x="250" y="92"/>
                  </a:lnTo>
                  <a:lnTo>
                    <a:pt x="258" y="71"/>
                  </a:lnTo>
                  <a:lnTo>
                    <a:pt x="260" y="63"/>
                  </a:lnTo>
                  <a:lnTo>
                    <a:pt x="261" y="55"/>
                  </a:lnTo>
                  <a:lnTo>
                    <a:pt x="261" y="47"/>
                  </a:lnTo>
                  <a:lnTo>
                    <a:pt x="260" y="40"/>
                  </a:lnTo>
                  <a:lnTo>
                    <a:pt x="258" y="35"/>
                  </a:lnTo>
                  <a:lnTo>
                    <a:pt x="254" y="29"/>
                  </a:lnTo>
                  <a:lnTo>
                    <a:pt x="254" y="29"/>
                  </a:lnTo>
                  <a:lnTo>
                    <a:pt x="254" y="29"/>
                  </a:lnTo>
                  <a:lnTo>
                    <a:pt x="250" y="27"/>
                  </a:lnTo>
                  <a:lnTo>
                    <a:pt x="246" y="24"/>
                  </a:lnTo>
                  <a:lnTo>
                    <a:pt x="241" y="23"/>
                  </a:lnTo>
                  <a:lnTo>
                    <a:pt x="235" y="23"/>
                  </a:lnTo>
                  <a:lnTo>
                    <a:pt x="223" y="23"/>
                  </a:lnTo>
                  <a:lnTo>
                    <a:pt x="209" y="27"/>
                  </a:lnTo>
                  <a:lnTo>
                    <a:pt x="195" y="32"/>
                  </a:lnTo>
                  <a:lnTo>
                    <a:pt x="177" y="40"/>
                  </a:lnTo>
                  <a:lnTo>
                    <a:pt x="159" y="51"/>
                  </a:lnTo>
                  <a:lnTo>
                    <a:pt x="142" y="65"/>
                  </a:lnTo>
                  <a:lnTo>
                    <a:pt x="142" y="50"/>
                  </a:lnTo>
                  <a:close/>
                  <a:moveTo>
                    <a:pt x="8" y="276"/>
                  </a:moveTo>
                  <a:lnTo>
                    <a:pt x="8" y="276"/>
                  </a:lnTo>
                  <a:lnTo>
                    <a:pt x="4" y="271"/>
                  </a:lnTo>
                  <a:lnTo>
                    <a:pt x="1" y="264"/>
                  </a:lnTo>
                  <a:lnTo>
                    <a:pt x="0" y="256"/>
                  </a:lnTo>
                  <a:lnTo>
                    <a:pt x="0" y="246"/>
                  </a:lnTo>
                  <a:lnTo>
                    <a:pt x="1" y="237"/>
                  </a:lnTo>
                  <a:lnTo>
                    <a:pt x="4" y="226"/>
                  </a:lnTo>
                  <a:lnTo>
                    <a:pt x="6" y="214"/>
                  </a:lnTo>
                  <a:lnTo>
                    <a:pt x="12" y="201"/>
                  </a:lnTo>
                  <a:lnTo>
                    <a:pt x="25" y="176"/>
                  </a:lnTo>
                  <a:lnTo>
                    <a:pt x="44" y="149"/>
                  </a:lnTo>
                  <a:lnTo>
                    <a:pt x="66" y="120"/>
                  </a:lnTo>
                  <a:lnTo>
                    <a:pt x="93" y="93"/>
                  </a:lnTo>
                  <a:lnTo>
                    <a:pt x="93" y="93"/>
                  </a:lnTo>
                  <a:lnTo>
                    <a:pt x="117" y="70"/>
                  </a:lnTo>
                  <a:lnTo>
                    <a:pt x="142" y="50"/>
                  </a:lnTo>
                  <a:lnTo>
                    <a:pt x="142" y="65"/>
                  </a:lnTo>
                  <a:lnTo>
                    <a:pt x="142" y="65"/>
                  </a:lnTo>
                  <a:lnTo>
                    <a:pt x="121" y="81"/>
                  </a:lnTo>
                  <a:lnTo>
                    <a:pt x="100" y="101"/>
                  </a:lnTo>
                  <a:lnTo>
                    <a:pt x="100" y="101"/>
                  </a:lnTo>
                  <a:lnTo>
                    <a:pt x="78" y="124"/>
                  </a:lnTo>
                  <a:lnTo>
                    <a:pt x="60" y="147"/>
                  </a:lnTo>
                  <a:lnTo>
                    <a:pt x="44" y="170"/>
                  </a:lnTo>
                  <a:lnTo>
                    <a:pt x="33" y="192"/>
                  </a:lnTo>
                  <a:lnTo>
                    <a:pt x="25" y="212"/>
                  </a:lnTo>
                  <a:lnTo>
                    <a:pt x="24" y="220"/>
                  </a:lnTo>
                  <a:lnTo>
                    <a:pt x="23" y="230"/>
                  </a:lnTo>
                  <a:lnTo>
                    <a:pt x="23" y="237"/>
                  </a:lnTo>
                  <a:lnTo>
                    <a:pt x="24" y="243"/>
                  </a:lnTo>
                  <a:lnTo>
                    <a:pt x="25" y="249"/>
                  </a:lnTo>
                  <a:lnTo>
                    <a:pt x="29" y="254"/>
                  </a:lnTo>
                  <a:lnTo>
                    <a:pt x="29" y="254"/>
                  </a:lnTo>
                  <a:lnTo>
                    <a:pt x="33" y="257"/>
                  </a:lnTo>
                  <a:lnTo>
                    <a:pt x="37" y="260"/>
                  </a:lnTo>
                  <a:lnTo>
                    <a:pt x="43" y="261"/>
                  </a:lnTo>
                  <a:lnTo>
                    <a:pt x="48" y="261"/>
                  </a:lnTo>
                  <a:lnTo>
                    <a:pt x="60" y="261"/>
                  </a:lnTo>
                  <a:lnTo>
                    <a:pt x="74" y="257"/>
                  </a:lnTo>
                  <a:lnTo>
                    <a:pt x="89" y="252"/>
                  </a:lnTo>
                  <a:lnTo>
                    <a:pt x="107" y="243"/>
                  </a:lnTo>
                  <a:lnTo>
                    <a:pt x="124" y="233"/>
                  </a:lnTo>
                  <a:lnTo>
                    <a:pt x="142" y="219"/>
                  </a:lnTo>
                  <a:lnTo>
                    <a:pt x="142" y="235"/>
                  </a:lnTo>
                  <a:lnTo>
                    <a:pt x="142" y="235"/>
                  </a:lnTo>
                  <a:lnTo>
                    <a:pt x="120" y="250"/>
                  </a:lnTo>
                  <a:lnTo>
                    <a:pt x="100" y="262"/>
                  </a:lnTo>
                  <a:lnTo>
                    <a:pt x="79" y="273"/>
                  </a:lnTo>
                  <a:lnTo>
                    <a:pt x="60" y="280"/>
                  </a:lnTo>
                  <a:lnTo>
                    <a:pt x="44" y="284"/>
                  </a:lnTo>
                  <a:lnTo>
                    <a:pt x="29" y="285"/>
                  </a:lnTo>
                  <a:lnTo>
                    <a:pt x="23" y="284"/>
                  </a:lnTo>
                  <a:lnTo>
                    <a:pt x="17" y="283"/>
                  </a:lnTo>
                  <a:lnTo>
                    <a:pt x="12" y="280"/>
                  </a:lnTo>
                  <a:lnTo>
                    <a:pt x="8" y="276"/>
                  </a:lnTo>
                  <a:lnTo>
                    <a:pt x="8" y="27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39" name="Freeform 125"/>
            <p:cNvSpPr/>
            <p:nvPr/>
          </p:nvSpPr>
          <p:spPr bwMode="auto">
            <a:xfrm>
              <a:off x="2365376" y="1966913"/>
              <a:ext cx="92075" cy="95250"/>
            </a:xfrm>
            <a:custGeom>
              <a:avLst/>
              <a:gdLst>
                <a:gd name="T0" fmla="*/ 0 w 58"/>
                <a:gd name="T1" fmla="*/ 30 h 60"/>
                <a:gd name="T2" fmla="*/ 0 w 58"/>
                <a:gd name="T3" fmla="*/ 30 h 60"/>
                <a:gd name="T4" fmla="*/ 1 w 58"/>
                <a:gd name="T5" fmla="*/ 24 h 60"/>
                <a:gd name="T6" fmla="*/ 3 w 58"/>
                <a:gd name="T7" fmla="*/ 19 h 60"/>
                <a:gd name="T8" fmla="*/ 5 w 58"/>
                <a:gd name="T9" fmla="*/ 14 h 60"/>
                <a:gd name="T10" fmla="*/ 9 w 58"/>
                <a:gd name="T11" fmla="*/ 10 h 60"/>
                <a:gd name="T12" fmla="*/ 13 w 58"/>
                <a:gd name="T13" fmla="*/ 6 h 60"/>
                <a:gd name="T14" fmla="*/ 18 w 58"/>
                <a:gd name="T15" fmla="*/ 3 h 60"/>
                <a:gd name="T16" fmla="*/ 24 w 58"/>
                <a:gd name="T17" fmla="*/ 1 h 60"/>
                <a:gd name="T18" fmla="*/ 30 w 58"/>
                <a:gd name="T19" fmla="*/ 0 h 60"/>
                <a:gd name="T20" fmla="*/ 30 w 58"/>
                <a:gd name="T21" fmla="*/ 0 h 60"/>
                <a:gd name="T22" fmla="*/ 35 w 58"/>
                <a:gd name="T23" fmla="*/ 1 h 60"/>
                <a:gd name="T24" fmla="*/ 41 w 58"/>
                <a:gd name="T25" fmla="*/ 3 h 60"/>
                <a:gd name="T26" fmla="*/ 46 w 58"/>
                <a:gd name="T27" fmla="*/ 6 h 60"/>
                <a:gd name="T28" fmla="*/ 50 w 58"/>
                <a:gd name="T29" fmla="*/ 10 h 60"/>
                <a:gd name="T30" fmla="*/ 54 w 58"/>
                <a:gd name="T31" fmla="*/ 14 h 60"/>
                <a:gd name="T32" fmla="*/ 57 w 58"/>
                <a:gd name="T33" fmla="*/ 19 h 60"/>
                <a:gd name="T34" fmla="*/ 58 w 58"/>
                <a:gd name="T35" fmla="*/ 24 h 60"/>
                <a:gd name="T36" fmla="*/ 58 w 58"/>
                <a:gd name="T37" fmla="*/ 30 h 60"/>
                <a:gd name="T38" fmla="*/ 58 w 58"/>
                <a:gd name="T39" fmla="*/ 30 h 60"/>
                <a:gd name="T40" fmla="*/ 58 w 58"/>
                <a:gd name="T41" fmla="*/ 35 h 60"/>
                <a:gd name="T42" fmla="*/ 57 w 58"/>
                <a:gd name="T43" fmla="*/ 41 h 60"/>
                <a:gd name="T44" fmla="*/ 54 w 58"/>
                <a:gd name="T45" fmla="*/ 46 h 60"/>
                <a:gd name="T46" fmla="*/ 50 w 58"/>
                <a:gd name="T47" fmla="*/ 50 h 60"/>
                <a:gd name="T48" fmla="*/ 46 w 58"/>
                <a:gd name="T49" fmla="*/ 54 h 60"/>
                <a:gd name="T50" fmla="*/ 41 w 58"/>
                <a:gd name="T51" fmla="*/ 57 h 60"/>
                <a:gd name="T52" fmla="*/ 35 w 58"/>
                <a:gd name="T53" fmla="*/ 58 h 60"/>
                <a:gd name="T54" fmla="*/ 30 w 58"/>
                <a:gd name="T55" fmla="*/ 60 h 60"/>
                <a:gd name="T56" fmla="*/ 30 w 58"/>
                <a:gd name="T57" fmla="*/ 60 h 60"/>
                <a:gd name="T58" fmla="*/ 24 w 58"/>
                <a:gd name="T59" fmla="*/ 58 h 60"/>
                <a:gd name="T60" fmla="*/ 18 w 58"/>
                <a:gd name="T61" fmla="*/ 57 h 60"/>
                <a:gd name="T62" fmla="*/ 13 w 58"/>
                <a:gd name="T63" fmla="*/ 54 h 60"/>
                <a:gd name="T64" fmla="*/ 9 w 58"/>
                <a:gd name="T65" fmla="*/ 50 h 60"/>
                <a:gd name="T66" fmla="*/ 5 w 58"/>
                <a:gd name="T67" fmla="*/ 46 h 60"/>
                <a:gd name="T68" fmla="*/ 3 w 58"/>
                <a:gd name="T69" fmla="*/ 41 h 60"/>
                <a:gd name="T70" fmla="*/ 1 w 58"/>
                <a:gd name="T71" fmla="*/ 35 h 60"/>
                <a:gd name="T72" fmla="*/ 0 w 58"/>
                <a:gd name="T73" fmla="*/ 30 h 60"/>
                <a:gd name="T74" fmla="*/ 0 w 58"/>
                <a:gd name="T7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 h="60">
                  <a:moveTo>
                    <a:pt x="0" y="30"/>
                  </a:moveTo>
                  <a:lnTo>
                    <a:pt x="0" y="30"/>
                  </a:lnTo>
                  <a:lnTo>
                    <a:pt x="1" y="24"/>
                  </a:lnTo>
                  <a:lnTo>
                    <a:pt x="3" y="19"/>
                  </a:lnTo>
                  <a:lnTo>
                    <a:pt x="5" y="14"/>
                  </a:lnTo>
                  <a:lnTo>
                    <a:pt x="9" y="10"/>
                  </a:lnTo>
                  <a:lnTo>
                    <a:pt x="13" y="6"/>
                  </a:lnTo>
                  <a:lnTo>
                    <a:pt x="18" y="3"/>
                  </a:lnTo>
                  <a:lnTo>
                    <a:pt x="24" y="1"/>
                  </a:lnTo>
                  <a:lnTo>
                    <a:pt x="30" y="0"/>
                  </a:lnTo>
                  <a:lnTo>
                    <a:pt x="30" y="0"/>
                  </a:lnTo>
                  <a:lnTo>
                    <a:pt x="35" y="1"/>
                  </a:lnTo>
                  <a:lnTo>
                    <a:pt x="41" y="3"/>
                  </a:lnTo>
                  <a:lnTo>
                    <a:pt x="46" y="6"/>
                  </a:lnTo>
                  <a:lnTo>
                    <a:pt x="50" y="10"/>
                  </a:lnTo>
                  <a:lnTo>
                    <a:pt x="54" y="14"/>
                  </a:lnTo>
                  <a:lnTo>
                    <a:pt x="57" y="19"/>
                  </a:lnTo>
                  <a:lnTo>
                    <a:pt x="58" y="24"/>
                  </a:lnTo>
                  <a:lnTo>
                    <a:pt x="58" y="30"/>
                  </a:lnTo>
                  <a:lnTo>
                    <a:pt x="58" y="30"/>
                  </a:lnTo>
                  <a:lnTo>
                    <a:pt x="58" y="35"/>
                  </a:lnTo>
                  <a:lnTo>
                    <a:pt x="57" y="41"/>
                  </a:lnTo>
                  <a:lnTo>
                    <a:pt x="54" y="46"/>
                  </a:lnTo>
                  <a:lnTo>
                    <a:pt x="50" y="50"/>
                  </a:lnTo>
                  <a:lnTo>
                    <a:pt x="46" y="54"/>
                  </a:lnTo>
                  <a:lnTo>
                    <a:pt x="41" y="57"/>
                  </a:lnTo>
                  <a:lnTo>
                    <a:pt x="35" y="58"/>
                  </a:lnTo>
                  <a:lnTo>
                    <a:pt x="30" y="60"/>
                  </a:lnTo>
                  <a:lnTo>
                    <a:pt x="30" y="60"/>
                  </a:lnTo>
                  <a:lnTo>
                    <a:pt x="24" y="58"/>
                  </a:lnTo>
                  <a:lnTo>
                    <a:pt x="18" y="57"/>
                  </a:lnTo>
                  <a:lnTo>
                    <a:pt x="13" y="54"/>
                  </a:lnTo>
                  <a:lnTo>
                    <a:pt x="9" y="50"/>
                  </a:lnTo>
                  <a:lnTo>
                    <a:pt x="5" y="46"/>
                  </a:lnTo>
                  <a:lnTo>
                    <a:pt x="3" y="41"/>
                  </a:lnTo>
                  <a:lnTo>
                    <a:pt x="1" y="35"/>
                  </a:lnTo>
                  <a:lnTo>
                    <a:pt x="0" y="30"/>
                  </a:lnTo>
                  <a:lnTo>
                    <a:pt x="0" y="3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9" name="组合 239"/>
          <p:cNvGrpSpPr/>
          <p:nvPr/>
        </p:nvGrpSpPr>
        <p:grpSpPr>
          <a:xfrm>
            <a:off x="1230999" y="1714517"/>
            <a:ext cx="210956" cy="268075"/>
            <a:chOff x="1493838" y="1541463"/>
            <a:chExt cx="381000" cy="484187"/>
          </a:xfrm>
          <a:solidFill>
            <a:schemeClr val="accent1"/>
          </a:solidFill>
        </p:grpSpPr>
        <p:sp>
          <p:nvSpPr>
            <p:cNvPr id="241" name="Freeform 126"/>
            <p:cNvSpPr>
              <a:spLocks noEditPoints="1"/>
            </p:cNvSpPr>
            <p:nvPr/>
          </p:nvSpPr>
          <p:spPr bwMode="auto">
            <a:xfrm>
              <a:off x="1493838" y="1546225"/>
              <a:ext cx="254000" cy="479425"/>
            </a:xfrm>
            <a:custGeom>
              <a:avLst/>
              <a:gdLst>
                <a:gd name="T0" fmla="*/ 160 w 160"/>
                <a:gd name="T1" fmla="*/ 0 h 302"/>
                <a:gd name="T2" fmla="*/ 160 w 160"/>
                <a:gd name="T3" fmla="*/ 302 h 302"/>
                <a:gd name="T4" fmla="*/ 94 w 160"/>
                <a:gd name="T5" fmla="*/ 302 h 302"/>
                <a:gd name="T6" fmla="*/ 94 w 160"/>
                <a:gd name="T7" fmla="*/ 261 h 302"/>
                <a:gd name="T8" fmla="*/ 136 w 160"/>
                <a:gd name="T9" fmla="*/ 261 h 302"/>
                <a:gd name="T10" fmla="*/ 136 w 160"/>
                <a:gd name="T11" fmla="*/ 116 h 302"/>
                <a:gd name="T12" fmla="*/ 136 w 160"/>
                <a:gd name="T13" fmla="*/ 116 h 302"/>
                <a:gd name="T14" fmla="*/ 94 w 160"/>
                <a:gd name="T15" fmla="*/ 189 h 302"/>
                <a:gd name="T16" fmla="*/ 94 w 160"/>
                <a:gd name="T17" fmla="*/ 124 h 302"/>
                <a:gd name="T18" fmla="*/ 160 w 160"/>
                <a:gd name="T19" fmla="*/ 0 h 302"/>
                <a:gd name="T20" fmla="*/ 94 w 160"/>
                <a:gd name="T21" fmla="*/ 302 h 302"/>
                <a:gd name="T22" fmla="*/ 0 w 160"/>
                <a:gd name="T23" fmla="*/ 302 h 302"/>
                <a:gd name="T24" fmla="*/ 94 w 160"/>
                <a:gd name="T25" fmla="*/ 124 h 302"/>
                <a:gd name="T26" fmla="*/ 94 w 160"/>
                <a:gd name="T27" fmla="*/ 189 h 302"/>
                <a:gd name="T28" fmla="*/ 53 w 160"/>
                <a:gd name="T29" fmla="*/ 261 h 302"/>
                <a:gd name="T30" fmla="*/ 94 w 160"/>
                <a:gd name="T31" fmla="*/ 261 h 302"/>
                <a:gd name="T32" fmla="*/ 94 w 160"/>
                <a:gd name="T33"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 h="302">
                  <a:moveTo>
                    <a:pt x="160" y="0"/>
                  </a:moveTo>
                  <a:lnTo>
                    <a:pt x="160" y="302"/>
                  </a:lnTo>
                  <a:lnTo>
                    <a:pt x="94" y="302"/>
                  </a:lnTo>
                  <a:lnTo>
                    <a:pt x="94" y="261"/>
                  </a:lnTo>
                  <a:lnTo>
                    <a:pt x="136" y="261"/>
                  </a:lnTo>
                  <a:lnTo>
                    <a:pt x="136" y="116"/>
                  </a:lnTo>
                  <a:lnTo>
                    <a:pt x="136" y="116"/>
                  </a:lnTo>
                  <a:lnTo>
                    <a:pt x="94" y="189"/>
                  </a:lnTo>
                  <a:lnTo>
                    <a:pt x="94" y="124"/>
                  </a:lnTo>
                  <a:lnTo>
                    <a:pt x="160" y="0"/>
                  </a:lnTo>
                  <a:close/>
                  <a:moveTo>
                    <a:pt x="94" y="302"/>
                  </a:moveTo>
                  <a:lnTo>
                    <a:pt x="0" y="302"/>
                  </a:lnTo>
                  <a:lnTo>
                    <a:pt x="94" y="124"/>
                  </a:lnTo>
                  <a:lnTo>
                    <a:pt x="94" y="189"/>
                  </a:lnTo>
                  <a:lnTo>
                    <a:pt x="53" y="261"/>
                  </a:lnTo>
                  <a:lnTo>
                    <a:pt x="94" y="261"/>
                  </a:lnTo>
                  <a:lnTo>
                    <a:pt x="94" y="30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2" name="Rectangle 127"/>
            <p:cNvSpPr>
              <a:spLocks noChangeArrowheads="1"/>
            </p:cNvSpPr>
            <p:nvPr/>
          </p:nvSpPr>
          <p:spPr bwMode="auto">
            <a:xfrm>
              <a:off x="1811338" y="1541463"/>
              <a:ext cx="63500" cy="47148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43" name="Freeform 128"/>
          <p:cNvSpPr>
            <a:spLocks noEditPoints="1"/>
          </p:cNvSpPr>
          <p:nvPr/>
        </p:nvSpPr>
        <p:spPr bwMode="auto">
          <a:xfrm>
            <a:off x="2291931" y="3025008"/>
            <a:ext cx="281275" cy="219734"/>
          </a:xfrm>
          <a:custGeom>
            <a:avLst/>
            <a:gdLst>
              <a:gd name="T0" fmla="*/ 298 w 320"/>
              <a:gd name="T1" fmla="*/ 57 h 250"/>
              <a:gd name="T2" fmla="*/ 320 w 320"/>
              <a:gd name="T3" fmla="*/ 138 h 250"/>
              <a:gd name="T4" fmla="*/ 303 w 320"/>
              <a:gd name="T5" fmla="*/ 212 h 250"/>
              <a:gd name="T6" fmla="*/ 271 w 320"/>
              <a:gd name="T7" fmla="*/ 245 h 250"/>
              <a:gd name="T8" fmla="*/ 263 w 320"/>
              <a:gd name="T9" fmla="*/ 233 h 250"/>
              <a:gd name="T10" fmla="*/ 279 w 320"/>
              <a:gd name="T11" fmla="*/ 214 h 250"/>
              <a:gd name="T12" fmla="*/ 276 w 320"/>
              <a:gd name="T13" fmla="*/ 191 h 250"/>
              <a:gd name="T14" fmla="*/ 261 w 320"/>
              <a:gd name="T15" fmla="*/ 165 h 250"/>
              <a:gd name="T16" fmla="*/ 287 w 320"/>
              <a:gd name="T17" fmla="*/ 165 h 250"/>
              <a:gd name="T18" fmla="*/ 299 w 320"/>
              <a:gd name="T19" fmla="*/ 153 h 250"/>
              <a:gd name="T20" fmla="*/ 299 w 320"/>
              <a:gd name="T21" fmla="*/ 126 h 250"/>
              <a:gd name="T22" fmla="*/ 283 w 320"/>
              <a:gd name="T23" fmla="*/ 112 h 250"/>
              <a:gd name="T24" fmla="*/ 261 w 320"/>
              <a:gd name="T25" fmla="*/ 100 h 250"/>
              <a:gd name="T26" fmla="*/ 278 w 320"/>
              <a:gd name="T27" fmla="*/ 96 h 250"/>
              <a:gd name="T28" fmla="*/ 287 w 320"/>
              <a:gd name="T29" fmla="*/ 74 h 250"/>
              <a:gd name="T30" fmla="*/ 280 w 320"/>
              <a:gd name="T31" fmla="*/ 58 h 250"/>
              <a:gd name="T32" fmla="*/ 238 w 320"/>
              <a:gd name="T33" fmla="*/ 8 h 250"/>
              <a:gd name="T34" fmla="*/ 261 w 320"/>
              <a:gd name="T35" fmla="*/ 50 h 250"/>
              <a:gd name="T36" fmla="*/ 242 w 320"/>
              <a:gd name="T37" fmla="*/ 59 h 250"/>
              <a:gd name="T38" fmla="*/ 238 w 320"/>
              <a:gd name="T39" fmla="*/ 34 h 250"/>
              <a:gd name="T40" fmla="*/ 261 w 320"/>
              <a:gd name="T41" fmla="*/ 247 h 250"/>
              <a:gd name="T42" fmla="*/ 244 w 320"/>
              <a:gd name="T43" fmla="*/ 235 h 250"/>
              <a:gd name="T44" fmla="*/ 261 w 320"/>
              <a:gd name="T45" fmla="*/ 247 h 250"/>
              <a:gd name="T46" fmla="*/ 261 w 320"/>
              <a:gd name="T47" fmla="*/ 113 h 250"/>
              <a:gd name="T48" fmla="*/ 245 w 320"/>
              <a:gd name="T49" fmla="*/ 135 h 250"/>
              <a:gd name="T50" fmla="*/ 252 w 320"/>
              <a:gd name="T51" fmla="*/ 155 h 250"/>
              <a:gd name="T52" fmla="*/ 256 w 320"/>
              <a:gd name="T53" fmla="*/ 174 h 250"/>
              <a:gd name="T54" fmla="*/ 238 w 320"/>
              <a:gd name="T55" fmla="*/ 82 h 250"/>
              <a:gd name="T56" fmla="*/ 255 w 320"/>
              <a:gd name="T57" fmla="*/ 100 h 250"/>
              <a:gd name="T58" fmla="*/ 238 w 320"/>
              <a:gd name="T59" fmla="*/ 8 h 250"/>
              <a:gd name="T60" fmla="*/ 234 w 320"/>
              <a:gd name="T61" fmla="*/ 20 h 250"/>
              <a:gd name="T62" fmla="*/ 219 w 320"/>
              <a:gd name="T63" fmla="*/ 2 h 250"/>
              <a:gd name="T64" fmla="*/ 219 w 320"/>
              <a:gd name="T65" fmla="*/ 215 h 250"/>
              <a:gd name="T66" fmla="*/ 229 w 320"/>
              <a:gd name="T67" fmla="*/ 227 h 250"/>
              <a:gd name="T68" fmla="*/ 238 w 320"/>
              <a:gd name="T69" fmla="*/ 39 h 250"/>
              <a:gd name="T70" fmla="*/ 238 w 320"/>
              <a:gd name="T71" fmla="*/ 174 h 250"/>
              <a:gd name="T72" fmla="*/ 226 w 320"/>
              <a:gd name="T73" fmla="*/ 184 h 250"/>
              <a:gd name="T74" fmla="*/ 225 w 320"/>
              <a:gd name="T75" fmla="*/ 51 h 250"/>
              <a:gd name="T76" fmla="*/ 238 w 320"/>
              <a:gd name="T77" fmla="*/ 39 h 250"/>
              <a:gd name="T78" fmla="*/ 134 w 320"/>
              <a:gd name="T79" fmla="*/ 8 h 250"/>
              <a:gd name="T80" fmla="*/ 219 w 320"/>
              <a:gd name="T81" fmla="*/ 2 h 250"/>
              <a:gd name="T82" fmla="*/ 211 w 320"/>
              <a:gd name="T83" fmla="*/ 16 h 250"/>
              <a:gd name="T84" fmla="*/ 203 w 320"/>
              <a:gd name="T85" fmla="*/ 42 h 250"/>
              <a:gd name="T86" fmla="*/ 219 w 320"/>
              <a:gd name="T87" fmla="*/ 53 h 250"/>
              <a:gd name="T88" fmla="*/ 218 w 320"/>
              <a:gd name="T89" fmla="*/ 210 h 250"/>
              <a:gd name="T90" fmla="*/ 194 w 320"/>
              <a:gd name="T91" fmla="*/ 230 h 250"/>
              <a:gd name="T92" fmla="*/ 125 w 320"/>
              <a:gd name="T93" fmla="*/ 192 h 250"/>
              <a:gd name="T94" fmla="*/ 68 w 320"/>
              <a:gd name="T95" fmla="*/ 164 h 250"/>
              <a:gd name="T96" fmla="*/ 84 w 320"/>
              <a:gd name="T97" fmla="*/ 159 h 250"/>
              <a:gd name="T98" fmla="*/ 104 w 320"/>
              <a:gd name="T99" fmla="*/ 131 h 250"/>
              <a:gd name="T100" fmla="*/ 95 w 320"/>
              <a:gd name="T101" fmla="*/ 100 h 250"/>
              <a:gd name="T102" fmla="*/ 0 w 320"/>
              <a:gd name="T103" fmla="*/ 136 h 250"/>
              <a:gd name="T104" fmla="*/ 5 w 320"/>
              <a:gd name="T105" fmla="*/ 96 h 250"/>
              <a:gd name="T106" fmla="*/ 45 w 320"/>
              <a:gd name="T107" fmla="*/ 44 h 250"/>
              <a:gd name="T108" fmla="*/ 68 w 320"/>
              <a:gd name="T109" fmla="*/ 88 h 250"/>
              <a:gd name="T110" fmla="*/ 38 w 320"/>
              <a:gd name="T111" fmla="*/ 101 h 250"/>
              <a:gd name="T112" fmla="*/ 31 w 320"/>
              <a:gd name="T113" fmla="*/ 135 h 250"/>
              <a:gd name="T114" fmla="*/ 57 w 320"/>
              <a:gd name="T115" fmla="*/ 162 h 250"/>
              <a:gd name="T116" fmla="*/ 42 w 320"/>
              <a:gd name="T117" fmla="*/ 189 h 250"/>
              <a:gd name="T118" fmla="*/ 3 w 320"/>
              <a:gd name="T119" fmla="*/ 1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0" h="250">
                <a:moveTo>
                  <a:pt x="261" y="19"/>
                </a:moveTo>
                <a:lnTo>
                  <a:pt x="261" y="19"/>
                </a:lnTo>
                <a:lnTo>
                  <a:pt x="276" y="30"/>
                </a:lnTo>
                <a:lnTo>
                  <a:pt x="288" y="42"/>
                </a:lnTo>
                <a:lnTo>
                  <a:pt x="298" y="57"/>
                </a:lnTo>
                <a:lnTo>
                  <a:pt x="306" y="71"/>
                </a:lnTo>
                <a:lnTo>
                  <a:pt x="312" y="88"/>
                </a:lnTo>
                <a:lnTo>
                  <a:pt x="316" y="104"/>
                </a:lnTo>
                <a:lnTo>
                  <a:pt x="318" y="120"/>
                </a:lnTo>
                <a:lnTo>
                  <a:pt x="320" y="138"/>
                </a:lnTo>
                <a:lnTo>
                  <a:pt x="320" y="154"/>
                </a:lnTo>
                <a:lnTo>
                  <a:pt x="317" y="170"/>
                </a:lnTo>
                <a:lnTo>
                  <a:pt x="314" y="185"/>
                </a:lnTo>
                <a:lnTo>
                  <a:pt x="310" y="200"/>
                </a:lnTo>
                <a:lnTo>
                  <a:pt x="303" y="212"/>
                </a:lnTo>
                <a:lnTo>
                  <a:pt x="297" y="223"/>
                </a:lnTo>
                <a:lnTo>
                  <a:pt x="290" y="233"/>
                </a:lnTo>
                <a:lnTo>
                  <a:pt x="282" y="239"/>
                </a:lnTo>
                <a:lnTo>
                  <a:pt x="282" y="239"/>
                </a:lnTo>
                <a:lnTo>
                  <a:pt x="271" y="245"/>
                </a:lnTo>
                <a:lnTo>
                  <a:pt x="261" y="247"/>
                </a:lnTo>
                <a:lnTo>
                  <a:pt x="261" y="233"/>
                </a:lnTo>
                <a:lnTo>
                  <a:pt x="261" y="233"/>
                </a:lnTo>
                <a:lnTo>
                  <a:pt x="263" y="233"/>
                </a:lnTo>
                <a:lnTo>
                  <a:pt x="263" y="233"/>
                </a:lnTo>
                <a:lnTo>
                  <a:pt x="263" y="233"/>
                </a:lnTo>
                <a:lnTo>
                  <a:pt x="268" y="229"/>
                </a:lnTo>
                <a:lnTo>
                  <a:pt x="272" y="224"/>
                </a:lnTo>
                <a:lnTo>
                  <a:pt x="276" y="219"/>
                </a:lnTo>
                <a:lnTo>
                  <a:pt x="279" y="214"/>
                </a:lnTo>
                <a:lnTo>
                  <a:pt x="280" y="208"/>
                </a:lnTo>
                <a:lnTo>
                  <a:pt x="280" y="203"/>
                </a:lnTo>
                <a:lnTo>
                  <a:pt x="279" y="196"/>
                </a:lnTo>
                <a:lnTo>
                  <a:pt x="276" y="191"/>
                </a:lnTo>
                <a:lnTo>
                  <a:pt x="276" y="191"/>
                </a:lnTo>
                <a:lnTo>
                  <a:pt x="274" y="185"/>
                </a:lnTo>
                <a:lnTo>
                  <a:pt x="271" y="181"/>
                </a:lnTo>
                <a:lnTo>
                  <a:pt x="267" y="178"/>
                </a:lnTo>
                <a:lnTo>
                  <a:pt x="261" y="176"/>
                </a:lnTo>
                <a:lnTo>
                  <a:pt x="261" y="165"/>
                </a:lnTo>
                <a:lnTo>
                  <a:pt x="261" y="165"/>
                </a:lnTo>
                <a:lnTo>
                  <a:pt x="268" y="168"/>
                </a:lnTo>
                <a:lnTo>
                  <a:pt x="275" y="168"/>
                </a:lnTo>
                <a:lnTo>
                  <a:pt x="280" y="168"/>
                </a:lnTo>
                <a:lnTo>
                  <a:pt x="287" y="165"/>
                </a:lnTo>
                <a:lnTo>
                  <a:pt x="287" y="165"/>
                </a:lnTo>
                <a:lnTo>
                  <a:pt x="287" y="165"/>
                </a:lnTo>
                <a:lnTo>
                  <a:pt x="293" y="162"/>
                </a:lnTo>
                <a:lnTo>
                  <a:pt x="297" y="158"/>
                </a:lnTo>
                <a:lnTo>
                  <a:pt x="299" y="153"/>
                </a:lnTo>
                <a:lnTo>
                  <a:pt x="302" y="149"/>
                </a:lnTo>
                <a:lnTo>
                  <a:pt x="303" y="143"/>
                </a:lnTo>
                <a:lnTo>
                  <a:pt x="303" y="136"/>
                </a:lnTo>
                <a:lnTo>
                  <a:pt x="302" y="131"/>
                </a:lnTo>
                <a:lnTo>
                  <a:pt x="299" y="126"/>
                </a:lnTo>
                <a:lnTo>
                  <a:pt x="299" y="126"/>
                </a:lnTo>
                <a:lnTo>
                  <a:pt x="297" y="122"/>
                </a:lnTo>
                <a:lnTo>
                  <a:pt x="293" y="118"/>
                </a:lnTo>
                <a:lnTo>
                  <a:pt x="288" y="113"/>
                </a:lnTo>
                <a:lnTo>
                  <a:pt x="283" y="112"/>
                </a:lnTo>
                <a:lnTo>
                  <a:pt x="279" y="111"/>
                </a:lnTo>
                <a:lnTo>
                  <a:pt x="272" y="109"/>
                </a:lnTo>
                <a:lnTo>
                  <a:pt x="267" y="111"/>
                </a:lnTo>
                <a:lnTo>
                  <a:pt x="261" y="112"/>
                </a:lnTo>
                <a:lnTo>
                  <a:pt x="261" y="100"/>
                </a:lnTo>
                <a:lnTo>
                  <a:pt x="261" y="100"/>
                </a:lnTo>
                <a:lnTo>
                  <a:pt x="268" y="100"/>
                </a:lnTo>
                <a:lnTo>
                  <a:pt x="274" y="99"/>
                </a:lnTo>
                <a:lnTo>
                  <a:pt x="274" y="99"/>
                </a:lnTo>
                <a:lnTo>
                  <a:pt x="278" y="96"/>
                </a:lnTo>
                <a:lnTo>
                  <a:pt x="282" y="92"/>
                </a:lnTo>
                <a:lnTo>
                  <a:pt x="284" y="88"/>
                </a:lnTo>
                <a:lnTo>
                  <a:pt x="286" y="84"/>
                </a:lnTo>
                <a:lnTo>
                  <a:pt x="287" y="78"/>
                </a:lnTo>
                <a:lnTo>
                  <a:pt x="287" y="74"/>
                </a:lnTo>
                <a:lnTo>
                  <a:pt x="286" y="69"/>
                </a:lnTo>
                <a:lnTo>
                  <a:pt x="284" y="63"/>
                </a:lnTo>
                <a:lnTo>
                  <a:pt x="284" y="63"/>
                </a:lnTo>
                <a:lnTo>
                  <a:pt x="284" y="63"/>
                </a:lnTo>
                <a:lnTo>
                  <a:pt x="280" y="58"/>
                </a:lnTo>
                <a:lnTo>
                  <a:pt x="275" y="54"/>
                </a:lnTo>
                <a:lnTo>
                  <a:pt x="270" y="51"/>
                </a:lnTo>
                <a:lnTo>
                  <a:pt x="261" y="50"/>
                </a:lnTo>
                <a:lnTo>
                  <a:pt x="261" y="19"/>
                </a:lnTo>
                <a:close/>
                <a:moveTo>
                  <a:pt x="238" y="8"/>
                </a:moveTo>
                <a:lnTo>
                  <a:pt x="238" y="8"/>
                </a:lnTo>
                <a:lnTo>
                  <a:pt x="251" y="12"/>
                </a:lnTo>
                <a:lnTo>
                  <a:pt x="261" y="19"/>
                </a:lnTo>
                <a:lnTo>
                  <a:pt x="261" y="50"/>
                </a:lnTo>
                <a:lnTo>
                  <a:pt x="261" y="50"/>
                </a:lnTo>
                <a:lnTo>
                  <a:pt x="256" y="50"/>
                </a:lnTo>
                <a:lnTo>
                  <a:pt x="251" y="53"/>
                </a:lnTo>
                <a:lnTo>
                  <a:pt x="251" y="53"/>
                </a:lnTo>
                <a:lnTo>
                  <a:pt x="247" y="55"/>
                </a:lnTo>
                <a:lnTo>
                  <a:pt x="242" y="59"/>
                </a:lnTo>
                <a:lnTo>
                  <a:pt x="240" y="63"/>
                </a:lnTo>
                <a:lnTo>
                  <a:pt x="238" y="67"/>
                </a:lnTo>
                <a:lnTo>
                  <a:pt x="238" y="39"/>
                </a:lnTo>
                <a:lnTo>
                  <a:pt x="238" y="39"/>
                </a:lnTo>
                <a:lnTo>
                  <a:pt x="238" y="34"/>
                </a:lnTo>
                <a:lnTo>
                  <a:pt x="238" y="27"/>
                </a:lnTo>
                <a:lnTo>
                  <a:pt x="238" y="8"/>
                </a:lnTo>
                <a:lnTo>
                  <a:pt x="238" y="8"/>
                </a:lnTo>
                <a:close/>
                <a:moveTo>
                  <a:pt x="261" y="247"/>
                </a:moveTo>
                <a:lnTo>
                  <a:pt x="261" y="247"/>
                </a:lnTo>
                <a:lnTo>
                  <a:pt x="249" y="250"/>
                </a:lnTo>
                <a:lnTo>
                  <a:pt x="238" y="250"/>
                </a:lnTo>
                <a:lnTo>
                  <a:pt x="238" y="233"/>
                </a:lnTo>
                <a:lnTo>
                  <a:pt x="238" y="233"/>
                </a:lnTo>
                <a:lnTo>
                  <a:pt x="244" y="235"/>
                </a:lnTo>
                <a:lnTo>
                  <a:pt x="249" y="235"/>
                </a:lnTo>
                <a:lnTo>
                  <a:pt x="256" y="235"/>
                </a:lnTo>
                <a:lnTo>
                  <a:pt x="261" y="233"/>
                </a:lnTo>
                <a:lnTo>
                  <a:pt x="261" y="247"/>
                </a:lnTo>
                <a:lnTo>
                  <a:pt x="261" y="247"/>
                </a:lnTo>
                <a:close/>
                <a:moveTo>
                  <a:pt x="261" y="100"/>
                </a:moveTo>
                <a:lnTo>
                  <a:pt x="261" y="112"/>
                </a:lnTo>
                <a:lnTo>
                  <a:pt x="261" y="112"/>
                </a:lnTo>
                <a:lnTo>
                  <a:pt x="261" y="113"/>
                </a:lnTo>
                <a:lnTo>
                  <a:pt x="261" y="113"/>
                </a:lnTo>
                <a:lnTo>
                  <a:pt x="256" y="116"/>
                </a:lnTo>
                <a:lnTo>
                  <a:pt x="252" y="120"/>
                </a:lnTo>
                <a:lnTo>
                  <a:pt x="249" y="124"/>
                </a:lnTo>
                <a:lnTo>
                  <a:pt x="247" y="130"/>
                </a:lnTo>
                <a:lnTo>
                  <a:pt x="245" y="135"/>
                </a:lnTo>
                <a:lnTo>
                  <a:pt x="245" y="141"/>
                </a:lnTo>
                <a:lnTo>
                  <a:pt x="247" y="146"/>
                </a:lnTo>
                <a:lnTo>
                  <a:pt x="249" y="151"/>
                </a:lnTo>
                <a:lnTo>
                  <a:pt x="249" y="151"/>
                </a:lnTo>
                <a:lnTo>
                  <a:pt x="252" y="155"/>
                </a:lnTo>
                <a:lnTo>
                  <a:pt x="255" y="159"/>
                </a:lnTo>
                <a:lnTo>
                  <a:pt x="261" y="165"/>
                </a:lnTo>
                <a:lnTo>
                  <a:pt x="261" y="176"/>
                </a:lnTo>
                <a:lnTo>
                  <a:pt x="261" y="176"/>
                </a:lnTo>
                <a:lnTo>
                  <a:pt x="256" y="174"/>
                </a:lnTo>
                <a:lnTo>
                  <a:pt x="251" y="173"/>
                </a:lnTo>
                <a:lnTo>
                  <a:pt x="244" y="173"/>
                </a:lnTo>
                <a:lnTo>
                  <a:pt x="238" y="174"/>
                </a:lnTo>
                <a:lnTo>
                  <a:pt x="238" y="82"/>
                </a:lnTo>
                <a:lnTo>
                  <a:pt x="238" y="82"/>
                </a:lnTo>
                <a:lnTo>
                  <a:pt x="240" y="86"/>
                </a:lnTo>
                <a:lnTo>
                  <a:pt x="240" y="86"/>
                </a:lnTo>
                <a:lnTo>
                  <a:pt x="244" y="92"/>
                </a:lnTo>
                <a:lnTo>
                  <a:pt x="249" y="97"/>
                </a:lnTo>
                <a:lnTo>
                  <a:pt x="255" y="100"/>
                </a:lnTo>
                <a:lnTo>
                  <a:pt x="261" y="100"/>
                </a:lnTo>
                <a:lnTo>
                  <a:pt x="261" y="100"/>
                </a:lnTo>
                <a:close/>
                <a:moveTo>
                  <a:pt x="219" y="2"/>
                </a:moveTo>
                <a:lnTo>
                  <a:pt x="219" y="2"/>
                </a:lnTo>
                <a:lnTo>
                  <a:pt x="238" y="8"/>
                </a:lnTo>
                <a:lnTo>
                  <a:pt x="238" y="27"/>
                </a:lnTo>
                <a:lnTo>
                  <a:pt x="238" y="27"/>
                </a:lnTo>
                <a:lnTo>
                  <a:pt x="237" y="24"/>
                </a:lnTo>
                <a:lnTo>
                  <a:pt x="237" y="24"/>
                </a:lnTo>
                <a:lnTo>
                  <a:pt x="234" y="20"/>
                </a:lnTo>
                <a:lnTo>
                  <a:pt x="230" y="17"/>
                </a:lnTo>
                <a:lnTo>
                  <a:pt x="225" y="15"/>
                </a:lnTo>
                <a:lnTo>
                  <a:pt x="219" y="15"/>
                </a:lnTo>
                <a:lnTo>
                  <a:pt x="219" y="2"/>
                </a:lnTo>
                <a:lnTo>
                  <a:pt x="219" y="2"/>
                </a:lnTo>
                <a:close/>
                <a:moveTo>
                  <a:pt x="238" y="250"/>
                </a:moveTo>
                <a:lnTo>
                  <a:pt x="238" y="250"/>
                </a:lnTo>
                <a:lnTo>
                  <a:pt x="229" y="247"/>
                </a:lnTo>
                <a:lnTo>
                  <a:pt x="219" y="245"/>
                </a:lnTo>
                <a:lnTo>
                  <a:pt x="219" y="215"/>
                </a:lnTo>
                <a:lnTo>
                  <a:pt x="219" y="215"/>
                </a:lnTo>
                <a:lnTo>
                  <a:pt x="221" y="218"/>
                </a:lnTo>
                <a:lnTo>
                  <a:pt x="221" y="218"/>
                </a:lnTo>
                <a:lnTo>
                  <a:pt x="225" y="223"/>
                </a:lnTo>
                <a:lnTo>
                  <a:pt x="229" y="227"/>
                </a:lnTo>
                <a:lnTo>
                  <a:pt x="233" y="231"/>
                </a:lnTo>
                <a:lnTo>
                  <a:pt x="238" y="233"/>
                </a:lnTo>
                <a:lnTo>
                  <a:pt x="238" y="250"/>
                </a:lnTo>
                <a:lnTo>
                  <a:pt x="238" y="250"/>
                </a:lnTo>
                <a:close/>
                <a:moveTo>
                  <a:pt x="238" y="39"/>
                </a:moveTo>
                <a:lnTo>
                  <a:pt x="238" y="67"/>
                </a:lnTo>
                <a:lnTo>
                  <a:pt x="238" y="67"/>
                </a:lnTo>
                <a:lnTo>
                  <a:pt x="237" y="74"/>
                </a:lnTo>
                <a:lnTo>
                  <a:pt x="238" y="82"/>
                </a:lnTo>
                <a:lnTo>
                  <a:pt x="238" y="174"/>
                </a:lnTo>
                <a:lnTo>
                  <a:pt x="238" y="174"/>
                </a:lnTo>
                <a:lnTo>
                  <a:pt x="236" y="176"/>
                </a:lnTo>
                <a:lnTo>
                  <a:pt x="236" y="176"/>
                </a:lnTo>
                <a:lnTo>
                  <a:pt x="230" y="180"/>
                </a:lnTo>
                <a:lnTo>
                  <a:pt x="226" y="184"/>
                </a:lnTo>
                <a:lnTo>
                  <a:pt x="222" y="188"/>
                </a:lnTo>
                <a:lnTo>
                  <a:pt x="219" y="193"/>
                </a:lnTo>
                <a:lnTo>
                  <a:pt x="219" y="53"/>
                </a:lnTo>
                <a:lnTo>
                  <a:pt x="219" y="53"/>
                </a:lnTo>
                <a:lnTo>
                  <a:pt x="225" y="51"/>
                </a:lnTo>
                <a:lnTo>
                  <a:pt x="229" y="50"/>
                </a:lnTo>
                <a:lnTo>
                  <a:pt x="229" y="50"/>
                </a:lnTo>
                <a:lnTo>
                  <a:pt x="234" y="46"/>
                </a:lnTo>
                <a:lnTo>
                  <a:pt x="238" y="39"/>
                </a:lnTo>
                <a:lnTo>
                  <a:pt x="238" y="39"/>
                </a:lnTo>
                <a:close/>
                <a:moveTo>
                  <a:pt x="68" y="31"/>
                </a:moveTo>
                <a:lnTo>
                  <a:pt x="68" y="31"/>
                </a:lnTo>
                <a:lnTo>
                  <a:pt x="91" y="21"/>
                </a:lnTo>
                <a:lnTo>
                  <a:pt x="112" y="13"/>
                </a:lnTo>
                <a:lnTo>
                  <a:pt x="134" y="8"/>
                </a:lnTo>
                <a:lnTo>
                  <a:pt x="153" y="4"/>
                </a:lnTo>
                <a:lnTo>
                  <a:pt x="172" y="1"/>
                </a:lnTo>
                <a:lnTo>
                  <a:pt x="190" y="0"/>
                </a:lnTo>
                <a:lnTo>
                  <a:pt x="205" y="1"/>
                </a:lnTo>
                <a:lnTo>
                  <a:pt x="219" y="2"/>
                </a:lnTo>
                <a:lnTo>
                  <a:pt x="219" y="15"/>
                </a:lnTo>
                <a:lnTo>
                  <a:pt x="219" y="15"/>
                </a:lnTo>
                <a:lnTo>
                  <a:pt x="215" y="15"/>
                </a:lnTo>
                <a:lnTo>
                  <a:pt x="211" y="16"/>
                </a:lnTo>
                <a:lnTo>
                  <a:pt x="211" y="16"/>
                </a:lnTo>
                <a:lnTo>
                  <a:pt x="211" y="16"/>
                </a:lnTo>
                <a:lnTo>
                  <a:pt x="206" y="20"/>
                </a:lnTo>
                <a:lnTo>
                  <a:pt x="202" y="27"/>
                </a:lnTo>
                <a:lnTo>
                  <a:pt x="200" y="34"/>
                </a:lnTo>
                <a:lnTo>
                  <a:pt x="203" y="42"/>
                </a:lnTo>
                <a:lnTo>
                  <a:pt x="203" y="42"/>
                </a:lnTo>
                <a:lnTo>
                  <a:pt x="206" y="46"/>
                </a:lnTo>
                <a:lnTo>
                  <a:pt x="210" y="50"/>
                </a:lnTo>
                <a:lnTo>
                  <a:pt x="215" y="51"/>
                </a:lnTo>
                <a:lnTo>
                  <a:pt x="219" y="53"/>
                </a:lnTo>
                <a:lnTo>
                  <a:pt x="219" y="193"/>
                </a:lnTo>
                <a:lnTo>
                  <a:pt x="219" y="193"/>
                </a:lnTo>
                <a:lnTo>
                  <a:pt x="218" y="199"/>
                </a:lnTo>
                <a:lnTo>
                  <a:pt x="218" y="204"/>
                </a:lnTo>
                <a:lnTo>
                  <a:pt x="218" y="210"/>
                </a:lnTo>
                <a:lnTo>
                  <a:pt x="219" y="215"/>
                </a:lnTo>
                <a:lnTo>
                  <a:pt x="219" y="245"/>
                </a:lnTo>
                <a:lnTo>
                  <a:pt x="219" y="245"/>
                </a:lnTo>
                <a:lnTo>
                  <a:pt x="207" y="238"/>
                </a:lnTo>
                <a:lnTo>
                  <a:pt x="194" y="230"/>
                </a:lnTo>
                <a:lnTo>
                  <a:pt x="169" y="212"/>
                </a:lnTo>
                <a:lnTo>
                  <a:pt x="157" y="203"/>
                </a:lnTo>
                <a:lnTo>
                  <a:pt x="145" y="196"/>
                </a:lnTo>
                <a:lnTo>
                  <a:pt x="131" y="192"/>
                </a:lnTo>
                <a:lnTo>
                  <a:pt x="125" y="192"/>
                </a:lnTo>
                <a:lnTo>
                  <a:pt x="118" y="192"/>
                </a:lnTo>
                <a:lnTo>
                  <a:pt x="118" y="192"/>
                </a:lnTo>
                <a:lnTo>
                  <a:pt x="92" y="193"/>
                </a:lnTo>
                <a:lnTo>
                  <a:pt x="68" y="193"/>
                </a:lnTo>
                <a:lnTo>
                  <a:pt x="68" y="164"/>
                </a:lnTo>
                <a:lnTo>
                  <a:pt x="68" y="164"/>
                </a:lnTo>
                <a:lnTo>
                  <a:pt x="76" y="162"/>
                </a:lnTo>
                <a:lnTo>
                  <a:pt x="84" y="159"/>
                </a:lnTo>
                <a:lnTo>
                  <a:pt x="84" y="159"/>
                </a:lnTo>
                <a:lnTo>
                  <a:pt x="84" y="159"/>
                </a:lnTo>
                <a:lnTo>
                  <a:pt x="91" y="155"/>
                </a:lnTo>
                <a:lnTo>
                  <a:pt x="96" y="150"/>
                </a:lnTo>
                <a:lnTo>
                  <a:pt x="100" y="145"/>
                </a:lnTo>
                <a:lnTo>
                  <a:pt x="103" y="138"/>
                </a:lnTo>
                <a:lnTo>
                  <a:pt x="104" y="131"/>
                </a:lnTo>
                <a:lnTo>
                  <a:pt x="104" y="123"/>
                </a:lnTo>
                <a:lnTo>
                  <a:pt x="103" y="116"/>
                </a:lnTo>
                <a:lnTo>
                  <a:pt x="100" y="109"/>
                </a:lnTo>
                <a:lnTo>
                  <a:pt x="100" y="109"/>
                </a:lnTo>
                <a:lnTo>
                  <a:pt x="95" y="100"/>
                </a:lnTo>
                <a:lnTo>
                  <a:pt x="87" y="93"/>
                </a:lnTo>
                <a:lnTo>
                  <a:pt x="77" y="89"/>
                </a:lnTo>
                <a:lnTo>
                  <a:pt x="68" y="88"/>
                </a:lnTo>
                <a:lnTo>
                  <a:pt x="68" y="31"/>
                </a:lnTo>
                <a:close/>
                <a:moveTo>
                  <a:pt x="0" y="136"/>
                </a:moveTo>
                <a:lnTo>
                  <a:pt x="0" y="136"/>
                </a:lnTo>
                <a:lnTo>
                  <a:pt x="0" y="124"/>
                </a:lnTo>
                <a:lnTo>
                  <a:pt x="0" y="115"/>
                </a:lnTo>
                <a:lnTo>
                  <a:pt x="3" y="104"/>
                </a:lnTo>
                <a:lnTo>
                  <a:pt x="5" y="96"/>
                </a:lnTo>
                <a:lnTo>
                  <a:pt x="10" y="86"/>
                </a:lnTo>
                <a:lnTo>
                  <a:pt x="14" y="78"/>
                </a:lnTo>
                <a:lnTo>
                  <a:pt x="24" y="65"/>
                </a:lnTo>
                <a:lnTo>
                  <a:pt x="35" y="53"/>
                </a:lnTo>
                <a:lnTo>
                  <a:pt x="45" y="44"/>
                </a:lnTo>
                <a:lnTo>
                  <a:pt x="54" y="38"/>
                </a:lnTo>
                <a:lnTo>
                  <a:pt x="54" y="38"/>
                </a:lnTo>
                <a:lnTo>
                  <a:pt x="68" y="31"/>
                </a:lnTo>
                <a:lnTo>
                  <a:pt x="68" y="88"/>
                </a:lnTo>
                <a:lnTo>
                  <a:pt x="68" y="88"/>
                </a:lnTo>
                <a:lnTo>
                  <a:pt x="58" y="89"/>
                </a:lnTo>
                <a:lnTo>
                  <a:pt x="50" y="92"/>
                </a:lnTo>
                <a:lnTo>
                  <a:pt x="50" y="92"/>
                </a:lnTo>
                <a:lnTo>
                  <a:pt x="43" y="96"/>
                </a:lnTo>
                <a:lnTo>
                  <a:pt x="38" y="101"/>
                </a:lnTo>
                <a:lnTo>
                  <a:pt x="34" y="108"/>
                </a:lnTo>
                <a:lnTo>
                  <a:pt x="31" y="113"/>
                </a:lnTo>
                <a:lnTo>
                  <a:pt x="30" y="122"/>
                </a:lnTo>
                <a:lnTo>
                  <a:pt x="30" y="128"/>
                </a:lnTo>
                <a:lnTo>
                  <a:pt x="31" y="135"/>
                </a:lnTo>
                <a:lnTo>
                  <a:pt x="34" y="143"/>
                </a:lnTo>
                <a:lnTo>
                  <a:pt x="34" y="143"/>
                </a:lnTo>
                <a:lnTo>
                  <a:pt x="39" y="151"/>
                </a:lnTo>
                <a:lnTo>
                  <a:pt x="47" y="158"/>
                </a:lnTo>
                <a:lnTo>
                  <a:pt x="57" y="162"/>
                </a:lnTo>
                <a:lnTo>
                  <a:pt x="68" y="164"/>
                </a:lnTo>
                <a:lnTo>
                  <a:pt x="68" y="193"/>
                </a:lnTo>
                <a:lnTo>
                  <a:pt x="68" y="193"/>
                </a:lnTo>
                <a:lnTo>
                  <a:pt x="54" y="192"/>
                </a:lnTo>
                <a:lnTo>
                  <a:pt x="42" y="189"/>
                </a:lnTo>
                <a:lnTo>
                  <a:pt x="31" y="185"/>
                </a:lnTo>
                <a:lnTo>
                  <a:pt x="22" y="178"/>
                </a:lnTo>
                <a:lnTo>
                  <a:pt x="14" y="172"/>
                </a:lnTo>
                <a:lnTo>
                  <a:pt x="8" y="162"/>
                </a:lnTo>
                <a:lnTo>
                  <a:pt x="3" y="150"/>
                </a:lnTo>
                <a:lnTo>
                  <a:pt x="0" y="136"/>
                </a:lnTo>
                <a:lnTo>
                  <a:pt x="0" y="136"/>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0" name="组合 243"/>
          <p:cNvGrpSpPr/>
          <p:nvPr/>
        </p:nvGrpSpPr>
        <p:grpSpPr>
          <a:xfrm>
            <a:off x="1452503" y="3244741"/>
            <a:ext cx="274243" cy="356848"/>
            <a:chOff x="1893888" y="4305300"/>
            <a:chExt cx="495300" cy="644526"/>
          </a:xfrm>
          <a:solidFill>
            <a:schemeClr val="accent1"/>
          </a:solidFill>
        </p:grpSpPr>
        <p:sp>
          <p:nvSpPr>
            <p:cNvPr id="245" name="Freeform 129"/>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6" name="Freeform 130"/>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7" name="Freeform 131"/>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8" name="Freeform 132"/>
            <p:cNvSpPr/>
            <p:nvPr/>
          </p:nvSpPr>
          <p:spPr bwMode="auto">
            <a:xfrm>
              <a:off x="2139951" y="4786313"/>
              <a:ext cx="136525" cy="163513"/>
            </a:xfrm>
            <a:custGeom>
              <a:avLst/>
              <a:gdLst>
                <a:gd name="T0" fmla="*/ 27 w 86"/>
                <a:gd name="T1" fmla="*/ 6 h 103"/>
                <a:gd name="T2" fmla="*/ 27 w 86"/>
                <a:gd name="T3" fmla="*/ 38 h 103"/>
                <a:gd name="T4" fmla="*/ 27 w 86"/>
                <a:gd name="T5" fmla="*/ 38 h 103"/>
                <a:gd name="T6" fmla="*/ 28 w 86"/>
                <a:gd name="T7" fmla="*/ 41 h 103"/>
                <a:gd name="T8" fmla="*/ 34 w 86"/>
                <a:gd name="T9" fmla="*/ 47 h 103"/>
                <a:gd name="T10" fmla="*/ 42 w 86"/>
                <a:gd name="T11" fmla="*/ 55 h 103"/>
                <a:gd name="T12" fmla="*/ 47 w 86"/>
                <a:gd name="T13" fmla="*/ 57 h 103"/>
                <a:gd name="T14" fmla="*/ 54 w 86"/>
                <a:gd name="T15" fmla="*/ 60 h 103"/>
                <a:gd name="T16" fmla="*/ 54 w 86"/>
                <a:gd name="T17" fmla="*/ 60 h 103"/>
                <a:gd name="T18" fmla="*/ 66 w 86"/>
                <a:gd name="T19" fmla="*/ 65 h 103"/>
                <a:gd name="T20" fmla="*/ 78 w 86"/>
                <a:gd name="T21" fmla="*/ 72 h 103"/>
                <a:gd name="T22" fmla="*/ 82 w 86"/>
                <a:gd name="T23" fmla="*/ 75 h 103"/>
                <a:gd name="T24" fmla="*/ 85 w 86"/>
                <a:gd name="T25" fmla="*/ 79 h 103"/>
                <a:gd name="T26" fmla="*/ 86 w 86"/>
                <a:gd name="T27" fmla="*/ 82 h 103"/>
                <a:gd name="T28" fmla="*/ 86 w 86"/>
                <a:gd name="T29" fmla="*/ 86 h 103"/>
                <a:gd name="T30" fmla="*/ 86 w 86"/>
                <a:gd name="T31" fmla="*/ 86 h 103"/>
                <a:gd name="T32" fmla="*/ 85 w 86"/>
                <a:gd name="T33" fmla="*/ 90 h 103"/>
                <a:gd name="T34" fmla="*/ 81 w 86"/>
                <a:gd name="T35" fmla="*/ 93 h 103"/>
                <a:gd name="T36" fmla="*/ 76 w 86"/>
                <a:gd name="T37" fmla="*/ 95 h 103"/>
                <a:gd name="T38" fmla="*/ 66 w 86"/>
                <a:gd name="T39" fmla="*/ 98 h 103"/>
                <a:gd name="T40" fmla="*/ 55 w 86"/>
                <a:gd name="T41" fmla="*/ 101 h 103"/>
                <a:gd name="T42" fmla="*/ 40 w 86"/>
                <a:gd name="T43" fmla="*/ 102 h 103"/>
                <a:gd name="T44" fmla="*/ 21 w 86"/>
                <a:gd name="T45" fmla="*/ 103 h 103"/>
                <a:gd name="T46" fmla="*/ 0 w 86"/>
                <a:gd name="T47" fmla="*/ 103 h 103"/>
                <a:gd name="T48" fmla="*/ 0 w 86"/>
                <a:gd name="T49" fmla="*/ 0 h 103"/>
                <a:gd name="T50" fmla="*/ 27 w 86"/>
                <a:gd name="T51"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103">
                  <a:moveTo>
                    <a:pt x="27" y="6"/>
                  </a:moveTo>
                  <a:lnTo>
                    <a:pt x="27" y="38"/>
                  </a:lnTo>
                  <a:lnTo>
                    <a:pt x="27" y="38"/>
                  </a:lnTo>
                  <a:lnTo>
                    <a:pt x="28" y="41"/>
                  </a:lnTo>
                  <a:lnTo>
                    <a:pt x="34" y="47"/>
                  </a:lnTo>
                  <a:lnTo>
                    <a:pt x="42" y="55"/>
                  </a:lnTo>
                  <a:lnTo>
                    <a:pt x="47" y="57"/>
                  </a:lnTo>
                  <a:lnTo>
                    <a:pt x="54" y="60"/>
                  </a:lnTo>
                  <a:lnTo>
                    <a:pt x="54" y="60"/>
                  </a:lnTo>
                  <a:lnTo>
                    <a:pt x="66" y="65"/>
                  </a:lnTo>
                  <a:lnTo>
                    <a:pt x="78" y="72"/>
                  </a:lnTo>
                  <a:lnTo>
                    <a:pt x="82" y="75"/>
                  </a:lnTo>
                  <a:lnTo>
                    <a:pt x="85" y="79"/>
                  </a:lnTo>
                  <a:lnTo>
                    <a:pt x="86" y="82"/>
                  </a:lnTo>
                  <a:lnTo>
                    <a:pt x="86" y="86"/>
                  </a:lnTo>
                  <a:lnTo>
                    <a:pt x="86" y="86"/>
                  </a:lnTo>
                  <a:lnTo>
                    <a:pt x="85" y="90"/>
                  </a:lnTo>
                  <a:lnTo>
                    <a:pt x="81" y="93"/>
                  </a:lnTo>
                  <a:lnTo>
                    <a:pt x="76" y="95"/>
                  </a:lnTo>
                  <a:lnTo>
                    <a:pt x="66" y="98"/>
                  </a:lnTo>
                  <a:lnTo>
                    <a:pt x="55" y="101"/>
                  </a:lnTo>
                  <a:lnTo>
                    <a:pt x="40" y="102"/>
                  </a:lnTo>
                  <a:lnTo>
                    <a:pt x="21" y="103"/>
                  </a:lnTo>
                  <a:lnTo>
                    <a:pt x="0" y="103"/>
                  </a:lnTo>
                  <a:lnTo>
                    <a:pt x="0" y="0"/>
                  </a:lnTo>
                  <a:lnTo>
                    <a:pt x="27"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49" name="Freeform 133"/>
            <p:cNvSpPr/>
            <p:nvPr/>
          </p:nvSpPr>
          <p:spPr bwMode="auto">
            <a:xfrm>
              <a:off x="2024063" y="4786313"/>
              <a:ext cx="130175" cy="163513"/>
            </a:xfrm>
            <a:custGeom>
              <a:avLst/>
              <a:gdLst>
                <a:gd name="T0" fmla="*/ 63 w 82"/>
                <a:gd name="T1" fmla="*/ 6 h 103"/>
                <a:gd name="T2" fmla="*/ 63 w 82"/>
                <a:gd name="T3" fmla="*/ 38 h 103"/>
                <a:gd name="T4" fmla="*/ 63 w 82"/>
                <a:gd name="T5" fmla="*/ 38 h 103"/>
                <a:gd name="T6" fmla="*/ 62 w 82"/>
                <a:gd name="T7" fmla="*/ 41 h 103"/>
                <a:gd name="T8" fmla="*/ 58 w 82"/>
                <a:gd name="T9" fmla="*/ 47 h 103"/>
                <a:gd name="T10" fmla="*/ 51 w 82"/>
                <a:gd name="T11" fmla="*/ 55 h 103"/>
                <a:gd name="T12" fmla="*/ 46 w 82"/>
                <a:gd name="T13" fmla="*/ 57 h 103"/>
                <a:gd name="T14" fmla="*/ 39 w 82"/>
                <a:gd name="T15" fmla="*/ 60 h 103"/>
                <a:gd name="T16" fmla="*/ 39 w 82"/>
                <a:gd name="T17" fmla="*/ 60 h 103"/>
                <a:gd name="T18" fmla="*/ 25 w 82"/>
                <a:gd name="T19" fmla="*/ 65 h 103"/>
                <a:gd name="T20" fmla="*/ 12 w 82"/>
                <a:gd name="T21" fmla="*/ 72 h 103"/>
                <a:gd name="T22" fmla="*/ 6 w 82"/>
                <a:gd name="T23" fmla="*/ 75 h 103"/>
                <a:gd name="T24" fmla="*/ 4 w 82"/>
                <a:gd name="T25" fmla="*/ 79 h 103"/>
                <a:gd name="T26" fmla="*/ 1 w 82"/>
                <a:gd name="T27" fmla="*/ 82 h 103"/>
                <a:gd name="T28" fmla="*/ 0 w 82"/>
                <a:gd name="T29" fmla="*/ 86 h 103"/>
                <a:gd name="T30" fmla="*/ 0 w 82"/>
                <a:gd name="T31" fmla="*/ 86 h 103"/>
                <a:gd name="T32" fmla="*/ 2 w 82"/>
                <a:gd name="T33" fmla="*/ 90 h 103"/>
                <a:gd name="T34" fmla="*/ 8 w 82"/>
                <a:gd name="T35" fmla="*/ 93 h 103"/>
                <a:gd name="T36" fmla="*/ 15 w 82"/>
                <a:gd name="T37" fmla="*/ 95 h 103"/>
                <a:gd name="T38" fmla="*/ 24 w 82"/>
                <a:gd name="T39" fmla="*/ 98 h 103"/>
                <a:gd name="T40" fmla="*/ 36 w 82"/>
                <a:gd name="T41" fmla="*/ 101 h 103"/>
                <a:gd name="T42" fmla="*/ 50 w 82"/>
                <a:gd name="T43" fmla="*/ 102 h 103"/>
                <a:gd name="T44" fmla="*/ 82 w 82"/>
                <a:gd name="T45" fmla="*/ 103 h 103"/>
                <a:gd name="T46" fmla="*/ 82 w 82"/>
                <a:gd name="T47" fmla="*/ 0 h 103"/>
                <a:gd name="T48" fmla="*/ 63 w 82"/>
                <a:gd name="T49"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103">
                  <a:moveTo>
                    <a:pt x="63" y="6"/>
                  </a:moveTo>
                  <a:lnTo>
                    <a:pt x="63" y="38"/>
                  </a:lnTo>
                  <a:lnTo>
                    <a:pt x="63" y="38"/>
                  </a:lnTo>
                  <a:lnTo>
                    <a:pt x="62" y="41"/>
                  </a:lnTo>
                  <a:lnTo>
                    <a:pt x="58" y="47"/>
                  </a:lnTo>
                  <a:lnTo>
                    <a:pt x="51" y="55"/>
                  </a:lnTo>
                  <a:lnTo>
                    <a:pt x="46" y="57"/>
                  </a:lnTo>
                  <a:lnTo>
                    <a:pt x="39" y="60"/>
                  </a:lnTo>
                  <a:lnTo>
                    <a:pt x="39" y="60"/>
                  </a:lnTo>
                  <a:lnTo>
                    <a:pt x="25" y="65"/>
                  </a:lnTo>
                  <a:lnTo>
                    <a:pt x="12" y="72"/>
                  </a:lnTo>
                  <a:lnTo>
                    <a:pt x="6" y="75"/>
                  </a:lnTo>
                  <a:lnTo>
                    <a:pt x="4" y="79"/>
                  </a:lnTo>
                  <a:lnTo>
                    <a:pt x="1" y="82"/>
                  </a:lnTo>
                  <a:lnTo>
                    <a:pt x="0" y="86"/>
                  </a:lnTo>
                  <a:lnTo>
                    <a:pt x="0" y="86"/>
                  </a:lnTo>
                  <a:lnTo>
                    <a:pt x="2" y="90"/>
                  </a:lnTo>
                  <a:lnTo>
                    <a:pt x="8" y="93"/>
                  </a:lnTo>
                  <a:lnTo>
                    <a:pt x="15" y="95"/>
                  </a:lnTo>
                  <a:lnTo>
                    <a:pt x="24" y="98"/>
                  </a:lnTo>
                  <a:lnTo>
                    <a:pt x="36" y="101"/>
                  </a:lnTo>
                  <a:lnTo>
                    <a:pt x="50" y="102"/>
                  </a:lnTo>
                  <a:lnTo>
                    <a:pt x="82" y="103"/>
                  </a:lnTo>
                  <a:lnTo>
                    <a:pt x="82" y="0"/>
                  </a:lnTo>
                  <a:lnTo>
                    <a:pt x="63"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0" name="Freeform 134"/>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1" name="Freeform 135"/>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2" name="Freeform 136"/>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1" name="组合 252"/>
          <p:cNvGrpSpPr/>
          <p:nvPr/>
        </p:nvGrpSpPr>
        <p:grpSpPr>
          <a:xfrm>
            <a:off x="2533652" y="1865693"/>
            <a:ext cx="179312" cy="319053"/>
            <a:chOff x="3846513" y="1814513"/>
            <a:chExt cx="323850" cy="576262"/>
          </a:xfrm>
          <a:solidFill>
            <a:schemeClr val="accent1"/>
          </a:solidFill>
        </p:grpSpPr>
        <p:sp>
          <p:nvSpPr>
            <p:cNvPr id="254" name="Freeform 137"/>
            <p:cNvSpPr>
              <a:spLocks noEditPoints="1"/>
            </p:cNvSpPr>
            <p:nvPr/>
          </p:nvSpPr>
          <p:spPr bwMode="auto">
            <a:xfrm>
              <a:off x="3846513" y="1814513"/>
              <a:ext cx="323850" cy="323850"/>
            </a:xfrm>
            <a:custGeom>
              <a:avLst/>
              <a:gdLst>
                <a:gd name="T0" fmla="*/ 112 w 204"/>
                <a:gd name="T1" fmla="*/ 0 h 204"/>
                <a:gd name="T2" fmla="*/ 141 w 204"/>
                <a:gd name="T3" fmla="*/ 8 h 204"/>
                <a:gd name="T4" fmla="*/ 165 w 204"/>
                <a:gd name="T5" fmla="*/ 22 h 204"/>
                <a:gd name="T6" fmla="*/ 185 w 204"/>
                <a:gd name="T7" fmla="*/ 42 h 204"/>
                <a:gd name="T8" fmla="*/ 199 w 204"/>
                <a:gd name="T9" fmla="*/ 68 h 204"/>
                <a:gd name="T10" fmla="*/ 204 w 204"/>
                <a:gd name="T11" fmla="*/ 96 h 204"/>
                <a:gd name="T12" fmla="*/ 203 w 204"/>
                <a:gd name="T13" fmla="*/ 118 h 204"/>
                <a:gd name="T14" fmla="*/ 195 w 204"/>
                <a:gd name="T15" fmla="*/ 146 h 204"/>
                <a:gd name="T16" fmla="*/ 179 w 204"/>
                <a:gd name="T17" fmla="*/ 171 h 204"/>
                <a:gd name="T18" fmla="*/ 156 w 204"/>
                <a:gd name="T19" fmla="*/ 190 h 204"/>
                <a:gd name="T20" fmla="*/ 129 w 204"/>
                <a:gd name="T21" fmla="*/ 202 h 204"/>
                <a:gd name="T22" fmla="*/ 108 w 204"/>
                <a:gd name="T23" fmla="*/ 204 h 204"/>
                <a:gd name="T24" fmla="*/ 102 w 204"/>
                <a:gd name="T25" fmla="*/ 185 h 204"/>
                <a:gd name="T26" fmla="*/ 107 w 204"/>
                <a:gd name="T27" fmla="*/ 185 h 204"/>
                <a:gd name="T28" fmla="*/ 131 w 204"/>
                <a:gd name="T29" fmla="*/ 180 h 204"/>
                <a:gd name="T30" fmla="*/ 164 w 204"/>
                <a:gd name="T31" fmla="*/ 158 h 204"/>
                <a:gd name="T32" fmla="*/ 183 w 204"/>
                <a:gd name="T33" fmla="*/ 123 h 204"/>
                <a:gd name="T34" fmla="*/ 185 w 204"/>
                <a:gd name="T35" fmla="*/ 97 h 204"/>
                <a:gd name="T36" fmla="*/ 177 w 204"/>
                <a:gd name="T37" fmla="*/ 66 h 204"/>
                <a:gd name="T38" fmla="*/ 148 w 204"/>
                <a:gd name="T39" fmla="*/ 32 h 204"/>
                <a:gd name="T40" fmla="*/ 102 w 204"/>
                <a:gd name="T41" fmla="*/ 19 h 204"/>
                <a:gd name="T42" fmla="*/ 96 w 204"/>
                <a:gd name="T43" fmla="*/ 0 h 204"/>
                <a:gd name="T44" fmla="*/ 102 w 204"/>
                <a:gd name="T45" fmla="*/ 19 h 204"/>
                <a:gd name="T46" fmla="*/ 89 w 204"/>
                <a:gd name="T47" fmla="*/ 20 h 204"/>
                <a:gd name="T48" fmla="*/ 66 w 204"/>
                <a:gd name="T49" fmla="*/ 27 h 204"/>
                <a:gd name="T50" fmla="*/ 31 w 204"/>
                <a:gd name="T51" fmla="*/ 60 h 204"/>
                <a:gd name="T52" fmla="*/ 20 w 204"/>
                <a:gd name="T53" fmla="*/ 89 h 204"/>
                <a:gd name="T54" fmla="*/ 19 w 204"/>
                <a:gd name="T55" fmla="*/ 107 h 204"/>
                <a:gd name="T56" fmla="*/ 35 w 204"/>
                <a:gd name="T57" fmla="*/ 152 h 204"/>
                <a:gd name="T58" fmla="*/ 70 w 204"/>
                <a:gd name="T59" fmla="*/ 179 h 204"/>
                <a:gd name="T60" fmla="*/ 102 w 204"/>
                <a:gd name="T61" fmla="*/ 204 h 204"/>
                <a:gd name="T62" fmla="*/ 83 w 204"/>
                <a:gd name="T63" fmla="*/ 203 h 204"/>
                <a:gd name="T64" fmla="*/ 55 w 204"/>
                <a:gd name="T65" fmla="*/ 194 h 204"/>
                <a:gd name="T66" fmla="*/ 32 w 204"/>
                <a:gd name="T67" fmla="*/ 176 h 204"/>
                <a:gd name="T68" fmla="*/ 13 w 204"/>
                <a:gd name="T69" fmla="*/ 154 h 204"/>
                <a:gd name="T70" fmla="*/ 3 w 204"/>
                <a:gd name="T71" fmla="*/ 127 h 204"/>
                <a:gd name="T72" fmla="*/ 0 w 204"/>
                <a:gd name="T73" fmla="*/ 108 h 204"/>
                <a:gd name="T74" fmla="*/ 3 w 204"/>
                <a:gd name="T75" fmla="*/ 77 h 204"/>
                <a:gd name="T76" fmla="*/ 15 w 204"/>
                <a:gd name="T77" fmla="*/ 50 h 204"/>
                <a:gd name="T78" fmla="*/ 32 w 204"/>
                <a:gd name="T79" fmla="*/ 27 h 204"/>
                <a:gd name="T80" fmla="*/ 57 w 204"/>
                <a:gd name="T81" fmla="*/ 11 h 204"/>
                <a:gd name="T82" fmla="*/ 87 w 204"/>
                <a:gd name="T83" fmla="*/ 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4" h="204">
                  <a:moveTo>
                    <a:pt x="102" y="0"/>
                  </a:moveTo>
                  <a:lnTo>
                    <a:pt x="102" y="0"/>
                  </a:lnTo>
                  <a:lnTo>
                    <a:pt x="112" y="0"/>
                  </a:lnTo>
                  <a:lnTo>
                    <a:pt x="122" y="1"/>
                  </a:lnTo>
                  <a:lnTo>
                    <a:pt x="131" y="4"/>
                  </a:lnTo>
                  <a:lnTo>
                    <a:pt x="141" y="8"/>
                  </a:lnTo>
                  <a:lnTo>
                    <a:pt x="149" y="11"/>
                  </a:lnTo>
                  <a:lnTo>
                    <a:pt x="157" y="16"/>
                  </a:lnTo>
                  <a:lnTo>
                    <a:pt x="165" y="22"/>
                  </a:lnTo>
                  <a:lnTo>
                    <a:pt x="172" y="28"/>
                  </a:lnTo>
                  <a:lnTo>
                    <a:pt x="179" y="35"/>
                  </a:lnTo>
                  <a:lnTo>
                    <a:pt x="185" y="42"/>
                  </a:lnTo>
                  <a:lnTo>
                    <a:pt x="190" y="50"/>
                  </a:lnTo>
                  <a:lnTo>
                    <a:pt x="195" y="58"/>
                  </a:lnTo>
                  <a:lnTo>
                    <a:pt x="199" y="68"/>
                  </a:lnTo>
                  <a:lnTo>
                    <a:pt x="202" y="77"/>
                  </a:lnTo>
                  <a:lnTo>
                    <a:pt x="203" y="87"/>
                  </a:lnTo>
                  <a:lnTo>
                    <a:pt x="204" y="96"/>
                  </a:lnTo>
                  <a:lnTo>
                    <a:pt x="204" y="96"/>
                  </a:lnTo>
                  <a:lnTo>
                    <a:pt x="204" y="107"/>
                  </a:lnTo>
                  <a:lnTo>
                    <a:pt x="203" y="118"/>
                  </a:lnTo>
                  <a:lnTo>
                    <a:pt x="202" y="127"/>
                  </a:lnTo>
                  <a:lnTo>
                    <a:pt x="199" y="137"/>
                  </a:lnTo>
                  <a:lnTo>
                    <a:pt x="195" y="146"/>
                  </a:lnTo>
                  <a:lnTo>
                    <a:pt x="190" y="154"/>
                  </a:lnTo>
                  <a:lnTo>
                    <a:pt x="184" y="162"/>
                  </a:lnTo>
                  <a:lnTo>
                    <a:pt x="179" y="171"/>
                  </a:lnTo>
                  <a:lnTo>
                    <a:pt x="172" y="177"/>
                  </a:lnTo>
                  <a:lnTo>
                    <a:pt x="164" y="184"/>
                  </a:lnTo>
                  <a:lnTo>
                    <a:pt x="156" y="190"/>
                  </a:lnTo>
                  <a:lnTo>
                    <a:pt x="148" y="194"/>
                  </a:lnTo>
                  <a:lnTo>
                    <a:pt x="138" y="198"/>
                  </a:lnTo>
                  <a:lnTo>
                    <a:pt x="129" y="202"/>
                  </a:lnTo>
                  <a:lnTo>
                    <a:pt x="118" y="203"/>
                  </a:lnTo>
                  <a:lnTo>
                    <a:pt x="108" y="204"/>
                  </a:lnTo>
                  <a:lnTo>
                    <a:pt x="108" y="204"/>
                  </a:lnTo>
                  <a:lnTo>
                    <a:pt x="102" y="204"/>
                  </a:lnTo>
                  <a:lnTo>
                    <a:pt x="102" y="185"/>
                  </a:lnTo>
                  <a:lnTo>
                    <a:pt x="102" y="185"/>
                  </a:lnTo>
                  <a:lnTo>
                    <a:pt x="107" y="185"/>
                  </a:lnTo>
                  <a:lnTo>
                    <a:pt x="107" y="185"/>
                  </a:lnTo>
                  <a:lnTo>
                    <a:pt x="107" y="185"/>
                  </a:lnTo>
                  <a:lnTo>
                    <a:pt x="115" y="184"/>
                  </a:lnTo>
                  <a:lnTo>
                    <a:pt x="123" y="183"/>
                  </a:lnTo>
                  <a:lnTo>
                    <a:pt x="131" y="180"/>
                  </a:lnTo>
                  <a:lnTo>
                    <a:pt x="138" y="177"/>
                  </a:lnTo>
                  <a:lnTo>
                    <a:pt x="152" y="169"/>
                  </a:lnTo>
                  <a:lnTo>
                    <a:pt x="164" y="158"/>
                  </a:lnTo>
                  <a:lnTo>
                    <a:pt x="173" y="145"/>
                  </a:lnTo>
                  <a:lnTo>
                    <a:pt x="180" y="130"/>
                  </a:lnTo>
                  <a:lnTo>
                    <a:pt x="183" y="123"/>
                  </a:lnTo>
                  <a:lnTo>
                    <a:pt x="184" y="115"/>
                  </a:lnTo>
                  <a:lnTo>
                    <a:pt x="185" y="107"/>
                  </a:lnTo>
                  <a:lnTo>
                    <a:pt x="185" y="97"/>
                  </a:lnTo>
                  <a:lnTo>
                    <a:pt x="185" y="97"/>
                  </a:lnTo>
                  <a:lnTo>
                    <a:pt x="183" y="81"/>
                  </a:lnTo>
                  <a:lnTo>
                    <a:pt x="177" y="66"/>
                  </a:lnTo>
                  <a:lnTo>
                    <a:pt x="169" y="53"/>
                  </a:lnTo>
                  <a:lnTo>
                    <a:pt x="160" y="42"/>
                  </a:lnTo>
                  <a:lnTo>
                    <a:pt x="148" y="32"/>
                  </a:lnTo>
                  <a:lnTo>
                    <a:pt x="133" y="26"/>
                  </a:lnTo>
                  <a:lnTo>
                    <a:pt x="118" y="20"/>
                  </a:lnTo>
                  <a:lnTo>
                    <a:pt x="102" y="19"/>
                  </a:lnTo>
                  <a:lnTo>
                    <a:pt x="102" y="0"/>
                  </a:lnTo>
                  <a:close/>
                  <a:moveTo>
                    <a:pt x="96" y="0"/>
                  </a:moveTo>
                  <a:lnTo>
                    <a:pt x="96" y="0"/>
                  </a:lnTo>
                  <a:lnTo>
                    <a:pt x="102" y="0"/>
                  </a:lnTo>
                  <a:lnTo>
                    <a:pt x="102" y="19"/>
                  </a:lnTo>
                  <a:lnTo>
                    <a:pt x="102" y="19"/>
                  </a:lnTo>
                  <a:lnTo>
                    <a:pt x="97" y="19"/>
                  </a:lnTo>
                  <a:lnTo>
                    <a:pt x="97" y="19"/>
                  </a:lnTo>
                  <a:lnTo>
                    <a:pt x="89" y="20"/>
                  </a:lnTo>
                  <a:lnTo>
                    <a:pt x="81" y="22"/>
                  </a:lnTo>
                  <a:lnTo>
                    <a:pt x="73" y="24"/>
                  </a:lnTo>
                  <a:lnTo>
                    <a:pt x="66" y="27"/>
                  </a:lnTo>
                  <a:lnTo>
                    <a:pt x="51" y="37"/>
                  </a:lnTo>
                  <a:lnTo>
                    <a:pt x="41" y="46"/>
                  </a:lnTo>
                  <a:lnTo>
                    <a:pt x="31" y="60"/>
                  </a:lnTo>
                  <a:lnTo>
                    <a:pt x="24" y="74"/>
                  </a:lnTo>
                  <a:lnTo>
                    <a:pt x="22" y="81"/>
                  </a:lnTo>
                  <a:lnTo>
                    <a:pt x="20" y="89"/>
                  </a:lnTo>
                  <a:lnTo>
                    <a:pt x="19" y="99"/>
                  </a:lnTo>
                  <a:lnTo>
                    <a:pt x="19" y="107"/>
                  </a:lnTo>
                  <a:lnTo>
                    <a:pt x="19" y="107"/>
                  </a:lnTo>
                  <a:lnTo>
                    <a:pt x="22" y="123"/>
                  </a:lnTo>
                  <a:lnTo>
                    <a:pt x="27" y="138"/>
                  </a:lnTo>
                  <a:lnTo>
                    <a:pt x="35" y="152"/>
                  </a:lnTo>
                  <a:lnTo>
                    <a:pt x="45" y="162"/>
                  </a:lnTo>
                  <a:lnTo>
                    <a:pt x="57" y="172"/>
                  </a:lnTo>
                  <a:lnTo>
                    <a:pt x="70" y="179"/>
                  </a:lnTo>
                  <a:lnTo>
                    <a:pt x="87" y="184"/>
                  </a:lnTo>
                  <a:lnTo>
                    <a:pt x="102" y="185"/>
                  </a:lnTo>
                  <a:lnTo>
                    <a:pt x="102" y="204"/>
                  </a:lnTo>
                  <a:lnTo>
                    <a:pt x="102" y="204"/>
                  </a:lnTo>
                  <a:lnTo>
                    <a:pt x="92" y="204"/>
                  </a:lnTo>
                  <a:lnTo>
                    <a:pt x="83" y="203"/>
                  </a:lnTo>
                  <a:lnTo>
                    <a:pt x="73" y="200"/>
                  </a:lnTo>
                  <a:lnTo>
                    <a:pt x="64" y="198"/>
                  </a:lnTo>
                  <a:lnTo>
                    <a:pt x="55" y="194"/>
                  </a:lnTo>
                  <a:lnTo>
                    <a:pt x="47" y="188"/>
                  </a:lnTo>
                  <a:lnTo>
                    <a:pt x="39" y="183"/>
                  </a:lnTo>
                  <a:lnTo>
                    <a:pt x="32" y="176"/>
                  </a:lnTo>
                  <a:lnTo>
                    <a:pt x="26" y="169"/>
                  </a:lnTo>
                  <a:lnTo>
                    <a:pt x="19" y="162"/>
                  </a:lnTo>
                  <a:lnTo>
                    <a:pt x="13" y="154"/>
                  </a:lnTo>
                  <a:lnTo>
                    <a:pt x="9" y="146"/>
                  </a:lnTo>
                  <a:lnTo>
                    <a:pt x="5" y="137"/>
                  </a:lnTo>
                  <a:lnTo>
                    <a:pt x="3" y="127"/>
                  </a:lnTo>
                  <a:lnTo>
                    <a:pt x="1" y="118"/>
                  </a:lnTo>
                  <a:lnTo>
                    <a:pt x="0" y="108"/>
                  </a:lnTo>
                  <a:lnTo>
                    <a:pt x="0" y="108"/>
                  </a:lnTo>
                  <a:lnTo>
                    <a:pt x="0" y="97"/>
                  </a:lnTo>
                  <a:lnTo>
                    <a:pt x="1" y="87"/>
                  </a:lnTo>
                  <a:lnTo>
                    <a:pt x="3" y="77"/>
                  </a:lnTo>
                  <a:lnTo>
                    <a:pt x="5" y="68"/>
                  </a:lnTo>
                  <a:lnTo>
                    <a:pt x="9" y="58"/>
                  </a:lnTo>
                  <a:lnTo>
                    <a:pt x="15" y="50"/>
                  </a:lnTo>
                  <a:lnTo>
                    <a:pt x="20" y="42"/>
                  </a:lnTo>
                  <a:lnTo>
                    <a:pt x="26" y="34"/>
                  </a:lnTo>
                  <a:lnTo>
                    <a:pt x="32" y="27"/>
                  </a:lnTo>
                  <a:lnTo>
                    <a:pt x="41" y="20"/>
                  </a:lnTo>
                  <a:lnTo>
                    <a:pt x="49" y="15"/>
                  </a:lnTo>
                  <a:lnTo>
                    <a:pt x="57" y="11"/>
                  </a:lnTo>
                  <a:lnTo>
                    <a:pt x="66" y="7"/>
                  </a:lnTo>
                  <a:lnTo>
                    <a:pt x="76" y="3"/>
                  </a:lnTo>
                  <a:lnTo>
                    <a:pt x="87" y="1"/>
                  </a:lnTo>
                  <a:lnTo>
                    <a:pt x="96" y="0"/>
                  </a:lnTo>
                  <a:lnTo>
                    <a:pt x="96"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5" name="Freeform 138"/>
            <p:cNvSpPr/>
            <p:nvPr/>
          </p:nvSpPr>
          <p:spPr bwMode="auto">
            <a:xfrm>
              <a:off x="3994151" y="2119313"/>
              <a:ext cx="52388" cy="161925"/>
            </a:xfrm>
            <a:custGeom>
              <a:avLst/>
              <a:gdLst>
                <a:gd name="T0" fmla="*/ 6 w 33"/>
                <a:gd name="T1" fmla="*/ 102 h 102"/>
                <a:gd name="T2" fmla="*/ 33 w 33"/>
                <a:gd name="T3" fmla="*/ 100 h 102"/>
                <a:gd name="T4" fmla="*/ 27 w 33"/>
                <a:gd name="T5" fmla="*/ 0 h 102"/>
                <a:gd name="T6" fmla="*/ 0 w 33"/>
                <a:gd name="T7" fmla="*/ 2 h 102"/>
                <a:gd name="T8" fmla="*/ 6 w 33"/>
                <a:gd name="T9" fmla="*/ 102 h 102"/>
              </a:gdLst>
              <a:ahLst/>
              <a:cxnLst>
                <a:cxn ang="0">
                  <a:pos x="T0" y="T1"/>
                </a:cxn>
                <a:cxn ang="0">
                  <a:pos x="T2" y="T3"/>
                </a:cxn>
                <a:cxn ang="0">
                  <a:pos x="T4" y="T5"/>
                </a:cxn>
                <a:cxn ang="0">
                  <a:pos x="T6" y="T7"/>
                </a:cxn>
                <a:cxn ang="0">
                  <a:pos x="T8" y="T9"/>
                </a:cxn>
              </a:cxnLst>
              <a:rect l="0" t="0" r="r" b="b"/>
              <a:pathLst>
                <a:path w="33" h="102">
                  <a:moveTo>
                    <a:pt x="6" y="102"/>
                  </a:moveTo>
                  <a:lnTo>
                    <a:pt x="33" y="100"/>
                  </a:lnTo>
                  <a:lnTo>
                    <a:pt x="27" y="0"/>
                  </a:lnTo>
                  <a:lnTo>
                    <a:pt x="0" y="2"/>
                  </a:lnTo>
                  <a:lnTo>
                    <a:pt x="6" y="10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6" name="Freeform 139"/>
            <p:cNvSpPr/>
            <p:nvPr/>
          </p:nvSpPr>
          <p:spPr bwMode="auto">
            <a:xfrm>
              <a:off x="3986213" y="2171700"/>
              <a:ext cx="77788" cy="219075"/>
            </a:xfrm>
            <a:custGeom>
              <a:avLst/>
              <a:gdLst>
                <a:gd name="T0" fmla="*/ 5 w 49"/>
                <a:gd name="T1" fmla="*/ 116 h 138"/>
                <a:gd name="T2" fmla="*/ 5 w 49"/>
                <a:gd name="T3" fmla="*/ 116 h 138"/>
                <a:gd name="T4" fmla="*/ 5 w 49"/>
                <a:gd name="T5" fmla="*/ 122 h 138"/>
                <a:gd name="T6" fmla="*/ 7 w 49"/>
                <a:gd name="T7" fmla="*/ 126 h 138"/>
                <a:gd name="T8" fmla="*/ 9 w 49"/>
                <a:gd name="T9" fmla="*/ 128 h 138"/>
                <a:gd name="T10" fmla="*/ 12 w 49"/>
                <a:gd name="T11" fmla="*/ 132 h 138"/>
                <a:gd name="T12" fmla="*/ 16 w 49"/>
                <a:gd name="T13" fmla="*/ 134 h 138"/>
                <a:gd name="T14" fmla="*/ 19 w 49"/>
                <a:gd name="T15" fmla="*/ 136 h 138"/>
                <a:gd name="T16" fmla="*/ 23 w 49"/>
                <a:gd name="T17" fmla="*/ 138 h 138"/>
                <a:gd name="T18" fmla="*/ 28 w 49"/>
                <a:gd name="T19" fmla="*/ 138 h 138"/>
                <a:gd name="T20" fmla="*/ 28 w 49"/>
                <a:gd name="T21" fmla="*/ 138 h 138"/>
                <a:gd name="T22" fmla="*/ 32 w 49"/>
                <a:gd name="T23" fmla="*/ 136 h 138"/>
                <a:gd name="T24" fmla="*/ 37 w 49"/>
                <a:gd name="T25" fmla="*/ 135 h 138"/>
                <a:gd name="T26" fmla="*/ 41 w 49"/>
                <a:gd name="T27" fmla="*/ 132 h 138"/>
                <a:gd name="T28" fmla="*/ 43 w 49"/>
                <a:gd name="T29" fmla="*/ 130 h 138"/>
                <a:gd name="T30" fmla="*/ 46 w 49"/>
                <a:gd name="T31" fmla="*/ 127 h 138"/>
                <a:gd name="T32" fmla="*/ 47 w 49"/>
                <a:gd name="T33" fmla="*/ 123 h 138"/>
                <a:gd name="T34" fmla="*/ 49 w 49"/>
                <a:gd name="T35" fmla="*/ 119 h 138"/>
                <a:gd name="T36" fmla="*/ 49 w 49"/>
                <a:gd name="T37" fmla="*/ 115 h 138"/>
                <a:gd name="T38" fmla="*/ 43 w 49"/>
                <a:gd name="T39" fmla="*/ 20 h 138"/>
                <a:gd name="T40" fmla="*/ 43 w 49"/>
                <a:gd name="T41" fmla="*/ 20 h 138"/>
                <a:gd name="T42" fmla="*/ 43 w 49"/>
                <a:gd name="T43" fmla="*/ 16 h 138"/>
                <a:gd name="T44" fmla="*/ 42 w 49"/>
                <a:gd name="T45" fmla="*/ 12 h 138"/>
                <a:gd name="T46" fmla="*/ 39 w 49"/>
                <a:gd name="T47" fmla="*/ 8 h 138"/>
                <a:gd name="T48" fmla="*/ 37 w 49"/>
                <a:gd name="T49" fmla="*/ 5 h 138"/>
                <a:gd name="T50" fmla="*/ 34 w 49"/>
                <a:gd name="T51" fmla="*/ 2 h 138"/>
                <a:gd name="T52" fmla="*/ 30 w 49"/>
                <a:gd name="T53" fmla="*/ 1 h 138"/>
                <a:gd name="T54" fmla="*/ 26 w 49"/>
                <a:gd name="T55" fmla="*/ 0 h 138"/>
                <a:gd name="T56" fmla="*/ 20 w 49"/>
                <a:gd name="T57" fmla="*/ 0 h 138"/>
                <a:gd name="T58" fmla="*/ 20 w 49"/>
                <a:gd name="T59" fmla="*/ 0 h 138"/>
                <a:gd name="T60" fmla="*/ 16 w 49"/>
                <a:gd name="T61" fmla="*/ 0 h 138"/>
                <a:gd name="T62" fmla="*/ 12 w 49"/>
                <a:gd name="T63" fmla="*/ 1 h 138"/>
                <a:gd name="T64" fmla="*/ 8 w 49"/>
                <a:gd name="T65" fmla="*/ 4 h 138"/>
                <a:gd name="T66" fmla="*/ 5 w 49"/>
                <a:gd name="T67" fmla="*/ 6 h 138"/>
                <a:gd name="T68" fmla="*/ 3 w 49"/>
                <a:gd name="T69" fmla="*/ 11 h 138"/>
                <a:gd name="T70" fmla="*/ 1 w 49"/>
                <a:gd name="T71" fmla="*/ 15 h 138"/>
                <a:gd name="T72" fmla="*/ 0 w 49"/>
                <a:gd name="T73" fmla="*/ 19 h 138"/>
                <a:gd name="T74" fmla="*/ 0 w 49"/>
                <a:gd name="T75" fmla="*/ 23 h 138"/>
                <a:gd name="T76" fmla="*/ 5 w 49"/>
                <a:gd name="T77" fmla="*/ 11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 h="138">
                  <a:moveTo>
                    <a:pt x="5" y="116"/>
                  </a:moveTo>
                  <a:lnTo>
                    <a:pt x="5" y="116"/>
                  </a:lnTo>
                  <a:lnTo>
                    <a:pt x="5" y="122"/>
                  </a:lnTo>
                  <a:lnTo>
                    <a:pt x="7" y="126"/>
                  </a:lnTo>
                  <a:lnTo>
                    <a:pt x="9" y="128"/>
                  </a:lnTo>
                  <a:lnTo>
                    <a:pt x="12" y="132"/>
                  </a:lnTo>
                  <a:lnTo>
                    <a:pt x="16" y="134"/>
                  </a:lnTo>
                  <a:lnTo>
                    <a:pt x="19" y="136"/>
                  </a:lnTo>
                  <a:lnTo>
                    <a:pt x="23" y="138"/>
                  </a:lnTo>
                  <a:lnTo>
                    <a:pt x="28" y="138"/>
                  </a:lnTo>
                  <a:lnTo>
                    <a:pt x="28" y="138"/>
                  </a:lnTo>
                  <a:lnTo>
                    <a:pt x="32" y="136"/>
                  </a:lnTo>
                  <a:lnTo>
                    <a:pt x="37" y="135"/>
                  </a:lnTo>
                  <a:lnTo>
                    <a:pt x="41" y="132"/>
                  </a:lnTo>
                  <a:lnTo>
                    <a:pt x="43" y="130"/>
                  </a:lnTo>
                  <a:lnTo>
                    <a:pt x="46" y="127"/>
                  </a:lnTo>
                  <a:lnTo>
                    <a:pt x="47" y="123"/>
                  </a:lnTo>
                  <a:lnTo>
                    <a:pt x="49" y="119"/>
                  </a:lnTo>
                  <a:lnTo>
                    <a:pt x="49" y="115"/>
                  </a:lnTo>
                  <a:lnTo>
                    <a:pt x="43" y="20"/>
                  </a:lnTo>
                  <a:lnTo>
                    <a:pt x="43" y="20"/>
                  </a:lnTo>
                  <a:lnTo>
                    <a:pt x="43" y="16"/>
                  </a:lnTo>
                  <a:lnTo>
                    <a:pt x="42" y="12"/>
                  </a:lnTo>
                  <a:lnTo>
                    <a:pt x="39" y="8"/>
                  </a:lnTo>
                  <a:lnTo>
                    <a:pt x="37" y="5"/>
                  </a:lnTo>
                  <a:lnTo>
                    <a:pt x="34" y="2"/>
                  </a:lnTo>
                  <a:lnTo>
                    <a:pt x="30" y="1"/>
                  </a:lnTo>
                  <a:lnTo>
                    <a:pt x="26" y="0"/>
                  </a:lnTo>
                  <a:lnTo>
                    <a:pt x="20" y="0"/>
                  </a:lnTo>
                  <a:lnTo>
                    <a:pt x="20" y="0"/>
                  </a:lnTo>
                  <a:lnTo>
                    <a:pt x="16" y="0"/>
                  </a:lnTo>
                  <a:lnTo>
                    <a:pt x="12" y="1"/>
                  </a:lnTo>
                  <a:lnTo>
                    <a:pt x="8" y="4"/>
                  </a:lnTo>
                  <a:lnTo>
                    <a:pt x="5" y="6"/>
                  </a:lnTo>
                  <a:lnTo>
                    <a:pt x="3" y="11"/>
                  </a:lnTo>
                  <a:lnTo>
                    <a:pt x="1" y="15"/>
                  </a:lnTo>
                  <a:lnTo>
                    <a:pt x="0" y="19"/>
                  </a:lnTo>
                  <a:lnTo>
                    <a:pt x="0" y="23"/>
                  </a:lnTo>
                  <a:lnTo>
                    <a:pt x="5" y="11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57" name="Freeform 140"/>
          <p:cNvSpPr/>
          <p:nvPr/>
        </p:nvSpPr>
        <p:spPr bwMode="auto">
          <a:xfrm>
            <a:off x="1824312" y="1502692"/>
            <a:ext cx="285669" cy="232918"/>
          </a:xfrm>
          <a:custGeom>
            <a:avLst/>
            <a:gdLst>
              <a:gd name="T0" fmla="*/ 166 w 325"/>
              <a:gd name="T1" fmla="*/ 265 h 265"/>
              <a:gd name="T2" fmla="*/ 166 w 325"/>
              <a:gd name="T3" fmla="*/ 265 h 265"/>
              <a:gd name="T4" fmla="*/ 169 w 325"/>
              <a:gd name="T5" fmla="*/ 263 h 265"/>
              <a:gd name="T6" fmla="*/ 177 w 325"/>
              <a:gd name="T7" fmla="*/ 257 h 265"/>
              <a:gd name="T8" fmla="*/ 189 w 325"/>
              <a:gd name="T9" fmla="*/ 250 h 265"/>
              <a:gd name="T10" fmla="*/ 198 w 325"/>
              <a:gd name="T11" fmla="*/ 246 h 265"/>
              <a:gd name="T12" fmla="*/ 207 w 325"/>
              <a:gd name="T13" fmla="*/ 244 h 265"/>
              <a:gd name="T14" fmla="*/ 218 w 325"/>
              <a:gd name="T15" fmla="*/ 241 h 265"/>
              <a:gd name="T16" fmla="*/ 230 w 325"/>
              <a:gd name="T17" fmla="*/ 240 h 265"/>
              <a:gd name="T18" fmla="*/ 242 w 325"/>
              <a:gd name="T19" fmla="*/ 240 h 265"/>
              <a:gd name="T20" fmla="*/ 257 w 325"/>
              <a:gd name="T21" fmla="*/ 241 h 265"/>
              <a:gd name="T22" fmla="*/ 272 w 325"/>
              <a:gd name="T23" fmla="*/ 242 h 265"/>
              <a:gd name="T24" fmla="*/ 288 w 325"/>
              <a:gd name="T25" fmla="*/ 248 h 265"/>
              <a:gd name="T26" fmla="*/ 306 w 325"/>
              <a:gd name="T27" fmla="*/ 255 h 265"/>
              <a:gd name="T28" fmla="*/ 325 w 325"/>
              <a:gd name="T29" fmla="*/ 263 h 265"/>
              <a:gd name="T30" fmla="*/ 325 w 325"/>
              <a:gd name="T31" fmla="*/ 26 h 265"/>
              <a:gd name="T32" fmla="*/ 325 w 325"/>
              <a:gd name="T33" fmla="*/ 26 h 265"/>
              <a:gd name="T34" fmla="*/ 307 w 325"/>
              <a:gd name="T35" fmla="*/ 18 h 265"/>
              <a:gd name="T36" fmla="*/ 288 w 325"/>
              <a:gd name="T37" fmla="*/ 9 h 265"/>
              <a:gd name="T38" fmla="*/ 265 w 325"/>
              <a:gd name="T39" fmla="*/ 4 h 265"/>
              <a:gd name="T40" fmla="*/ 253 w 325"/>
              <a:gd name="T41" fmla="*/ 1 h 265"/>
              <a:gd name="T42" fmla="*/ 240 w 325"/>
              <a:gd name="T43" fmla="*/ 0 h 265"/>
              <a:gd name="T44" fmla="*/ 226 w 325"/>
              <a:gd name="T45" fmla="*/ 0 h 265"/>
              <a:gd name="T46" fmla="*/ 212 w 325"/>
              <a:gd name="T47" fmla="*/ 1 h 265"/>
              <a:gd name="T48" fmla="*/ 199 w 325"/>
              <a:gd name="T49" fmla="*/ 4 h 265"/>
              <a:gd name="T50" fmla="*/ 187 w 325"/>
              <a:gd name="T51" fmla="*/ 8 h 265"/>
              <a:gd name="T52" fmla="*/ 175 w 325"/>
              <a:gd name="T53" fmla="*/ 16 h 265"/>
              <a:gd name="T54" fmla="*/ 162 w 325"/>
              <a:gd name="T55" fmla="*/ 26 h 265"/>
              <a:gd name="T56" fmla="*/ 0 w 325"/>
              <a:gd name="T57" fmla="*/ 26 h 265"/>
              <a:gd name="T58" fmla="*/ 0 w 325"/>
              <a:gd name="T59" fmla="*/ 264 h 265"/>
              <a:gd name="T60" fmla="*/ 166 w 325"/>
              <a:gd name="T61"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5" h="265">
                <a:moveTo>
                  <a:pt x="166" y="265"/>
                </a:moveTo>
                <a:lnTo>
                  <a:pt x="166" y="265"/>
                </a:lnTo>
                <a:lnTo>
                  <a:pt x="169" y="263"/>
                </a:lnTo>
                <a:lnTo>
                  <a:pt x="177" y="257"/>
                </a:lnTo>
                <a:lnTo>
                  <a:pt x="189" y="250"/>
                </a:lnTo>
                <a:lnTo>
                  <a:pt x="198" y="246"/>
                </a:lnTo>
                <a:lnTo>
                  <a:pt x="207" y="244"/>
                </a:lnTo>
                <a:lnTo>
                  <a:pt x="218" y="241"/>
                </a:lnTo>
                <a:lnTo>
                  <a:pt x="230" y="240"/>
                </a:lnTo>
                <a:lnTo>
                  <a:pt x="242" y="240"/>
                </a:lnTo>
                <a:lnTo>
                  <a:pt x="257" y="241"/>
                </a:lnTo>
                <a:lnTo>
                  <a:pt x="272" y="242"/>
                </a:lnTo>
                <a:lnTo>
                  <a:pt x="288" y="248"/>
                </a:lnTo>
                <a:lnTo>
                  <a:pt x="306" y="255"/>
                </a:lnTo>
                <a:lnTo>
                  <a:pt x="325" y="263"/>
                </a:lnTo>
                <a:lnTo>
                  <a:pt x="325" y="26"/>
                </a:lnTo>
                <a:lnTo>
                  <a:pt x="325" y="26"/>
                </a:lnTo>
                <a:lnTo>
                  <a:pt x="307" y="18"/>
                </a:lnTo>
                <a:lnTo>
                  <a:pt x="288" y="9"/>
                </a:lnTo>
                <a:lnTo>
                  <a:pt x="265" y="4"/>
                </a:lnTo>
                <a:lnTo>
                  <a:pt x="253" y="1"/>
                </a:lnTo>
                <a:lnTo>
                  <a:pt x="240" y="0"/>
                </a:lnTo>
                <a:lnTo>
                  <a:pt x="226" y="0"/>
                </a:lnTo>
                <a:lnTo>
                  <a:pt x="212" y="1"/>
                </a:lnTo>
                <a:lnTo>
                  <a:pt x="199" y="4"/>
                </a:lnTo>
                <a:lnTo>
                  <a:pt x="187" y="8"/>
                </a:lnTo>
                <a:lnTo>
                  <a:pt x="175" y="16"/>
                </a:lnTo>
                <a:lnTo>
                  <a:pt x="162" y="26"/>
                </a:lnTo>
                <a:lnTo>
                  <a:pt x="0" y="26"/>
                </a:lnTo>
                <a:lnTo>
                  <a:pt x="0" y="264"/>
                </a:lnTo>
                <a:lnTo>
                  <a:pt x="166" y="2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8" name="Freeform 141"/>
          <p:cNvSpPr>
            <a:spLocks noEditPoints="1"/>
          </p:cNvSpPr>
          <p:nvPr/>
        </p:nvSpPr>
        <p:spPr bwMode="auto">
          <a:xfrm>
            <a:off x="1847167" y="2927446"/>
            <a:ext cx="348077" cy="287412"/>
          </a:xfrm>
          <a:custGeom>
            <a:avLst/>
            <a:gdLst>
              <a:gd name="T0" fmla="*/ 365 w 396"/>
              <a:gd name="T1" fmla="*/ 0 h 327"/>
              <a:gd name="T2" fmla="*/ 383 w 396"/>
              <a:gd name="T3" fmla="*/ 5 h 327"/>
              <a:gd name="T4" fmla="*/ 394 w 396"/>
              <a:gd name="T5" fmla="*/ 19 h 327"/>
              <a:gd name="T6" fmla="*/ 396 w 396"/>
              <a:gd name="T7" fmla="*/ 197 h 327"/>
              <a:gd name="T8" fmla="*/ 394 w 396"/>
              <a:gd name="T9" fmla="*/ 210 h 327"/>
              <a:gd name="T10" fmla="*/ 383 w 396"/>
              <a:gd name="T11" fmla="*/ 224 h 327"/>
              <a:gd name="T12" fmla="*/ 365 w 396"/>
              <a:gd name="T13" fmla="*/ 230 h 327"/>
              <a:gd name="T14" fmla="*/ 295 w 396"/>
              <a:gd name="T15" fmla="*/ 260 h 327"/>
              <a:gd name="T16" fmla="*/ 307 w 396"/>
              <a:gd name="T17" fmla="*/ 262 h 327"/>
              <a:gd name="T18" fmla="*/ 321 w 396"/>
              <a:gd name="T19" fmla="*/ 273 h 327"/>
              <a:gd name="T20" fmla="*/ 326 w 396"/>
              <a:gd name="T21" fmla="*/ 291 h 327"/>
              <a:gd name="T22" fmla="*/ 326 w 396"/>
              <a:gd name="T23" fmla="*/ 302 h 327"/>
              <a:gd name="T24" fmla="*/ 318 w 396"/>
              <a:gd name="T25" fmla="*/ 318 h 327"/>
              <a:gd name="T26" fmla="*/ 302 w 396"/>
              <a:gd name="T27" fmla="*/ 326 h 327"/>
              <a:gd name="T28" fmla="*/ 199 w 396"/>
              <a:gd name="T29" fmla="*/ 208 h 327"/>
              <a:gd name="T30" fmla="*/ 348 w 396"/>
              <a:gd name="T31" fmla="*/ 208 h 327"/>
              <a:gd name="T32" fmla="*/ 361 w 396"/>
              <a:gd name="T33" fmla="*/ 204 h 327"/>
              <a:gd name="T34" fmla="*/ 371 w 396"/>
              <a:gd name="T35" fmla="*/ 192 h 327"/>
              <a:gd name="T36" fmla="*/ 373 w 396"/>
              <a:gd name="T37" fmla="*/ 47 h 327"/>
              <a:gd name="T38" fmla="*/ 371 w 396"/>
              <a:gd name="T39" fmla="*/ 36 h 327"/>
              <a:gd name="T40" fmla="*/ 361 w 396"/>
              <a:gd name="T41" fmla="*/ 25 h 327"/>
              <a:gd name="T42" fmla="*/ 348 w 396"/>
              <a:gd name="T43" fmla="*/ 20 h 327"/>
              <a:gd name="T44" fmla="*/ 127 w 396"/>
              <a:gd name="T45" fmla="*/ 260 h 327"/>
              <a:gd name="T46" fmla="*/ 127 w 396"/>
              <a:gd name="T47" fmla="*/ 230 h 327"/>
              <a:gd name="T48" fmla="*/ 199 w 396"/>
              <a:gd name="T49" fmla="*/ 327 h 327"/>
              <a:gd name="T50" fmla="*/ 154 w 396"/>
              <a:gd name="T51" fmla="*/ 288 h 327"/>
              <a:gd name="T52" fmla="*/ 158 w 396"/>
              <a:gd name="T53" fmla="*/ 287 h 327"/>
              <a:gd name="T54" fmla="*/ 159 w 396"/>
              <a:gd name="T55" fmla="*/ 283 h 327"/>
              <a:gd name="T56" fmla="*/ 155 w 396"/>
              <a:gd name="T57" fmla="*/ 277 h 327"/>
              <a:gd name="T58" fmla="*/ 127 w 396"/>
              <a:gd name="T59" fmla="*/ 260 h 327"/>
              <a:gd name="T60" fmla="*/ 199 w 396"/>
              <a:gd name="T61" fmla="*/ 0 h 327"/>
              <a:gd name="T62" fmla="*/ 127 w 396"/>
              <a:gd name="T63" fmla="*/ 0 h 327"/>
              <a:gd name="T64" fmla="*/ 127 w 396"/>
              <a:gd name="T65" fmla="*/ 276 h 327"/>
              <a:gd name="T66" fmla="*/ 97 w 396"/>
              <a:gd name="T67" fmla="*/ 277 h 327"/>
              <a:gd name="T68" fmla="*/ 94 w 396"/>
              <a:gd name="T69" fmla="*/ 283 h 327"/>
              <a:gd name="T70" fmla="*/ 96 w 396"/>
              <a:gd name="T71" fmla="*/ 287 h 327"/>
              <a:gd name="T72" fmla="*/ 100 w 396"/>
              <a:gd name="T73" fmla="*/ 288 h 327"/>
              <a:gd name="T74" fmla="*/ 101 w 396"/>
              <a:gd name="T75" fmla="*/ 327 h 327"/>
              <a:gd name="T76" fmla="*/ 88 w 396"/>
              <a:gd name="T77" fmla="*/ 325 h 327"/>
              <a:gd name="T78" fmla="*/ 74 w 396"/>
              <a:gd name="T79" fmla="*/ 314 h 327"/>
              <a:gd name="T80" fmla="*/ 69 w 396"/>
              <a:gd name="T81" fmla="*/ 295 h 327"/>
              <a:gd name="T82" fmla="*/ 70 w 396"/>
              <a:gd name="T83" fmla="*/ 285 h 327"/>
              <a:gd name="T84" fmla="*/ 78 w 396"/>
              <a:gd name="T85" fmla="*/ 269 h 327"/>
              <a:gd name="T86" fmla="*/ 94 w 396"/>
              <a:gd name="T87" fmla="*/ 260 h 327"/>
              <a:gd name="T88" fmla="*/ 127 w 396"/>
              <a:gd name="T89" fmla="*/ 230 h 327"/>
              <a:gd name="T90" fmla="*/ 25 w 396"/>
              <a:gd name="T91" fmla="*/ 229 h 327"/>
              <a:gd name="T92" fmla="*/ 9 w 396"/>
              <a:gd name="T93" fmla="*/ 220 h 327"/>
              <a:gd name="T94" fmla="*/ 1 w 396"/>
              <a:gd name="T95" fmla="*/ 204 h 327"/>
              <a:gd name="T96" fmla="*/ 0 w 396"/>
              <a:gd name="T97" fmla="*/ 31 h 327"/>
              <a:gd name="T98" fmla="*/ 5 w 396"/>
              <a:gd name="T99" fmla="*/ 13 h 327"/>
              <a:gd name="T100" fmla="*/ 20 w 396"/>
              <a:gd name="T101" fmla="*/ 2 h 327"/>
              <a:gd name="T102" fmla="*/ 127 w 396"/>
              <a:gd name="T103" fmla="*/ 0 h 327"/>
              <a:gd name="T104" fmla="*/ 50 w 396"/>
              <a:gd name="T105" fmla="*/ 20 h 327"/>
              <a:gd name="T106" fmla="*/ 35 w 396"/>
              <a:gd name="T107" fmla="*/ 25 h 327"/>
              <a:gd name="T108" fmla="*/ 25 w 396"/>
              <a:gd name="T109" fmla="*/ 36 h 327"/>
              <a:gd name="T110" fmla="*/ 24 w 396"/>
              <a:gd name="T111" fmla="*/ 182 h 327"/>
              <a:gd name="T112" fmla="*/ 25 w 396"/>
              <a:gd name="T113" fmla="*/ 192 h 327"/>
              <a:gd name="T114" fmla="*/ 35 w 396"/>
              <a:gd name="T115" fmla="*/ 204 h 327"/>
              <a:gd name="T116" fmla="*/ 50 w 396"/>
              <a:gd name="T117" fmla="*/ 20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6" h="327">
                <a:moveTo>
                  <a:pt x="199" y="0"/>
                </a:moveTo>
                <a:lnTo>
                  <a:pt x="365" y="0"/>
                </a:lnTo>
                <a:lnTo>
                  <a:pt x="365" y="0"/>
                </a:lnTo>
                <a:lnTo>
                  <a:pt x="372" y="0"/>
                </a:lnTo>
                <a:lnTo>
                  <a:pt x="377" y="2"/>
                </a:lnTo>
                <a:lnTo>
                  <a:pt x="383" y="5"/>
                </a:lnTo>
                <a:lnTo>
                  <a:pt x="387" y="9"/>
                </a:lnTo>
                <a:lnTo>
                  <a:pt x="391" y="13"/>
                </a:lnTo>
                <a:lnTo>
                  <a:pt x="394" y="19"/>
                </a:lnTo>
                <a:lnTo>
                  <a:pt x="396" y="24"/>
                </a:lnTo>
                <a:lnTo>
                  <a:pt x="396" y="31"/>
                </a:lnTo>
                <a:lnTo>
                  <a:pt x="396" y="197"/>
                </a:lnTo>
                <a:lnTo>
                  <a:pt x="396" y="197"/>
                </a:lnTo>
                <a:lnTo>
                  <a:pt x="396" y="204"/>
                </a:lnTo>
                <a:lnTo>
                  <a:pt x="394" y="210"/>
                </a:lnTo>
                <a:lnTo>
                  <a:pt x="391" y="215"/>
                </a:lnTo>
                <a:lnTo>
                  <a:pt x="387" y="220"/>
                </a:lnTo>
                <a:lnTo>
                  <a:pt x="383" y="224"/>
                </a:lnTo>
                <a:lnTo>
                  <a:pt x="377" y="227"/>
                </a:lnTo>
                <a:lnTo>
                  <a:pt x="372" y="229"/>
                </a:lnTo>
                <a:lnTo>
                  <a:pt x="365" y="230"/>
                </a:lnTo>
                <a:lnTo>
                  <a:pt x="238" y="230"/>
                </a:lnTo>
                <a:lnTo>
                  <a:pt x="238" y="260"/>
                </a:lnTo>
                <a:lnTo>
                  <a:pt x="295" y="260"/>
                </a:lnTo>
                <a:lnTo>
                  <a:pt x="295" y="260"/>
                </a:lnTo>
                <a:lnTo>
                  <a:pt x="302" y="260"/>
                </a:lnTo>
                <a:lnTo>
                  <a:pt x="307" y="262"/>
                </a:lnTo>
                <a:lnTo>
                  <a:pt x="312" y="265"/>
                </a:lnTo>
                <a:lnTo>
                  <a:pt x="318" y="269"/>
                </a:lnTo>
                <a:lnTo>
                  <a:pt x="321" y="273"/>
                </a:lnTo>
                <a:lnTo>
                  <a:pt x="325" y="279"/>
                </a:lnTo>
                <a:lnTo>
                  <a:pt x="326" y="285"/>
                </a:lnTo>
                <a:lnTo>
                  <a:pt x="326" y="291"/>
                </a:lnTo>
                <a:lnTo>
                  <a:pt x="326" y="295"/>
                </a:lnTo>
                <a:lnTo>
                  <a:pt x="326" y="295"/>
                </a:lnTo>
                <a:lnTo>
                  <a:pt x="326" y="302"/>
                </a:lnTo>
                <a:lnTo>
                  <a:pt x="325" y="308"/>
                </a:lnTo>
                <a:lnTo>
                  <a:pt x="321" y="314"/>
                </a:lnTo>
                <a:lnTo>
                  <a:pt x="318" y="318"/>
                </a:lnTo>
                <a:lnTo>
                  <a:pt x="312" y="322"/>
                </a:lnTo>
                <a:lnTo>
                  <a:pt x="307" y="325"/>
                </a:lnTo>
                <a:lnTo>
                  <a:pt x="302" y="326"/>
                </a:lnTo>
                <a:lnTo>
                  <a:pt x="295" y="327"/>
                </a:lnTo>
                <a:lnTo>
                  <a:pt x="199" y="327"/>
                </a:lnTo>
                <a:lnTo>
                  <a:pt x="199" y="208"/>
                </a:lnTo>
                <a:lnTo>
                  <a:pt x="348" y="208"/>
                </a:lnTo>
                <a:lnTo>
                  <a:pt x="348" y="208"/>
                </a:lnTo>
                <a:lnTo>
                  <a:pt x="348" y="208"/>
                </a:lnTo>
                <a:lnTo>
                  <a:pt x="352" y="207"/>
                </a:lnTo>
                <a:lnTo>
                  <a:pt x="357" y="205"/>
                </a:lnTo>
                <a:lnTo>
                  <a:pt x="361" y="204"/>
                </a:lnTo>
                <a:lnTo>
                  <a:pt x="365" y="200"/>
                </a:lnTo>
                <a:lnTo>
                  <a:pt x="368" y="196"/>
                </a:lnTo>
                <a:lnTo>
                  <a:pt x="371" y="192"/>
                </a:lnTo>
                <a:lnTo>
                  <a:pt x="372" y="188"/>
                </a:lnTo>
                <a:lnTo>
                  <a:pt x="373" y="182"/>
                </a:lnTo>
                <a:lnTo>
                  <a:pt x="373" y="47"/>
                </a:lnTo>
                <a:lnTo>
                  <a:pt x="373" y="47"/>
                </a:lnTo>
                <a:lnTo>
                  <a:pt x="372" y="42"/>
                </a:lnTo>
                <a:lnTo>
                  <a:pt x="371" y="36"/>
                </a:lnTo>
                <a:lnTo>
                  <a:pt x="368" y="32"/>
                </a:lnTo>
                <a:lnTo>
                  <a:pt x="365" y="28"/>
                </a:lnTo>
                <a:lnTo>
                  <a:pt x="361" y="25"/>
                </a:lnTo>
                <a:lnTo>
                  <a:pt x="357" y="23"/>
                </a:lnTo>
                <a:lnTo>
                  <a:pt x="352" y="21"/>
                </a:lnTo>
                <a:lnTo>
                  <a:pt x="348" y="20"/>
                </a:lnTo>
                <a:lnTo>
                  <a:pt x="199" y="20"/>
                </a:lnTo>
                <a:lnTo>
                  <a:pt x="199" y="0"/>
                </a:lnTo>
                <a:close/>
                <a:moveTo>
                  <a:pt x="127" y="260"/>
                </a:moveTo>
                <a:lnTo>
                  <a:pt x="159" y="260"/>
                </a:lnTo>
                <a:lnTo>
                  <a:pt x="159" y="230"/>
                </a:lnTo>
                <a:lnTo>
                  <a:pt x="127" y="230"/>
                </a:lnTo>
                <a:lnTo>
                  <a:pt x="127" y="208"/>
                </a:lnTo>
                <a:lnTo>
                  <a:pt x="199" y="208"/>
                </a:lnTo>
                <a:lnTo>
                  <a:pt x="199" y="327"/>
                </a:lnTo>
                <a:lnTo>
                  <a:pt x="127" y="327"/>
                </a:lnTo>
                <a:lnTo>
                  <a:pt x="127" y="288"/>
                </a:lnTo>
                <a:lnTo>
                  <a:pt x="154" y="288"/>
                </a:lnTo>
                <a:lnTo>
                  <a:pt x="154" y="288"/>
                </a:lnTo>
                <a:lnTo>
                  <a:pt x="155" y="288"/>
                </a:lnTo>
                <a:lnTo>
                  <a:pt x="158" y="287"/>
                </a:lnTo>
                <a:lnTo>
                  <a:pt x="159" y="284"/>
                </a:lnTo>
                <a:lnTo>
                  <a:pt x="159" y="283"/>
                </a:lnTo>
                <a:lnTo>
                  <a:pt x="159" y="283"/>
                </a:lnTo>
                <a:lnTo>
                  <a:pt x="159" y="280"/>
                </a:lnTo>
                <a:lnTo>
                  <a:pt x="158" y="279"/>
                </a:lnTo>
                <a:lnTo>
                  <a:pt x="155" y="277"/>
                </a:lnTo>
                <a:lnTo>
                  <a:pt x="154" y="276"/>
                </a:lnTo>
                <a:lnTo>
                  <a:pt x="127" y="276"/>
                </a:lnTo>
                <a:lnTo>
                  <a:pt x="127" y="260"/>
                </a:lnTo>
                <a:lnTo>
                  <a:pt x="127" y="260"/>
                </a:lnTo>
                <a:close/>
                <a:moveTo>
                  <a:pt x="127" y="0"/>
                </a:moveTo>
                <a:lnTo>
                  <a:pt x="199" y="0"/>
                </a:lnTo>
                <a:lnTo>
                  <a:pt x="199" y="20"/>
                </a:lnTo>
                <a:lnTo>
                  <a:pt x="127" y="20"/>
                </a:lnTo>
                <a:lnTo>
                  <a:pt x="127" y="0"/>
                </a:lnTo>
                <a:close/>
                <a:moveTo>
                  <a:pt x="101" y="260"/>
                </a:moveTo>
                <a:lnTo>
                  <a:pt x="127" y="260"/>
                </a:lnTo>
                <a:lnTo>
                  <a:pt x="127" y="276"/>
                </a:lnTo>
                <a:lnTo>
                  <a:pt x="100" y="276"/>
                </a:lnTo>
                <a:lnTo>
                  <a:pt x="100" y="276"/>
                </a:lnTo>
                <a:lnTo>
                  <a:pt x="97" y="277"/>
                </a:lnTo>
                <a:lnTo>
                  <a:pt x="96" y="279"/>
                </a:lnTo>
                <a:lnTo>
                  <a:pt x="94" y="280"/>
                </a:lnTo>
                <a:lnTo>
                  <a:pt x="94" y="283"/>
                </a:lnTo>
                <a:lnTo>
                  <a:pt x="94" y="283"/>
                </a:lnTo>
                <a:lnTo>
                  <a:pt x="94" y="284"/>
                </a:lnTo>
                <a:lnTo>
                  <a:pt x="96" y="287"/>
                </a:lnTo>
                <a:lnTo>
                  <a:pt x="97" y="288"/>
                </a:lnTo>
                <a:lnTo>
                  <a:pt x="100" y="288"/>
                </a:lnTo>
                <a:lnTo>
                  <a:pt x="100" y="288"/>
                </a:lnTo>
                <a:lnTo>
                  <a:pt x="127" y="288"/>
                </a:lnTo>
                <a:lnTo>
                  <a:pt x="127" y="327"/>
                </a:lnTo>
                <a:lnTo>
                  <a:pt x="101" y="327"/>
                </a:lnTo>
                <a:lnTo>
                  <a:pt x="101" y="327"/>
                </a:lnTo>
                <a:lnTo>
                  <a:pt x="94" y="326"/>
                </a:lnTo>
                <a:lnTo>
                  <a:pt x="88" y="325"/>
                </a:lnTo>
                <a:lnTo>
                  <a:pt x="82" y="322"/>
                </a:lnTo>
                <a:lnTo>
                  <a:pt x="78" y="318"/>
                </a:lnTo>
                <a:lnTo>
                  <a:pt x="74" y="314"/>
                </a:lnTo>
                <a:lnTo>
                  <a:pt x="71" y="308"/>
                </a:lnTo>
                <a:lnTo>
                  <a:pt x="70" y="302"/>
                </a:lnTo>
                <a:lnTo>
                  <a:pt x="69" y="295"/>
                </a:lnTo>
                <a:lnTo>
                  <a:pt x="69" y="291"/>
                </a:lnTo>
                <a:lnTo>
                  <a:pt x="69" y="291"/>
                </a:lnTo>
                <a:lnTo>
                  <a:pt x="70" y="285"/>
                </a:lnTo>
                <a:lnTo>
                  <a:pt x="71" y="279"/>
                </a:lnTo>
                <a:lnTo>
                  <a:pt x="74" y="273"/>
                </a:lnTo>
                <a:lnTo>
                  <a:pt x="78" y="269"/>
                </a:lnTo>
                <a:lnTo>
                  <a:pt x="82" y="265"/>
                </a:lnTo>
                <a:lnTo>
                  <a:pt x="88" y="262"/>
                </a:lnTo>
                <a:lnTo>
                  <a:pt x="94" y="260"/>
                </a:lnTo>
                <a:lnTo>
                  <a:pt x="101" y="260"/>
                </a:lnTo>
                <a:lnTo>
                  <a:pt x="101" y="260"/>
                </a:lnTo>
                <a:close/>
                <a:moveTo>
                  <a:pt x="127" y="230"/>
                </a:moveTo>
                <a:lnTo>
                  <a:pt x="32" y="230"/>
                </a:lnTo>
                <a:lnTo>
                  <a:pt x="32" y="230"/>
                </a:lnTo>
                <a:lnTo>
                  <a:pt x="25" y="229"/>
                </a:lnTo>
                <a:lnTo>
                  <a:pt x="20" y="227"/>
                </a:lnTo>
                <a:lnTo>
                  <a:pt x="14" y="224"/>
                </a:lnTo>
                <a:lnTo>
                  <a:pt x="9" y="220"/>
                </a:lnTo>
                <a:lnTo>
                  <a:pt x="5" y="215"/>
                </a:lnTo>
                <a:lnTo>
                  <a:pt x="2" y="210"/>
                </a:lnTo>
                <a:lnTo>
                  <a:pt x="1" y="204"/>
                </a:lnTo>
                <a:lnTo>
                  <a:pt x="0" y="197"/>
                </a:lnTo>
                <a:lnTo>
                  <a:pt x="0" y="31"/>
                </a:lnTo>
                <a:lnTo>
                  <a:pt x="0" y="31"/>
                </a:lnTo>
                <a:lnTo>
                  <a:pt x="1" y="24"/>
                </a:lnTo>
                <a:lnTo>
                  <a:pt x="2" y="19"/>
                </a:lnTo>
                <a:lnTo>
                  <a:pt x="5" y="13"/>
                </a:lnTo>
                <a:lnTo>
                  <a:pt x="9" y="9"/>
                </a:lnTo>
                <a:lnTo>
                  <a:pt x="14" y="5"/>
                </a:lnTo>
                <a:lnTo>
                  <a:pt x="20" y="2"/>
                </a:lnTo>
                <a:lnTo>
                  <a:pt x="25" y="0"/>
                </a:lnTo>
                <a:lnTo>
                  <a:pt x="32" y="0"/>
                </a:lnTo>
                <a:lnTo>
                  <a:pt x="127" y="0"/>
                </a:lnTo>
                <a:lnTo>
                  <a:pt x="127" y="20"/>
                </a:lnTo>
                <a:lnTo>
                  <a:pt x="50" y="20"/>
                </a:lnTo>
                <a:lnTo>
                  <a:pt x="50" y="20"/>
                </a:lnTo>
                <a:lnTo>
                  <a:pt x="44" y="21"/>
                </a:lnTo>
                <a:lnTo>
                  <a:pt x="40" y="23"/>
                </a:lnTo>
                <a:lnTo>
                  <a:pt x="35" y="25"/>
                </a:lnTo>
                <a:lnTo>
                  <a:pt x="31" y="28"/>
                </a:lnTo>
                <a:lnTo>
                  <a:pt x="28" y="32"/>
                </a:lnTo>
                <a:lnTo>
                  <a:pt x="25" y="36"/>
                </a:lnTo>
                <a:lnTo>
                  <a:pt x="24" y="42"/>
                </a:lnTo>
                <a:lnTo>
                  <a:pt x="24" y="47"/>
                </a:lnTo>
                <a:lnTo>
                  <a:pt x="24" y="182"/>
                </a:lnTo>
                <a:lnTo>
                  <a:pt x="24" y="182"/>
                </a:lnTo>
                <a:lnTo>
                  <a:pt x="24" y="188"/>
                </a:lnTo>
                <a:lnTo>
                  <a:pt x="25" y="192"/>
                </a:lnTo>
                <a:lnTo>
                  <a:pt x="28" y="196"/>
                </a:lnTo>
                <a:lnTo>
                  <a:pt x="31" y="200"/>
                </a:lnTo>
                <a:lnTo>
                  <a:pt x="35" y="204"/>
                </a:lnTo>
                <a:lnTo>
                  <a:pt x="40" y="205"/>
                </a:lnTo>
                <a:lnTo>
                  <a:pt x="44" y="207"/>
                </a:lnTo>
                <a:lnTo>
                  <a:pt x="50" y="208"/>
                </a:lnTo>
                <a:lnTo>
                  <a:pt x="127" y="208"/>
                </a:lnTo>
                <a:lnTo>
                  <a:pt x="127" y="23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59" name="Freeform 142"/>
          <p:cNvSpPr>
            <a:spLocks noEditPoints="1"/>
          </p:cNvSpPr>
          <p:nvPr/>
        </p:nvSpPr>
        <p:spPr bwMode="auto">
          <a:xfrm>
            <a:off x="1131675" y="2350865"/>
            <a:ext cx="447403" cy="521209"/>
          </a:xfrm>
          <a:custGeom>
            <a:avLst/>
            <a:gdLst>
              <a:gd name="T0" fmla="*/ 92 w 509"/>
              <a:gd name="T1" fmla="*/ 126 h 593"/>
              <a:gd name="T2" fmla="*/ 147 w 509"/>
              <a:gd name="T3" fmla="*/ 94 h 593"/>
              <a:gd name="T4" fmla="*/ 137 w 509"/>
              <a:gd name="T5" fmla="*/ 133 h 593"/>
              <a:gd name="T6" fmla="*/ 168 w 509"/>
              <a:gd name="T7" fmla="*/ 120 h 593"/>
              <a:gd name="T8" fmla="*/ 157 w 509"/>
              <a:gd name="T9" fmla="*/ 157 h 593"/>
              <a:gd name="T10" fmla="*/ 189 w 509"/>
              <a:gd name="T11" fmla="*/ 144 h 593"/>
              <a:gd name="T12" fmla="*/ 177 w 509"/>
              <a:gd name="T13" fmla="*/ 183 h 593"/>
              <a:gd name="T14" fmla="*/ 210 w 509"/>
              <a:gd name="T15" fmla="*/ 170 h 593"/>
              <a:gd name="T16" fmla="*/ 174 w 509"/>
              <a:gd name="T17" fmla="*/ 228 h 593"/>
              <a:gd name="T18" fmla="*/ 230 w 509"/>
              <a:gd name="T19" fmla="*/ 195 h 593"/>
              <a:gd name="T20" fmla="*/ 219 w 509"/>
              <a:gd name="T21" fmla="*/ 235 h 593"/>
              <a:gd name="T22" fmla="*/ 252 w 509"/>
              <a:gd name="T23" fmla="*/ 221 h 593"/>
              <a:gd name="T24" fmla="*/ 239 w 509"/>
              <a:gd name="T25" fmla="*/ 259 h 593"/>
              <a:gd name="T26" fmla="*/ 272 w 509"/>
              <a:gd name="T27" fmla="*/ 245 h 593"/>
              <a:gd name="T28" fmla="*/ 261 w 509"/>
              <a:gd name="T29" fmla="*/ 285 h 593"/>
              <a:gd name="T30" fmla="*/ 294 w 509"/>
              <a:gd name="T31" fmla="*/ 271 h 593"/>
              <a:gd name="T32" fmla="*/ 258 w 509"/>
              <a:gd name="T33" fmla="*/ 329 h 593"/>
              <a:gd name="T34" fmla="*/ 314 w 509"/>
              <a:gd name="T35" fmla="*/ 297 h 593"/>
              <a:gd name="T36" fmla="*/ 302 w 509"/>
              <a:gd name="T37" fmla="*/ 336 h 593"/>
              <a:gd name="T38" fmla="*/ 334 w 509"/>
              <a:gd name="T39" fmla="*/ 323 h 593"/>
              <a:gd name="T40" fmla="*/ 323 w 509"/>
              <a:gd name="T41" fmla="*/ 362 h 593"/>
              <a:gd name="T42" fmla="*/ 356 w 509"/>
              <a:gd name="T43" fmla="*/ 347 h 593"/>
              <a:gd name="T44" fmla="*/ 344 w 509"/>
              <a:gd name="T45" fmla="*/ 386 h 593"/>
              <a:gd name="T46" fmla="*/ 376 w 509"/>
              <a:gd name="T47" fmla="*/ 373 h 593"/>
              <a:gd name="T48" fmla="*/ 341 w 509"/>
              <a:gd name="T49" fmla="*/ 431 h 593"/>
              <a:gd name="T50" fmla="*/ 397 w 509"/>
              <a:gd name="T51" fmla="*/ 398 h 593"/>
              <a:gd name="T52" fmla="*/ 386 w 509"/>
              <a:gd name="T53" fmla="*/ 438 h 593"/>
              <a:gd name="T54" fmla="*/ 418 w 509"/>
              <a:gd name="T55" fmla="*/ 424 h 593"/>
              <a:gd name="T56" fmla="*/ 406 w 509"/>
              <a:gd name="T57" fmla="*/ 463 h 593"/>
              <a:gd name="T58" fmla="*/ 438 w 509"/>
              <a:gd name="T59" fmla="*/ 450 h 593"/>
              <a:gd name="T60" fmla="*/ 426 w 509"/>
              <a:gd name="T61" fmla="*/ 488 h 593"/>
              <a:gd name="T62" fmla="*/ 459 w 509"/>
              <a:gd name="T63" fmla="*/ 474 h 593"/>
              <a:gd name="T64" fmla="*/ 424 w 509"/>
              <a:gd name="T65" fmla="*/ 532 h 593"/>
              <a:gd name="T66" fmla="*/ 480 w 509"/>
              <a:gd name="T67" fmla="*/ 500 h 593"/>
              <a:gd name="T68" fmla="*/ 437 w 509"/>
              <a:gd name="T69" fmla="*/ 593 h 593"/>
              <a:gd name="T70" fmla="*/ 70 w 509"/>
              <a:gd name="T71" fmla="*/ 82 h 593"/>
              <a:gd name="T72" fmla="*/ 77 w 509"/>
              <a:gd name="T73" fmla="*/ 80 h 593"/>
              <a:gd name="T74" fmla="*/ 82 w 509"/>
              <a:gd name="T75" fmla="*/ 78 h 593"/>
              <a:gd name="T76" fmla="*/ 88 w 509"/>
              <a:gd name="T77" fmla="*/ 65 h 593"/>
              <a:gd name="T78" fmla="*/ 84 w 509"/>
              <a:gd name="T79" fmla="*/ 52 h 593"/>
              <a:gd name="T80" fmla="*/ 81 w 509"/>
              <a:gd name="T81" fmla="*/ 49 h 593"/>
              <a:gd name="T82" fmla="*/ 74 w 509"/>
              <a:gd name="T83" fmla="*/ 45 h 593"/>
              <a:gd name="T84" fmla="*/ 70 w 509"/>
              <a:gd name="T85" fmla="*/ 2 h 593"/>
              <a:gd name="T86" fmla="*/ 141 w 509"/>
              <a:gd name="T87" fmla="*/ 86 h 593"/>
              <a:gd name="T88" fmla="*/ 0 w 509"/>
              <a:gd name="T89" fmla="*/ 59 h 593"/>
              <a:gd name="T90" fmla="*/ 70 w 509"/>
              <a:gd name="T91" fmla="*/ 45 h 593"/>
              <a:gd name="T92" fmla="*/ 65 w 509"/>
              <a:gd name="T93" fmla="*/ 46 h 593"/>
              <a:gd name="T94" fmla="*/ 59 w 509"/>
              <a:gd name="T95" fmla="*/ 49 h 593"/>
              <a:gd name="T96" fmla="*/ 53 w 509"/>
              <a:gd name="T97" fmla="*/ 61 h 593"/>
              <a:gd name="T98" fmla="*/ 57 w 509"/>
              <a:gd name="T99" fmla="*/ 75 h 593"/>
              <a:gd name="T100" fmla="*/ 57 w 509"/>
              <a:gd name="T101" fmla="*/ 75 h 593"/>
              <a:gd name="T102" fmla="*/ 63 w 509"/>
              <a:gd name="T103" fmla="*/ 79 h 593"/>
              <a:gd name="T104" fmla="*/ 70 w 509"/>
              <a:gd name="T105" fmla="*/ 8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9" h="593">
                <a:moveTo>
                  <a:pt x="141" y="86"/>
                </a:moveTo>
                <a:lnTo>
                  <a:pt x="92" y="126"/>
                </a:lnTo>
                <a:lnTo>
                  <a:pt x="99" y="134"/>
                </a:lnTo>
                <a:lnTo>
                  <a:pt x="147" y="94"/>
                </a:lnTo>
                <a:lnTo>
                  <a:pt x="162" y="111"/>
                </a:lnTo>
                <a:lnTo>
                  <a:pt x="137" y="133"/>
                </a:lnTo>
                <a:lnTo>
                  <a:pt x="142" y="140"/>
                </a:lnTo>
                <a:lnTo>
                  <a:pt x="168" y="120"/>
                </a:lnTo>
                <a:lnTo>
                  <a:pt x="183" y="137"/>
                </a:lnTo>
                <a:lnTo>
                  <a:pt x="157" y="157"/>
                </a:lnTo>
                <a:lnTo>
                  <a:pt x="164" y="166"/>
                </a:lnTo>
                <a:lnTo>
                  <a:pt x="189" y="144"/>
                </a:lnTo>
                <a:lnTo>
                  <a:pt x="203" y="161"/>
                </a:lnTo>
                <a:lnTo>
                  <a:pt x="177" y="183"/>
                </a:lnTo>
                <a:lnTo>
                  <a:pt x="184" y="191"/>
                </a:lnTo>
                <a:lnTo>
                  <a:pt x="210" y="170"/>
                </a:lnTo>
                <a:lnTo>
                  <a:pt x="225" y="187"/>
                </a:lnTo>
                <a:lnTo>
                  <a:pt x="174" y="228"/>
                </a:lnTo>
                <a:lnTo>
                  <a:pt x="181" y="236"/>
                </a:lnTo>
                <a:lnTo>
                  <a:pt x="230" y="195"/>
                </a:lnTo>
                <a:lnTo>
                  <a:pt x="245" y="213"/>
                </a:lnTo>
                <a:lnTo>
                  <a:pt x="219" y="235"/>
                </a:lnTo>
                <a:lnTo>
                  <a:pt x="226" y="241"/>
                </a:lnTo>
                <a:lnTo>
                  <a:pt x="252" y="221"/>
                </a:lnTo>
                <a:lnTo>
                  <a:pt x="267" y="239"/>
                </a:lnTo>
                <a:lnTo>
                  <a:pt x="239" y="259"/>
                </a:lnTo>
                <a:lnTo>
                  <a:pt x="246" y="267"/>
                </a:lnTo>
                <a:lnTo>
                  <a:pt x="272" y="245"/>
                </a:lnTo>
                <a:lnTo>
                  <a:pt x="287" y="263"/>
                </a:lnTo>
                <a:lnTo>
                  <a:pt x="261" y="285"/>
                </a:lnTo>
                <a:lnTo>
                  <a:pt x="267" y="293"/>
                </a:lnTo>
                <a:lnTo>
                  <a:pt x="294" y="271"/>
                </a:lnTo>
                <a:lnTo>
                  <a:pt x="307" y="289"/>
                </a:lnTo>
                <a:lnTo>
                  <a:pt x="258" y="329"/>
                </a:lnTo>
                <a:lnTo>
                  <a:pt x="264" y="338"/>
                </a:lnTo>
                <a:lnTo>
                  <a:pt x="314" y="297"/>
                </a:lnTo>
                <a:lnTo>
                  <a:pt x="329" y="314"/>
                </a:lnTo>
                <a:lnTo>
                  <a:pt x="302" y="336"/>
                </a:lnTo>
                <a:lnTo>
                  <a:pt x="308" y="343"/>
                </a:lnTo>
                <a:lnTo>
                  <a:pt x="334" y="323"/>
                </a:lnTo>
                <a:lnTo>
                  <a:pt x="349" y="340"/>
                </a:lnTo>
                <a:lnTo>
                  <a:pt x="323" y="362"/>
                </a:lnTo>
                <a:lnTo>
                  <a:pt x="329" y="369"/>
                </a:lnTo>
                <a:lnTo>
                  <a:pt x="356" y="347"/>
                </a:lnTo>
                <a:lnTo>
                  <a:pt x="369" y="366"/>
                </a:lnTo>
                <a:lnTo>
                  <a:pt x="344" y="386"/>
                </a:lnTo>
                <a:lnTo>
                  <a:pt x="350" y="394"/>
                </a:lnTo>
                <a:lnTo>
                  <a:pt x="376" y="373"/>
                </a:lnTo>
                <a:lnTo>
                  <a:pt x="391" y="390"/>
                </a:lnTo>
                <a:lnTo>
                  <a:pt x="341" y="431"/>
                </a:lnTo>
                <a:lnTo>
                  <a:pt x="348" y="439"/>
                </a:lnTo>
                <a:lnTo>
                  <a:pt x="397" y="398"/>
                </a:lnTo>
                <a:lnTo>
                  <a:pt x="411" y="416"/>
                </a:lnTo>
                <a:lnTo>
                  <a:pt x="386" y="438"/>
                </a:lnTo>
                <a:lnTo>
                  <a:pt x="391" y="446"/>
                </a:lnTo>
                <a:lnTo>
                  <a:pt x="418" y="424"/>
                </a:lnTo>
                <a:lnTo>
                  <a:pt x="432" y="442"/>
                </a:lnTo>
                <a:lnTo>
                  <a:pt x="406" y="463"/>
                </a:lnTo>
                <a:lnTo>
                  <a:pt x="413" y="470"/>
                </a:lnTo>
                <a:lnTo>
                  <a:pt x="438" y="450"/>
                </a:lnTo>
                <a:lnTo>
                  <a:pt x="453" y="467"/>
                </a:lnTo>
                <a:lnTo>
                  <a:pt x="426" y="488"/>
                </a:lnTo>
                <a:lnTo>
                  <a:pt x="433" y="496"/>
                </a:lnTo>
                <a:lnTo>
                  <a:pt x="459" y="474"/>
                </a:lnTo>
                <a:lnTo>
                  <a:pt x="474" y="492"/>
                </a:lnTo>
                <a:lnTo>
                  <a:pt x="424" y="532"/>
                </a:lnTo>
                <a:lnTo>
                  <a:pt x="430" y="541"/>
                </a:lnTo>
                <a:lnTo>
                  <a:pt x="480" y="500"/>
                </a:lnTo>
                <a:lnTo>
                  <a:pt x="509" y="535"/>
                </a:lnTo>
                <a:lnTo>
                  <a:pt x="437" y="593"/>
                </a:lnTo>
                <a:lnTo>
                  <a:pt x="70" y="145"/>
                </a:lnTo>
                <a:lnTo>
                  <a:pt x="70" y="82"/>
                </a:lnTo>
                <a:lnTo>
                  <a:pt x="70" y="82"/>
                </a:lnTo>
                <a:lnTo>
                  <a:pt x="77" y="80"/>
                </a:lnTo>
                <a:lnTo>
                  <a:pt x="82" y="78"/>
                </a:lnTo>
                <a:lnTo>
                  <a:pt x="82" y="78"/>
                </a:lnTo>
                <a:lnTo>
                  <a:pt x="86" y="72"/>
                </a:lnTo>
                <a:lnTo>
                  <a:pt x="88" y="65"/>
                </a:lnTo>
                <a:lnTo>
                  <a:pt x="88" y="59"/>
                </a:lnTo>
                <a:lnTo>
                  <a:pt x="84" y="52"/>
                </a:lnTo>
                <a:lnTo>
                  <a:pt x="84" y="52"/>
                </a:lnTo>
                <a:lnTo>
                  <a:pt x="81" y="49"/>
                </a:lnTo>
                <a:lnTo>
                  <a:pt x="78" y="46"/>
                </a:lnTo>
                <a:lnTo>
                  <a:pt x="74" y="45"/>
                </a:lnTo>
                <a:lnTo>
                  <a:pt x="70" y="45"/>
                </a:lnTo>
                <a:lnTo>
                  <a:pt x="70" y="2"/>
                </a:lnTo>
                <a:lnTo>
                  <a:pt x="72" y="0"/>
                </a:lnTo>
                <a:lnTo>
                  <a:pt x="141" y="86"/>
                </a:lnTo>
                <a:close/>
                <a:moveTo>
                  <a:pt x="70" y="145"/>
                </a:moveTo>
                <a:lnTo>
                  <a:pt x="0" y="59"/>
                </a:lnTo>
                <a:lnTo>
                  <a:pt x="70" y="2"/>
                </a:lnTo>
                <a:lnTo>
                  <a:pt x="70" y="45"/>
                </a:lnTo>
                <a:lnTo>
                  <a:pt x="70" y="45"/>
                </a:lnTo>
                <a:lnTo>
                  <a:pt x="65" y="46"/>
                </a:lnTo>
                <a:lnTo>
                  <a:pt x="59" y="49"/>
                </a:lnTo>
                <a:lnTo>
                  <a:pt x="59" y="49"/>
                </a:lnTo>
                <a:lnTo>
                  <a:pt x="54" y="55"/>
                </a:lnTo>
                <a:lnTo>
                  <a:pt x="53" y="61"/>
                </a:lnTo>
                <a:lnTo>
                  <a:pt x="53" y="68"/>
                </a:lnTo>
                <a:lnTo>
                  <a:pt x="57" y="75"/>
                </a:lnTo>
                <a:lnTo>
                  <a:pt x="57" y="75"/>
                </a:lnTo>
                <a:lnTo>
                  <a:pt x="57" y="75"/>
                </a:lnTo>
                <a:lnTo>
                  <a:pt x="59" y="78"/>
                </a:lnTo>
                <a:lnTo>
                  <a:pt x="63" y="79"/>
                </a:lnTo>
                <a:lnTo>
                  <a:pt x="66" y="80"/>
                </a:lnTo>
                <a:lnTo>
                  <a:pt x="70" y="82"/>
                </a:lnTo>
                <a:lnTo>
                  <a:pt x="70" y="14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0" name="Freeform 143"/>
          <p:cNvSpPr>
            <a:spLocks noEditPoints="1"/>
          </p:cNvSpPr>
          <p:nvPr/>
        </p:nvSpPr>
        <p:spPr bwMode="auto">
          <a:xfrm>
            <a:off x="1051687" y="2504678"/>
            <a:ext cx="188102" cy="378821"/>
          </a:xfrm>
          <a:custGeom>
            <a:avLst/>
            <a:gdLst>
              <a:gd name="T0" fmla="*/ 194 w 214"/>
              <a:gd name="T1" fmla="*/ 431 h 431"/>
              <a:gd name="T2" fmla="*/ 169 w 214"/>
              <a:gd name="T3" fmla="*/ 408 h 431"/>
              <a:gd name="T4" fmla="*/ 209 w 214"/>
              <a:gd name="T5" fmla="*/ 349 h 431"/>
              <a:gd name="T6" fmla="*/ 203 w 214"/>
              <a:gd name="T7" fmla="*/ 341 h 431"/>
              <a:gd name="T8" fmla="*/ 188 w 214"/>
              <a:gd name="T9" fmla="*/ 337 h 431"/>
              <a:gd name="T10" fmla="*/ 180 w 214"/>
              <a:gd name="T11" fmla="*/ 344 h 431"/>
              <a:gd name="T12" fmla="*/ 179 w 214"/>
              <a:gd name="T13" fmla="*/ 353 h 431"/>
              <a:gd name="T14" fmla="*/ 171 w 214"/>
              <a:gd name="T15" fmla="*/ 347 h 431"/>
              <a:gd name="T16" fmla="*/ 125 w 214"/>
              <a:gd name="T17" fmla="*/ 385 h 431"/>
              <a:gd name="T18" fmla="*/ 50 w 214"/>
              <a:gd name="T19" fmla="*/ 194 h 431"/>
              <a:gd name="T20" fmla="*/ 54 w 214"/>
              <a:gd name="T21" fmla="*/ 186 h 431"/>
              <a:gd name="T22" fmla="*/ 81 w 214"/>
              <a:gd name="T23" fmla="*/ 176 h 431"/>
              <a:gd name="T24" fmla="*/ 74 w 214"/>
              <a:gd name="T25" fmla="*/ 173 h 431"/>
              <a:gd name="T26" fmla="*/ 50 w 214"/>
              <a:gd name="T27" fmla="*/ 115 h 431"/>
              <a:gd name="T28" fmla="*/ 99 w 214"/>
              <a:gd name="T29" fmla="*/ 61 h 431"/>
              <a:gd name="T30" fmla="*/ 111 w 214"/>
              <a:gd name="T31" fmla="*/ 65 h 431"/>
              <a:gd name="T32" fmla="*/ 144 w 214"/>
              <a:gd name="T33" fmla="*/ 146 h 431"/>
              <a:gd name="T34" fmla="*/ 144 w 214"/>
              <a:gd name="T35" fmla="*/ 156 h 431"/>
              <a:gd name="T36" fmla="*/ 168 w 214"/>
              <a:gd name="T37" fmla="*/ 347 h 431"/>
              <a:gd name="T38" fmla="*/ 163 w 214"/>
              <a:gd name="T39" fmla="*/ 348 h 431"/>
              <a:gd name="T40" fmla="*/ 153 w 214"/>
              <a:gd name="T41" fmla="*/ 357 h 431"/>
              <a:gd name="T42" fmla="*/ 150 w 214"/>
              <a:gd name="T43" fmla="*/ 359 h 431"/>
              <a:gd name="T44" fmla="*/ 135 w 214"/>
              <a:gd name="T45" fmla="*/ 357 h 431"/>
              <a:gd name="T46" fmla="*/ 129 w 214"/>
              <a:gd name="T47" fmla="*/ 366 h 431"/>
              <a:gd name="T48" fmla="*/ 130 w 214"/>
              <a:gd name="T49" fmla="*/ 381 h 431"/>
              <a:gd name="T50" fmla="*/ 125 w 214"/>
              <a:gd name="T51" fmla="*/ 385 h 431"/>
              <a:gd name="T52" fmla="*/ 50 w 214"/>
              <a:gd name="T53" fmla="*/ 77 h 431"/>
              <a:gd name="T54" fmla="*/ 87 w 214"/>
              <a:gd name="T55" fmla="*/ 28 h 431"/>
              <a:gd name="T56" fmla="*/ 77 w 214"/>
              <a:gd name="T57" fmla="*/ 14 h 431"/>
              <a:gd name="T58" fmla="*/ 62 w 214"/>
              <a:gd name="T59" fmla="*/ 3 h 431"/>
              <a:gd name="T60" fmla="*/ 50 w 214"/>
              <a:gd name="T61" fmla="*/ 0 h 431"/>
              <a:gd name="T62" fmla="*/ 45 w 214"/>
              <a:gd name="T63" fmla="*/ 191 h 431"/>
              <a:gd name="T64" fmla="*/ 11 w 214"/>
              <a:gd name="T65" fmla="*/ 108 h 431"/>
              <a:gd name="T66" fmla="*/ 12 w 214"/>
              <a:gd name="T67" fmla="*/ 96 h 431"/>
              <a:gd name="T68" fmla="*/ 4 w 214"/>
              <a:gd name="T69" fmla="*/ 61 h 431"/>
              <a:gd name="T70" fmla="*/ 1 w 214"/>
              <a:gd name="T71" fmla="*/ 35 h 431"/>
              <a:gd name="T72" fmla="*/ 15 w 214"/>
              <a:gd name="T73" fmla="*/ 12 h 431"/>
              <a:gd name="T74" fmla="*/ 30 w 214"/>
              <a:gd name="T75" fmla="*/ 3 h 431"/>
              <a:gd name="T76" fmla="*/ 50 w 214"/>
              <a:gd name="T77" fmla="*/ 77 h 431"/>
              <a:gd name="T78" fmla="*/ 50 w 214"/>
              <a:gd name="T79" fmla="*/ 115 h 431"/>
              <a:gd name="T80" fmla="*/ 43 w 214"/>
              <a:gd name="T81" fmla="*/ 98 h 431"/>
              <a:gd name="T82" fmla="*/ 47 w 214"/>
              <a:gd name="T83" fmla="*/ 88 h 431"/>
              <a:gd name="T84" fmla="*/ 22 w 214"/>
              <a:gd name="T85" fmla="*/ 99 h 431"/>
              <a:gd name="T86" fmla="*/ 19 w 214"/>
              <a:gd name="T87" fmla="*/ 111 h 431"/>
              <a:gd name="T88" fmla="*/ 47 w 214"/>
              <a:gd name="T89" fmla="*/ 18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4" h="431">
                <a:moveTo>
                  <a:pt x="168" y="228"/>
                </a:moveTo>
                <a:lnTo>
                  <a:pt x="214" y="349"/>
                </a:lnTo>
                <a:lnTo>
                  <a:pt x="194" y="431"/>
                </a:lnTo>
                <a:lnTo>
                  <a:pt x="168" y="413"/>
                </a:lnTo>
                <a:lnTo>
                  <a:pt x="168" y="405"/>
                </a:lnTo>
                <a:lnTo>
                  <a:pt x="169" y="408"/>
                </a:lnTo>
                <a:lnTo>
                  <a:pt x="196" y="397"/>
                </a:lnTo>
                <a:lnTo>
                  <a:pt x="209" y="349"/>
                </a:lnTo>
                <a:lnTo>
                  <a:pt x="209" y="349"/>
                </a:lnTo>
                <a:lnTo>
                  <a:pt x="206" y="345"/>
                </a:lnTo>
                <a:lnTo>
                  <a:pt x="206" y="345"/>
                </a:lnTo>
                <a:lnTo>
                  <a:pt x="203" y="341"/>
                </a:lnTo>
                <a:lnTo>
                  <a:pt x="199" y="337"/>
                </a:lnTo>
                <a:lnTo>
                  <a:pt x="194" y="336"/>
                </a:lnTo>
                <a:lnTo>
                  <a:pt x="188" y="337"/>
                </a:lnTo>
                <a:lnTo>
                  <a:pt x="188" y="337"/>
                </a:lnTo>
                <a:lnTo>
                  <a:pt x="184" y="340"/>
                </a:lnTo>
                <a:lnTo>
                  <a:pt x="180" y="344"/>
                </a:lnTo>
                <a:lnTo>
                  <a:pt x="179" y="348"/>
                </a:lnTo>
                <a:lnTo>
                  <a:pt x="179" y="353"/>
                </a:lnTo>
                <a:lnTo>
                  <a:pt x="179" y="353"/>
                </a:lnTo>
                <a:lnTo>
                  <a:pt x="176" y="351"/>
                </a:lnTo>
                <a:lnTo>
                  <a:pt x="173" y="348"/>
                </a:lnTo>
                <a:lnTo>
                  <a:pt x="171" y="347"/>
                </a:lnTo>
                <a:lnTo>
                  <a:pt x="168" y="347"/>
                </a:lnTo>
                <a:lnTo>
                  <a:pt x="168" y="228"/>
                </a:lnTo>
                <a:close/>
                <a:moveTo>
                  <a:pt x="125" y="385"/>
                </a:moveTo>
                <a:lnTo>
                  <a:pt x="51" y="194"/>
                </a:lnTo>
                <a:lnTo>
                  <a:pt x="51" y="194"/>
                </a:lnTo>
                <a:lnTo>
                  <a:pt x="50" y="194"/>
                </a:lnTo>
                <a:lnTo>
                  <a:pt x="50" y="183"/>
                </a:lnTo>
                <a:lnTo>
                  <a:pt x="50" y="183"/>
                </a:lnTo>
                <a:lnTo>
                  <a:pt x="54" y="186"/>
                </a:lnTo>
                <a:lnTo>
                  <a:pt x="60" y="184"/>
                </a:lnTo>
                <a:lnTo>
                  <a:pt x="81" y="176"/>
                </a:lnTo>
                <a:lnTo>
                  <a:pt x="81" y="176"/>
                </a:lnTo>
                <a:lnTo>
                  <a:pt x="81" y="176"/>
                </a:lnTo>
                <a:lnTo>
                  <a:pt x="79" y="175"/>
                </a:lnTo>
                <a:lnTo>
                  <a:pt x="74" y="173"/>
                </a:lnTo>
                <a:lnTo>
                  <a:pt x="73" y="172"/>
                </a:lnTo>
                <a:lnTo>
                  <a:pt x="70" y="168"/>
                </a:lnTo>
                <a:lnTo>
                  <a:pt x="50" y="115"/>
                </a:lnTo>
                <a:lnTo>
                  <a:pt x="50" y="80"/>
                </a:lnTo>
                <a:lnTo>
                  <a:pt x="99" y="61"/>
                </a:lnTo>
                <a:lnTo>
                  <a:pt x="99" y="61"/>
                </a:lnTo>
                <a:lnTo>
                  <a:pt x="104" y="61"/>
                </a:lnTo>
                <a:lnTo>
                  <a:pt x="107" y="62"/>
                </a:lnTo>
                <a:lnTo>
                  <a:pt x="111" y="65"/>
                </a:lnTo>
                <a:lnTo>
                  <a:pt x="114" y="69"/>
                </a:lnTo>
                <a:lnTo>
                  <a:pt x="144" y="146"/>
                </a:lnTo>
                <a:lnTo>
                  <a:pt x="144" y="146"/>
                </a:lnTo>
                <a:lnTo>
                  <a:pt x="144" y="149"/>
                </a:lnTo>
                <a:lnTo>
                  <a:pt x="144" y="153"/>
                </a:lnTo>
                <a:lnTo>
                  <a:pt x="144" y="156"/>
                </a:lnTo>
                <a:lnTo>
                  <a:pt x="141" y="158"/>
                </a:lnTo>
                <a:lnTo>
                  <a:pt x="168" y="228"/>
                </a:lnTo>
                <a:lnTo>
                  <a:pt x="168" y="347"/>
                </a:lnTo>
                <a:lnTo>
                  <a:pt x="168" y="347"/>
                </a:lnTo>
                <a:lnTo>
                  <a:pt x="163" y="348"/>
                </a:lnTo>
                <a:lnTo>
                  <a:pt x="163" y="348"/>
                </a:lnTo>
                <a:lnTo>
                  <a:pt x="157" y="349"/>
                </a:lnTo>
                <a:lnTo>
                  <a:pt x="154" y="353"/>
                </a:lnTo>
                <a:lnTo>
                  <a:pt x="153" y="357"/>
                </a:lnTo>
                <a:lnTo>
                  <a:pt x="153" y="363"/>
                </a:lnTo>
                <a:lnTo>
                  <a:pt x="153" y="363"/>
                </a:lnTo>
                <a:lnTo>
                  <a:pt x="150" y="359"/>
                </a:lnTo>
                <a:lnTo>
                  <a:pt x="145" y="357"/>
                </a:lnTo>
                <a:lnTo>
                  <a:pt x="141" y="356"/>
                </a:lnTo>
                <a:lnTo>
                  <a:pt x="135" y="357"/>
                </a:lnTo>
                <a:lnTo>
                  <a:pt x="135" y="357"/>
                </a:lnTo>
                <a:lnTo>
                  <a:pt x="131" y="360"/>
                </a:lnTo>
                <a:lnTo>
                  <a:pt x="129" y="366"/>
                </a:lnTo>
                <a:lnTo>
                  <a:pt x="127" y="370"/>
                </a:lnTo>
                <a:lnTo>
                  <a:pt x="127" y="376"/>
                </a:lnTo>
                <a:lnTo>
                  <a:pt x="130" y="381"/>
                </a:lnTo>
                <a:lnTo>
                  <a:pt x="168" y="405"/>
                </a:lnTo>
                <a:lnTo>
                  <a:pt x="168" y="413"/>
                </a:lnTo>
                <a:lnTo>
                  <a:pt x="125" y="385"/>
                </a:lnTo>
                <a:lnTo>
                  <a:pt x="125" y="385"/>
                </a:lnTo>
                <a:close/>
                <a:moveTo>
                  <a:pt x="50" y="0"/>
                </a:moveTo>
                <a:lnTo>
                  <a:pt x="50" y="77"/>
                </a:lnTo>
                <a:lnTo>
                  <a:pt x="95" y="49"/>
                </a:lnTo>
                <a:lnTo>
                  <a:pt x="87" y="28"/>
                </a:lnTo>
                <a:lnTo>
                  <a:pt x="87" y="28"/>
                </a:lnTo>
                <a:lnTo>
                  <a:pt x="84" y="23"/>
                </a:lnTo>
                <a:lnTo>
                  <a:pt x="81" y="18"/>
                </a:lnTo>
                <a:lnTo>
                  <a:pt x="77" y="14"/>
                </a:lnTo>
                <a:lnTo>
                  <a:pt x="72" y="10"/>
                </a:lnTo>
                <a:lnTo>
                  <a:pt x="68" y="5"/>
                </a:lnTo>
                <a:lnTo>
                  <a:pt x="62" y="3"/>
                </a:lnTo>
                <a:lnTo>
                  <a:pt x="56" y="1"/>
                </a:lnTo>
                <a:lnTo>
                  <a:pt x="50" y="0"/>
                </a:lnTo>
                <a:lnTo>
                  <a:pt x="50" y="0"/>
                </a:lnTo>
                <a:close/>
                <a:moveTo>
                  <a:pt x="50" y="194"/>
                </a:moveTo>
                <a:lnTo>
                  <a:pt x="50" y="194"/>
                </a:lnTo>
                <a:lnTo>
                  <a:pt x="45" y="191"/>
                </a:lnTo>
                <a:lnTo>
                  <a:pt x="41" y="186"/>
                </a:lnTo>
                <a:lnTo>
                  <a:pt x="11" y="108"/>
                </a:lnTo>
                <a:lnTo>
                  <a:pt x="11" y="108"/>
                </a:lnTo>
                <a:lnTo>
                  <a:pt x="9" y="104"/>
                </a:lnTo>
                <a:lnTo>
                  <a:pt x="11" y="99"/>
                </a:lnTo>
                <a:lnTo>
                  <a:pt x="12" y="96"/>
                </a:lnTo>
                <a:lnTo>
                  <a:pt x="16" y="92"/>
                </a:lnTo>
                <a:lnTo>
                  <a:pt x="4" y="61"/>
                </a:lnTo>
                <a:lnTo>
                  <a:pt x="4" y="61"/>
                </a:lnTo>
                <a:lnTo>
                  <a:pt x="1" y="53"/>
                </a:lnTo>
                <a:lnTo>
                  <a:pt x="0" y="43"/>
                </a:lnTo>
                <a:lnTo>
                  <a:pt x="1" y="35"/>
                </a:lnTo>
                <a:lnTo>
                  <a:pt x="4" y="27"/>
                </a:lnTo>
                <a:lnTo>
                  <a:pt x="8" y="19"/>
                </a:lnTo>
                <a:lnTo>
                  <a:pt x="15" y="12"/>
                </a:lnTo>
                <a:lnTo>
                  <a:pt x="22" y="7"/>
                </a:lnTo>
                <a:lnTo>
                  <a:pt x="30" y="3"/>
                </a:lnTo>
                <a:lnTo>
                  <a:pt x="30" y="3"/>
                </a:lnTo>
                <a:lnTo>
                  <a:pt x="39" y="0"/>
                </a:lnTo>
                <a:lnTo>
                  <a:pt x="50" y="0"/>
                </a:lnTo>
                <a:lnTo>
                  <a:pt x="50" y="77"/>
                </a:lnTo>
                <a:lnTo>
                  <a:pt x="43" y="81"/>
                </a:lnTo>
                <a:lnTo>
                  <a:pt x="50" y="80"/>
                </a:lnTo>
                <a:lnTo>
                  <a:pt x="50" y="115"/>
                </a:lnTo>
                <a:lnTo>
                  <a:pt x="45" y="100"/>
                </a:lnTo>
                <a:lnTo>
                  <a:pt x="45" y="100"/>
                </a:lnTo>
                <a:lnTo>
                  <a:pt x="43" y="98"/>
                </a:lnTo>
                <a:lnTo>
                  <a:pt x="45" y="93"/>
                </a:lnTo>
                <a:lnTo>
                  <a:pt x="46" y="91"/>
                </a:lnTo>
                <a:lnTo>
                  <a:pt x="47" y="88"/>
                </a:lnTo>
                <a:lnTo>
                  <a:pt x="26" y="96"/>
                </a:lnTo>
                <a:lnTo>
                  <a:pt x="26" y="96"/>
                </a:lnTo>
                <a:lnTo>
                  <a:pt x="22" y="99"/>
                </a:lnTo>
                <a:lnTo>
                  <a:pt x="19" y="103"/>
                </a:lnTo>
                <a:lnTo>
                  <a:pt x="19" y="107"/>
                </a:lnTo>
                <a:lnTo>
                  <a:pt x="19" y="111"/>
                </a:lnTo>
                <a:lnTo>
                  <a:pt x="45" y="177"/>
                </a:lnTo>
                <a:lnTo>
                  <a:pt x="45" y="177"/>
                </a:lnTo>
                <a:lnTo>
                  <a:pt x="47" y="181"/>
                </a:lnTo>
                <a:lnTo>
                  <a:pt x="50" y="183"/>
                </a:lnTo>
                <a:lnTo>
                  <a:pt x="50" y="19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2" name="组合 260"/>
          <p:cNvGrpSpPr/>
          <p:nvPr/>
        </p:nvGrpSpPr>
        <p:grpSpPr>
          <a:xfrm>
            <a:off x="1598414" y="2552140"/>
            <a:ext cx="316434" cy="318175"/>
            <a:chOff x="2157413" y="3054350"/>
            <a:chExt cx="571500" cy="574675"/>
          </a:xfrm>
          <a:solidFill>
            <a:schemeClr val="accent1"/>
          </a:solidFill>
        </p:grpSpPr>
        <p:sp>
          <p:nvSpPr>
            <p:cNvPr id="262" name="Freeform 144"/>
            <p:cNvSpPr>
              <a:spLocks noEditPoints="1"/>
            </p:cNvSpPr>
            <p:nvPr/>
          </p:nvSpPr>
          <p:spPr bwMode="auto">
            <a:xfrm>
              <a:off x="2157413" y="3054350"/>
              <a:ext cx="571500" cy="574675"/>
            </a:xfrm>
            <a:custGeom>
              <a:avLst/>
              <a:gdLst>
                <a:gd name="T0" fmla="*/ 180 w 360"/>
                <a:gd name="T1" fmla="*/ 0 h 362"/>
                <a:gd name="T2" fmla="*/ 232 w 360"/>
                <a:gd name="T3" fmla="*/ 8 h 362"/>
                <a:gd name="T4" fmla="*/ 280 w 360"/>
                <a:gd name="T5" fmla="*/ 31 h 362"/>
                <a:gd name="T6" fmla="*/ 319 w 360"/>
                <a:gd name="T7" fmla="*/ 67 h 362"/>
                <a:gd name="T8" fmla="*/ 346 w 360"/>
                <a:gd name="T9" fmla="*/ 111 h 362"/>
                <a:gd name="T10" fmla="*/ 358 w 360"/>
                <a:gd name="T11" fmla="*/ 163 h 362"/>
                <a:gd name="T12" fmla="*/ 358 w 360"/>
                <a:gd name="T13" fmla="*/ 199 h 362"/>
                <a:gd name="T14" fmla="*/ 346 w 360"/>
                <a:gd name="T15" fmla="*/ 251 h 362"/>
                <a:gd name="T16" fmla="*/ 319 w 360"/>
                <a:gd name="T17" fmla="*/ 295 h 362"/>
                <a:gd name="T18" fmla="*/ 280 w 360"/>
                <a:gd name="T19" fmla="*/ 331 h 362"/>
                <a:gd name="T20" fmla="*/ 232 w 360"/>
                <a:gd name="T21" fmla="*/ 354 h 362"/>
                <a:gd name="T22" fmla="*/ 180 w 360"/>
                <a:gd name="T23" fmla="*/ 362 h 362"/>
                <a:gd name="T24" fmla="*/ 180 w 360"/>
                <a:gd name="T25" fmla="*/ 314 h 362"/>
                <a:gd name="T26" fmla="*/ 193 w 360"/>
                <a:gd name="T27" fmla="*/ 318 h 362"/>
                <a:gd name="T28" fmla="*/ 201 w 360"/>
                <a:gd name="T29" fmla="*/ 329 h 362"/>
                <a:gd name="T30" fmla="*/ 237 w 360"/>
                <a:gd name="T31" fmla="*/ 320 h 362"/>
                <a:gd name="T32" fmla="*/ 268 w 360"/>
                <a:gd name="T33" fmla="*/ 302 h 362"/>
                <a:gd name="T34" fmla="*/ 293 w 360"/>
                <a:gd name="T35" fmla="*/ 278 h 362"/>
                <a:gd name="T36" fmla="*/ 312 w 360"/>
                <a:gd name="T37" fmla="*/ 248 h 362"/>
                <a:gd name="T38" fmla="*/ 325 w 360"/>
                <a:gd name="T39" fmla="*/ 215 h 362"/>
                <a:gd name="T40" fmla="*/ 322 w 360"/>
                <a:gd name="T41" fmla="*/ 199 h 362"/>
                <a:gd name="T42" fmla="*/ 312 w 360"/>
                <a:gd name="T43" fmla="*/ 180 h 362"/>
                <a:gd name="T44" fmla="*/ 316 w 360"/>
                <a:gd name="T45" fmla="*/ 167 h 362"/>
                <a:gd name="T46" fmla="*/ 327 w 360"/>
                <a:gd name="T47" fmla="*/ 159 h 362"/>
                <a:gd name="T48" fmla="*/ 318 w 360"/>
                <a:gd name="T49" fmla="*/ 123 h 362"/>
                <a:gd name="T50" fmla="*/ 300 w 360"/>
                <a:gd name="T51" fmla="*/ 94 h 362"/>
                <a:gd name="T52" fmla="*/ 277 w 360"/>
                <a:gd name="T53" fmla="*/ 67 h 362"/>
                <a:gd name="T54" fmla="*/ 247 w 360"/>
                <a:gd name="T55" fmla="*/ 48 h 362"/>
                <a:gd name="T56" fmla="*/ 214 w 360"/>
                <a:gd name="T57" fmla="*/ 35 h 362"/>
                <a:gd name="T58" fmla="*/ 199 w 360"/>
                <a:gd name="T59" fmla="*/ 39 h 362"/>
                <a:gd name="T60" fmla="*/ 180 w 360"/>
                <a:gd name="T61" fmla="*/ 48 h 362"/>
                <a:gd name="T62" fmla="*/ 180 w 360"/>
                <a:gd name="T63" fmla="*/ 0 h 362"/>
                <a:gd name="T64" fmla="*/ 180 w 360"/>
                <a:gd name="T65" fmla="*/ 48 h 362"/>
                <a:gd name="T66" fmla="*/ 161 w 360"/>
                <a:gd name="T67" fmla="*/ 39 h 362"/>
                <a:gd name="T68" fmla="*/ 146 w 360"/>
                <a:gd name="T69" fmla="*/ 35 h 362"/>
                <a:gd name="T70" fmla="*/ 112 w 360"/>
                <a:gd name="T71" fmla="*/ 48 h 362"/>
                <a:gd name="T72" fmla="*/ 82 w 360"/>
                <a:gd name="T73" fmla="*/ 67 h 362"/>
                <a:gd name="T74" fmla="*/ 59 w 360"/>
                <a:gd name="T75" fmla="*/ 94 h 362"/>
                <a:gd name="T76" fmla="*/ 42 w 360"/>
                <a:gd name="T77" fmla="*/ 123 h 362"/>
                <a:gd name="T78" fmla="*/ 32 w 360"/>
                <a:gd name="T79" fmla="*/ 159 h 362"/>
                <a:gd name="T80" fmla="*/ 43 w 360"/>
                <a:gd name="T81" fmla="*/ 167 h 362"/>
                <a:gd name="T82" fmla="*/ 47 w 360"/>
                <a:gd name="T83" fmla="*/ 180 h 362"/>
                <a:gd name="T84" fmla="*/ 37 w 360"/>
                <a:gd name="T85" fmla="*/ 199 h 362"/>
                <a:gd name="T86" fmla="*/ 33 w 360"/>
                <a:gd name="T87" fmla="*/ 215 h 362"/>
                <a:gd name="T88" fmla="*/ 46 w 360"/>
                <a:gd name="T89" fmla="*/ 248 h 362"/>
                <a:gd name="T90" fmla="*/ 66 w 360"/>
                <a:gd name="T91" fmla="*/ 278 h 362"/>
                <a:gd name="T92" fmla="*/ 92 w 360"/>
                <a:gd name="T93" fmla="*/ 302 h 362"/>
                <a:gd name="T94" fmla="*/ 123 w 360"/>
                <a:gd name="T95" fmla="*/ 320 h 362"/>
                <a:gd name="T96" fmla="*/ 158 w 360"/>
                <a:gd name="T97" fmla="*/ 329 h 362"/>
                <a:gd name="T98" fmla="*/ 161 w 360"/>
                <a:gd name="T99" fmla="*/ 322 h 362"/>
                <a:gd name="T100" fmla="*/ 180 w 360"/>
                <a:gd name="T101" fmla="*/ 314 h 362"/>
                <a:gd name="T102" fmla="*/ 180 w 360"/>
                <a:gd name="T103" fmla="*/ 362 h 362"/>
                <a:gd name="T104" fmla="*/ 126 w 360"/>
                <a:gd name="T105" fmla="*/ 354 h 362"/>
                <a:gd name="T106" fmla="*/ 78 w 360"/>
                <a:gd name="T107" fmla="*/ 331 h 362"/>
                <a:gd name="T108" fmla="*/ 40 w 360"/>
                <a:gd name="T109" fmla="*/ 295 h 362"/>
                <a:gd name="T110" fmla="*/ 13 w 360"/>
                <a:gd name="T111" fmla="*/ 251 h 362"/>
                <a:gd name="T112" fmla="*/ 0 w 360"/>
                <a:gd name="T113" fmla="*/ 199 h 362"/>
                <a:gd name="T114" fmla="*/ 0 w 360"/>
                <a:gd name="T115" fmla="*/ 163 h 362"/>
                <a:gd name="T116" fmla="*/ 13 w 360"/>
                <a:gd name="T117" fmla="*/ 111 h 362"/>
                <a:gd name="T118" fmla="*/ 40 w 360"/>
                <a:gd name="T119" fmla="*/ 67 h 362"/>
                <a:gd name="T120" fmla="*/ 78 w 360"/>
                <a:gd name="T121" fmla="*/ 31 h 362"/>
                <a:gd name="T122" fmla="*/ 126 w 360"/>
                <a:gd name="T123" fmla="*/ 8 h 362"/>
                <a:gd name="T124" fmla="*/ 180 w 360"/>
                <a:gd name="T125"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0" h="362">
                  <a:moveTo>
                    <a:pt x="180" y="0"/>
                  </a:moveTo>
                  <a:lnTo>
                    <a:pt x="180" y="0"/>
                  </a:lnTo>
                  <a:lnTo>
                    <a:pt x="180" y="0"/>
                  </a:lnTo>
                  <a:lnTo>
                    <a:pt x="197" y="2"/>
                  </a:lnTo>
                  <a:lnTo>
                    <a:pt x="216" y="4"/>
                  </a:lnTo>
                  <a:lnTo>
                    <a:pt x="232" y="8"/>
                  </a:lnTo>
                  <a:lnTo>
                    <a:pt x="250" y="15"/>
                  </a:lnTo>
                  <a:lnTo>
                    <a:pt x="265" y="22"/>
                  </a:lnTo>
                  <a:lnTo>
                    <a:pt x="280" y="31"/>
                  </a:lnTo>
                  <a:lnTo>
                    <a:pt x="295" y="42"/>
                  </a:lnTo>
                  <a:lnTo>
                    <a:pt x="307" y="53"/>
                  </a:lnTo>
                  <a:lnTo>
                    <a:pt x="319" y="67"/>
                  </a:lnTo>
                  <a:lnTo>
                    <a:pt x="329" y="80"/>
                  </a:lnTo>
                  <a:lnTo>
                    <a:pt x="338" y="95"/>
                  </a:lnTo>
                  <a:lnTo>
                    <a:pt x="346" y="111"/>
                  </a:lnTo>
                  <a:lnTo>
                    <a:pt x="352" y="127"/>
                  </a:lnTo>
                  <a:lnTo>
                    <a:pt x="356" y="145"/>
                  </a:lnTo>
                  <a:lnTo>
                    <a:pt x="358" y="163"/>
                  </a:lnTo>
                  <a:lnTo>
                    <a:pt x="360" y="180"/>
                  </a:lnTo>
                  <a:lnTo>
                    <a:pt x="360" y="180"/>
                  </a:lnTo>
                  <a:lnTo>
                    <a:pt x="358" y="199"/>
                  </a:lnTo>
                  <a:lnTo>
                    <a:pt x="356" y="217"/>
                  </a:lnTo>
                  <a:lnTo>
                    <a:pt x="352" y="234"/>
                  </a:lnTo>
                  <a:lnTo>
                    <a:pt x="346" y="251"/>
                  </a:lnTo>
                  <a:lnTo>
                    <a:pt x="338" y="267"/>
                  </a:lnTo>
                  <a:lnTo>
                    <a:pt x="329" y="282"/>
                  </a:lnTo>
                  <a:lnTo>
                    <a:pt x="319" y="295"/>
                  </a:lnTo>
                  <a:lnTo>
                    <a:pt x="307" y="309"/>
                  </a:lnTo>
                  <a:lnTo>
                    <a:pt x="295" y="320"/>
                  </a:lnTo>
                  <a:lnTo>
                    <a:pt x="280" y="331"/>
                  </a:lnTo>
                  <a:lnTo>
                    <a:pt x="265" y="340"/>
                  </a:lnTo>
                  <a:lnTo>
                    <a:pt x="250" y="347"/>
                  </a:lnTo>
                  <a:lnTo>
                    <a:pt x="232" y="354"/>
                  </a:lnTo>
                  <a:lnTo>
                    <a:pt x="216" y="358"/>
                  </a:lnTo>
                  <a:lnTo>
                    <a:pt x="197" y="360"/>
                  </a:lnTo>
                  <a:lnTo>
                    <a:pt x="180" y="362"/>
                  </a:lnTo>
                  <a:lnTo>
                    <a:pt x="180" y="362"/>
                  </a:lnTo>
                  <a:lnTo>
                    <a:pt x="180" y="314"/>
                  </a:lnTo>
                  <a:lnTo>
                    <a:pt x="180" y="314"/>
                  </a:lnTo>
                  <a:lnTo>
                    <a:pt x="180" y="314"/>
                  </a:lnTo>
                  <a:lnTo>
                    <a:pt x="186" y="314"/>
                  </a:lnTo>
                  <a:lnTo>
                    <a:pt x="193" y="318"/>
                  </a:lnTo>
                  <a:lnTo>
                    <a:pt x="199" y="322"/>
                  </a:lnTo>
                  <a:lnTo>
                    <a:pt x="201" y="329"/>
                  </a:lnTo>
                  <a:lnTo>
                    <a:pt x="201" y="329"/>
                  </a:lnTo>
                  <a:lnTo>
                    <a:pt x="214" y="327"/>
                  </a:lnTo>
                  <a:lnTo>
                    <a:pt x="226" y="324"/>
                  </a:lnTo>
                  <a:lnTo>
                    <a:pt x="237" y="320"/>
                  </a:lnTo>
                  <a:lnTo>
                    <a:pt x="247" y="314"/>
                  </a:lnTo>
                  <a:lnTo>
                    <a:pt x="258" y="309"/>
                  </a:lnTo>
                  <a:lnTo>
                    <a:pt x="268" y="302"/>
                  </a:lnTo>
                  <a:lnTo>
                    <a:pt x="277" y="294"/>
                  </a:lnTo>
                  <a:lnTo>
                    <a:pt x="285" y="286"/>
                  </a:lnTo>
                  <a:lnTo>
                    <a:pt x="293" y="278"/>
                  </a:lnTo>
                  <a:lnTo>
                    <a:pt x="300" y="268"/>
                  </a:lnTo>
                  <a:lnTo>
                    <a:pt x="307" y="259"/>
                  </a:lnTo>
                  <a:lnTo>
                    <a:pt x="312" y="248"/>
                  </a:lnTo>
                  <a:lnTo>
                    <a:pt x="318" y="237"/>
                  </a:lnTo>
                  <a:lnTo>
                    <a:pt x="322" y="226"/>
                  </a:lnTo>
                  <a:lnTo>
                    <a:pt x="325" y="215"/>
                  </a:lnTo>
                  <a:lnTo>
                    <a:pt x="327" y="203"/>
                  </a:lnTo>
                  <a:lnTo>
                    <a:pt x="327" y="203"/>
                  </a:lnTo>
                  <a:lnTo>
                    <a:pt x="322" y="199"/>
                  </a:lnTo>
                  <a:lnTo>
                    <a:pt x="316" y="194"/>
                  </a:lnTo>
                  <a:lnTo>
                    <a:pt x="314" y="188"/>
                  </a:lnTo>
                  <a:lnTo>
                    <a:pt x="312" y="180"/>
                  </a:lnTo>
                  <a:lnTo>
                    <a:pt x="312" y="180"/>
                  </a:lnTo>
                  <a:lnTo>
                    <a:pt x="314" y="174"/>
                  </a:lnTo>
                  <a:lnTo>
                    <a:pt x="316" y="167"/>
                  </a:lnTo>
                  <a:lnTo>
                    <a:pt x="322" y="163"/>
                  </a:lnTo>
                  <a:lnTo>
                    <a:pt x="327" y="159"/>
                  </a:lnTo>
                  <a:lnTo>
                    <a:pt x="327" y="159"/>
                  </a:lnTo>
                  <a:lnTo>
                    <a:pt x="325" y="146"/>
                  </a:lnTo>
                  <a:lnTo>
                    <a:pt x="322" y="136"/>
                  </a:lnTo>
                  <a:lnTo>
                    <a:pt x="318" y="123"/>
                  </a:lnTo>
                  <a:lnTo>
                    <a:pt x="312" y="113"/>
                  </a:lnTo>
                  <a:lnTo>
                    <a:pt x="307" y="103"/>
                  </a:lnTo>
                  <a:lnTo>
                    <a:pt x="300" y="94"/>
                  </a:lnTo>
                  <a:lnTo>
                    <a:pt x="293" y="84"/>
                  </a:lnTo>
                  <a:lnTo>
                    <a:pt x="285" y="75"/>
                  </a:lnTo>
                  <a:lnTo>
                    <a:pt x="277" y="67"/>
                  </a:lnTo>
                  <a:lnTo>
                    <a:pt x="268" y="60"/>
                  </a:lnTo>
                  <a:lnTo>
                    <a:pt x="258" y="53"/>
                  </a:lnTo>
                  <a:lnTo>
                    <a:pt x="247" y="48"/>
                  </a:lnTo>
                  <a:lnTo>
                    <a:pt x="237" y="42"/>
                  </a:lnTo>
                  <a:lnTo>
                    <a:pt x="226" y="38"/>
                  </a:lnTo>
                  <a:lnTo>
                    <a:pt x="214" y="35"/>
                  </a:lnTo>
                  <a:lnTo>
                    <a:pt x="201" y="33"/>
                  </a:lnTo>
                  <a:lnTo>
                    <a:pt x="201" y="33"/>
                  </a:lnTo>
                  <a:lnTo>
                    <a:pt x="199" y="39"/>
                  </a:lnTo>
                  <a:lnTo>
                    <a:pt x="193" y="44"/>
                  </a:lnTo>
                  <a:lnTo>
                    <a:pt x="186" y="46"/>
                  </a:lnTo>
                  <a:lnTo>
                    <a:pt x="180" y="48"/>
                  </a:lnTo>
                  <a:lnTo>
                    <a:pt x="180" y="48"/>
                  </a:lnTo>
                  <a:lnTo>
                    <a:pt x="180" y="0"/>
                  </a:lnTo>
                  <a:close/>
                  <a:moveTo>
                    <a:pt x="180" y="0"/>
                  </a:moveTo>
                  <a:lnTo>
                    <a:pt x="180" y="0"/>
                  </a:lnTo>
                  <a:lnTo>
                    <a:pt x="180" y="48"/>
                  </a:lnTo>
                  <a:lnTo>
                    <a:pt x="180" y="48"/>
                  </a:lnTo>
                  <a:lnTo>
                    <a:pt x="173" y="46"/>
                  </a:lnTo>
                  <a:lnTo>
                    <a:pt x="166" y="44"/>
                  </a:lnTo>
                  <a:lnTo>
                    <a:pt x="161" y="39"/>
                  </a:lnTo>
                  <a:lnTo>
                    <a:pt x="158" y="33"/>
                  </a:lnTo>
                  <a:lnTo>
                    <a:pt x="158" y="33"/>
                  </a:lnTo>
                  <a:lnTo>
                    <a:pt x="146" y="35"/>
                  </a:lnTo>
                  <a:lnTo>
                    <a:pt x="134" y="38"/>
                  </a:lnTo>
                  <a:lnTo>
                    <a:pt x="123" y="42"/>
                  </a:lnTo>
                  <a:lnTo>
                    <a:pt x="112" y="48"/>
                  </a:lnTo>
                  <a:lnTo>
                    <a:pt x="101" y="53"/>
                  </a:lnTo>
                  <a:lnTo>
                    <a:pt x="92" y="60"/>
                  </a:lnTo>
                  <a:lnTo>
                    <a:pt x="82" y="67"/>
                  </a:lnTo>
                  <a:lnTo>
                    <a:pt x="74" y="75"/>
                  </a:lnTo>
                  <a:lnTo>
                    <a:pt x="66" y="84"/>
                  </a:lnTo>
                  <a:lnTo>
                    <a:pt x="59" y="94"/>
                  </a:lnTo>
                  <a:lnTo>
                    <a:pt x="52" y="103"/>
                  </a:lnTo>
                  <a:lnTo>
                    <a:pt x="46" y="113"/>
                  </a:lnTo>
                  <a:lnTo>
                    <a:pt x="42" y="123"/>
                  </a:lnTo>
                  <a:lnTo>
                    <a:pt x="37" y="136"/>
                  </a:lnTo>
                  <a:lnTo>
                    <a:pt x="33" y="146"/>
                  </a:lnTo>
                  <a:lnTo>
                    <a:pt x="32" y="159"/>
                  </a:lnTo>
                  <a:lnTo>
                    <a:pt x="32" y="159"/>
                  </a:lnTo>
                  <a:lnTo>
                    <a:pt x="37" y="163"/>
                  </a:lnTo>
                  <a:lnTo>
                    <a:pt x="43" y="167"/>
                  </a:lnTo>
                  <a:lnTo>
                    <a:pt x="46" y="174"/>
                  </a:lnTo>
                  <a:lnTo>
                    <a:pt x="47" y="180"/>
                  </a:lnTo>
                  <a:lnTo>
                    <a:pt x="47" y="180"/>
                  </a:lnTo>
                  <a:lnTo>
                    <a:pt x="46" y="188"/>
                  </a:lnTo>
                  <a:lnTo>
                    <a:pt x="43" y="194"/>
                  </a:lnTo>
                  <a:lnTo>
                    <a:pt x="37" y="199"/>
                  </a:lnTo>
                  <a:lnTo>
                    <a:pt x="32" y="203"/>
                  </a:lnTo>
                  <a:lnTo>
                    <a:pt x="32" y="203"/>
                  </a:lnTo>
                  <a:lnTo>
                    <a:pt x="33" y="215"/>
                  </a:lnTo>
                  <a:lnTo>
                    <a:pt x="37" y="226"/>
                  </a:lnTo>
                  <a:lnTo>
                    <a:pt x="42" y="237"/>
                  </a:lnTo>
                  <a:lnTo>
                    <a:pt x="46" y="248"/>
                  </a:lnTo>
                  <a:lnTo>
                    <a:pt x="52" y="259"/>
                  </a:lnTo>
                  <a:lnTo>
                    <a:pt x="59" y="268"/>
                  </a:lnTo>
                  <a:lnTo>
                    <a:pt x="66" y="278"/>
                  </a:lnTo>
                  <a:lnTo>
                    <a:pt x="74" y="286"/>
                  </a:lnTo>
                  <a:lnTo>
                    <a:pt x="82" y="294"/>
                  </a:lnTo>
                  <a:lnTo>
                    <a:pt x="92" y="302"/>
                  </a:lnTo>
                  <a:lnTo>
                    <a:pt x="101" y="309"/>
                  </a:lnTo>
                  <a:lnTo>
                    <a:pt x="112" y="314"/>
                  </a:lnTo>
                  <a:lnTo>
                    <a:pt x="123" y="320"/>
                  </a:lnTo>
                  <a:lnTo>
                    <a:pt x="134" y="324"/>
                  </a:lnTo>
                  <a:lnTo>
                    <a:pt x="146" y="327"/>
                  </a:lnTo>
                  <a:lnTo>
                    <a:pt x="158" y="329"/>
                  </a:lnTo>
                  <a:lnTo>
                    <a:pt x="158" y="329"/>
                  </a:lnTo>
                  <a:lnTo>
                    <a:pt x="158" y="329"/>
                  </a:lnTo>
                  <a:lnTo>
                    <a:pt x="161" y="322"/>
                  </a:lnTo>
                  <a:lnTo>
                    <a:pt x="166" y="318"/>
                  </a:lnTo>
                  <a:lnTo>
                    <a:pt x="173" y="314"/>
                  </a:lnTo>
                  <a:lnTo>
                    <a:pt x="180" y="314"/>
                  </a:lnTo>
                  <a:lnTo>
                    <a:pt x="180" y="362"/>
                  </a:lnTo>
                  <a:lnTo>
                    <a:pt x="180" y="362"/>
                  </a:lnTo>
                  <a:lnTo>
                    <a:pt x="180" y="362"/>
                  </a:lnTo>
                  <a:lnTo>
                    <a:pt x="161" y="360"/>
                  </a:lnTo>
                  <a:lnTo>
                    <a:pt x="143" y="358"/>
                  </a:lnTo>
                  <a:lnTo>
                    <a:pt x="126" y="354"/>
                  </a:lnTo>
                  <a:lnTo>
                    <a:pt x="109" y="347"/>
                  </a:lnTo>
                  <a:lnTo>
                    <a:pt x="93" y="340"/>
                  </a:lnTo>
                  <a:lnTo>
                    <a:pt x="78" y="331"/>
                  </a:lnTo>
                  <a:lnTo>
                    <a:pt x="65" y="320"/>
                  </a:lnTo>
                  <a:lnTo>
                    <a:pt x="52" y="309"/>
                  </a:lnTo>
                  <a:lnTo>
                    <a:pt x="40" y="295"/>
                  </a:lnTo>
                  <a:lnTo>
                    <a:pt x="29" y="282"/>
                  </a:lnTo>
                  <a:lnTo>
                    <a:pt x="21" y="267"/>
                  </a:lnTo>
                  <a:lnTo>
                    <a:pt x="13" y="251"/>
                  </a:lnTo>
                  <a:lnTo>
                    <a:pt x="8" y="234"/>
                  </a:lnTo>
                  <a:lnTo>
                    <a:pt x="2" y="217"/>
                  </a:lnTo>
                  <a:lnTo>
                    <a:pt x="0" y="199"/>
                  </a:lnTo>
                  <a:lnTo>
                    <a:pt x="0" y="180"/>
                  </a:lnTo>
                  <a:lnTo>
                    <a:pt x="0" y="180"/>
                  </a:lnTo>
                  <a:lnTo>
                    <a:pt x="0" y="163"/>
                  </a:lnTo>
                  <a:lnTo>
                    <a:pt x="2" y="145"/>
                  </a:lnTo>
                  <a:lnTo>
                    <a:pt x="8" y="127"/>
                  </a:lnTo>
                  <a:lnTo>
                    <a:pt x="13" y="111"/>
                  </a:lnTo>
                  <a:lnTo>
                    <a:pt x="21" y="95"/>
                  </a:lnTo>
                  <a:lnTo>
                    <a:pt x="29" y="80"/>
                  </a:lnTo>
                  <a:lnTo>
                    <a:pt x="40" y="67"/>
                  </a:lnTo>
                  <a:lnTo>
                    <a:pt x="52" y="53"/>
                  </a:lnTo>
                  <a:lnTo>
                    <a:pt x="65" y="42"/>
                  </a:lnTo>
                  <a:lnTo>
                    <a:pt x="78" y="31"/>
                  </a:lnTo>
                  <a:lnTo>
                    <a:pt x="93" y="22"/>
                  </a:lnTo>
                  <a:lnTo>
                    <a:pt x="109" y="15"/>
                  </a:lnTo>
                  <a:lnTo>
                    <a:pt x="126" y="8"/>
                  </a:lnTo>
                  <a:lnTo>
                    <a:pt x="143" y="4"/>
                  </a:lnTo>
                  <a:lnTo>
                    <a:pt x="161" y="2"/>
                  </a:lnTo>
                  <a:lnTo>
                    <a:pt x="180" y="0"/>
                  </a:lnTo>
                  <a:lnTo>
                    <a:pt x="180"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3" name="Freeform 145"/>
            <p:cNvSpPr/>
            <p:nvPr/>
          </p:nvSpPr>
          <p:spPr bwMode="auto">
            <a:xfrm>
              <a:off x="2336801" y="3235325"/>
              <a:ext cx="285750" cy="150813"/>
            </a:xfrm>
            <a:custGeom>
              <a:avLst/>
              <a:gdLst>
                <a:gd name="T0" fmla="*/ 13 w 180"/>
                <a:gd name="T1" fmla="*/ 0 h 95"/>
                <a:gd name="T2" fmla="*/ 54 w 180"/>
                <a:gd name="T3" fmla="*/ 42 h 95"/>
                <a:gd name="T4" fmla="*/ 54 w 180"/>
                <a:gd name="T5" fmla="*/ 42 h 95"/>
                <a:gd name="T6" fmla="*/ 60 w 180"/>
                <a:gd name="T7" fmla="*/ 39 h 95"/>
                <a:gd name="T8" fmla="*/ 67 w 180"/>
                <a:gd name="T9" fmla="*/ 39 h 95"/>
                <a:gd name="T10" fmla="*/ 67 w 180"/>
                <a:gd name="T11" fmla="*/ 39 h 95"/>
                <a:gd name="T12" fmla="*/ 75 w 180"/>
                <a:gd name="T13" fmla="*/ 41 h 95"/>
                <a:gd name="T14" fmla="*/ 83 w 180"/>
                <a:gd name="T15" fmla="*/ 45 h 95"/>
                <a:gd name="T16" fmla="*/ 88 w 180"/>
                <a:gd name="T17" fmla="*/ 50 h 95"/>
                <a:gd name="T18" fmla="*/ 92 w 180"/>
                <a:gd name="T19" fmla="*/ 58 h 95"/>
                <a:gd name="T20" fmla="*/ 180 w 180"/>
                <a:gd name="T21" fmla="*/ 58 h 95"/>
                <a:gd name="T22" fmla="*/ 180 w 180"/>
                <a:gd name="T23" fmla="*/ 76 h 95"/>
                <a:gd name="T24" fmla="*/ 92 w 180"/>
                <a:gd name="T25" fmla="*/ 76 h 95"/>
                <a:gd name="T26" fmla="*/ 92 w 180"/>
                <a:gd name="T27" fmla="*/ 76 h 95"/>
                <a:gd name="T28" fmla="*/ 88 w 180"/>
                <a:gd name="T29" fmla="*/ 84 h 95"/>
                <a:gd name="T30" fmla="*/ 83 w 180"/>
                <a:gd name="T31" fmla="*/ 89 h 95"/>
                <a:gd name="T32" fmla="*/ 75 w 180"/>
                <a:gd name="T33" fmla="*/ 93 h 95"/>
                <a:gd name="T34" fmla="*/ 67 w 180"/>
                <a:gd name="T35" fmla="*/ 95 h 95"/>
                <a:gd name="T36" fmla="*/ 67 w 180"/>
                <a:gd name="T37" fmla="*/ 95 h 95"/>
                <a:gd name="T38" fmla="*/ 61 w 180"/>
                <a:gd name="T39" fmla="*/ 95 h 95"/>
                <a:gd name="T40" fmla="*/ 56 w 180"/>
                <a:gd name="T41" fmla="*/ 92 h 95"/>
                <a:gd name="T42" fmla="*/ 50 w 180"/>
                <a:gd name="T43" fmla="*/ 91 h 95"/>
                <a:gd name="T44" fmla="*/ 46 w 180"/>
                <a:gd name="T45" fmla="*/ 87 h 95"/>
                <a:gd name="T46" fmla="*/ 44 w 180"/>
                <a:gd name="T47" fmla="*/ 83 h 95"/>
                <a:gd name="T48" fmla="*/ 41 w 180"/>
                <a:gd name="T49" fmla="*/ 77 h 95"/>
                <a:gd name="T50" fmla="*/ 40 w 180"/>
                <a:gd name="T51" fmla="*/ 73 h 95"/>
                <a:gd name="T52" fmla="*/ 38 w 180"/>
                <a:gd name="T53" fmla="*/ 66 h 95"/>
                <a:gd name="T54" fmla="*/ 38 w 180"/>
                <a:gd name="T55" fmla="*/ 66 h 95"/>
                <a:gd name="T56" fmla="*/ 40 w 180"/>
                <a:gd name="T57" fmla="*/ 61 h 95"/>
                <a:gd name="T58" fmla="*/ 41 w 180"/>
                <a:gd name="T59" fmla="*/ 54 h 95"/>
                <a:gd name="T60" fmla="*/ 0 w 180"/>
                <a:gd name="T61" fmla="*/ 13 h 95"/>
                <a:gd name="T62" fmla="*/ 13 w 180"/>
                <a:gd name="T6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0" h="95">
                  <a:moveTo>
                    <a:pt x="13" y="0"/>
                  </a:moveTo>
                  <a:lnTo>
                    <a:pt x="54" y="42"/>
                  </a:lnTo>
                  <a:lnTo>
                    <a:pt x="54" y="42"/>
                  </a:lnTo>
                  <a:lnTo>
                    <a:pt x="60" y="39"/>
                  </a:lnTo>
                  <a:lnTo>
                    <a:pt x="67" y="39"/>
                  </a:lnTo>
                  <a:lnTo>
                    <a:pt x="67" y="39"/>
                  </a:lnTo>
                  <a:lnTo>
                    <a:pt x="75" y="41"/>
                  </a:lnTo>
                  <a:lnTo>
                    <a:pt x="83" y="45"/>
                  </a:lnTo>
                  <a:lnTo>
                    <a:pt x="88" y="50"/>
                  </a:lnTo>
                  <a:lnTo>
                    <a:pt x="92" y="58"/>
                  </a:lnTo>
                  <a:lnTo>
                    <a:pt x="180" y="58"/>
                  </a:lnTo>
                  <a:lnTo>
                    <a:pt x="180" y="76"/>
                  </a:lnTo>
                  <a:lnTo>
                    <a:pt x="92" y="76"/>
                  </a:lnTo>
                  <a:lnTo>
                    <a:pt x="92" y="76"/>
                  </a:lnTo>
                  <a:lnTo>
                    <a:pt x="88" y="84"/>
                  </a:lnTo>
                  <a:lnTo>
                    <a:pt x="83" y="89"/>
                  </a:lnTo>
                  <a:lnTo>
                    <a:pt x="75" y="93"/>
                  </a:lnTo>
                  <a:lnTo>
                    <a:pt x="67" y="95"/>
                  </a:lnTo>
                  <a:lnTo>
                    <a:pt x="67" y="95"/>
                  </a:lnTo>
                  <a:lnTo>
                    <a:pt x="61" y="95"/>
                  </a:lnTo>
                  <a:lnTo>
                    <a:pt x="56" y="92"/>
                  </a:lnTo>
                  <a:lnTo>
                    <a:pt x="50" y="91"/>
                  </a:lnTo>
                  <a:lnTo>
                    <a:pt x="46" y="87"/>
                  </a:lnTo>
                  <a:lnTo>
                    <a:pt x="44" y="83"/>
                  </a:lnTo>
                  <a:lnTo>
                    <a:pt x="41" y="77"/>
                  </a:lnTo>
                  <a:lnTo>
                    <a:pt x="40" y="73"/>
                  </a:lnTo>
                  <a:lnTo>
                    <a:pt x="38" y="66"/>
                  </a:lnTo>
                  <a:lnTo>
                    <a:pt x="38" y="66"/>
                  </a:lnTo>
                  <a:lnTo>
                    <a:pt x="40" y="61"/>
                  </a:lnTo>
                  <a:lnTo>
                    <a:pt x="41" y="54"/>
                  </a:lnTo>
                  <a:lnTo>
                    <a:pt x="0" y="13"/>
                  </a:lnTo>
                  <a:lnTo>
                    <a:pt x="13"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3" name="组合 263"/>
          <p:cNvGrpSpPr/>
          <p:nvPr/>
        </p:nvGrpSpPr>
        <p:grpSpPr>
          <a:xfrm>
            <a:off x="1539522" y="2960846"/>
            <a:ext cx="247873" cy="233797"/>
            <a:chOff x="2051051" y="3792538"/>
            <a:chExt cx="447675" cy="422275"/>
          </a:xfrm>
          <a:solidFill>
            <a:schemeClr val="accent1"/>
          </a:solidFill>
        </p:grpSpPr>
        <p:sp>
          <p:nvSpPr>
            <p:cNvPr id="265" name="Freeform 146"/>
            <p:cNvSpPr/>
            <p:nvPr/>
          </p:nvSpPr>
          <p:spPr bwMode="auto">
            <a:xfrm>
              <a:off x="2051051" y="3879850"/>
              <a:ext cx="447675" cy="334963"/>
            </a:xfrm>
            <a:custGeom>
              <a:avLst/>
              <a:gdLst>
                <a:gd name="T0" fmla="*/ 86 w 282"/>
                <a:gd name="T1" fmla="*/ 0 h 211"/>
                <a:gd name="T2" fmla="*/ 115 w 282"/>
                <a:gd name="T3" fmla="*/ 6 h 211"/>
                <a:gd name="T4" fmla="*/ 141 w 282"/>
                <a:gd name="T5" fmla="*/ 20 h 211"/>
                <a:gd name="T6" fmla="*/ 153 w 282"/>
                <a:gd name="T7" fmla="*/ 11 h 211"/>
                <a:gd name="T8" fmla="*/ 182 w 282"/>
                <a:gd name="T9" fmla="*/ 1 h 211"/>
                <a:gd name="T10" fmla="*/ 198 w 282"/>
                <a:gd name="T11" fmla="*/ 0 h 211"/>
                <a:gd name="T12" fmla="*/ 214 w 282"/>
                <a:gd name="T13" fmla="*/ 1 h 211"/>
                <a:gd name="T14" fmla="*/ 245 w 282"/>
                <a:gd name="T15" fmla="*/ 14 h 211"/>
                <a:gd name="T16" fmla="*/ 268 w 282"/>
                <a:gd name="T17" fmla="*/ 35 h 211"/>
                <a:gd name="T18" fmla="*/ 278 w 282"/>
                <a:gd name="T19" fmla="*/ 57 h 211"/>
                <a:gd name="T20" fmla="*/ 282 w 282"/>
                <a:gd name="T21" fmla="*/ 73 h 211"/>
                <a:gd name="T22" fmla="*/ 282 w 282"/>
                <a:gd name="T23" fmla="*/ 81 h 211"/>
                <a:gd name="T24" fmla="*/ 281 w 282"/>
                <a:gd name="T25" fmla="*/ 102 h 211"/>
                <a:gd name="T26" fmla="*/ 274 w 282"/>
                <a:gd name="T27" fmla="*/ 123 h 211"/>
                <a:gd name="T28" fmla="*/ 263 w 282"/>
                <a:gd name="T29" fmla="*/ 145 h 211"/>
                <a:gd name="T30" fmla="*/ 248 w 282"/>
                <a:gd name="T31" fmla="*/ 165 h 211"/>
                <a:gd name="T32" fmla="*/ 228 w 282"/>
                <a:gd name="T33" fmla="*/ 184 h 211"/>
                <a:gd name="T34" fmla="*/ 203 w 282"/>
                <a:gd name="T35" fmla="*/ 199 h 211"/>
                <a:gd name="T36" fmla="*/ 172 w 282"/>
                <a:gd name="T37" fmla="*/ 209 h 211"/>
                <a:gd name="T38" fmla="*/ 137 w 282"/>
                <a:gd name="T39" fmla="*/ 211 h 211"/>
                <a:gd name="T40" fmla="*/ 118 w 282"/>
                <a:gd name="T41" fmla="*/ 211 h 211"/>
                <a:gd name="T42" fmla="*/ 86 w 282"/>
                <a:gd name="T43" fmla="*/ 203 h 211"/>
                <a:gd name="T44" fmla="*/ 58 w 282"/>
                <a:gd name="T45" fmla="*/ 191 h 211"/>
                <a:gd name="T46" fmla="*/ 38 w 282"/>
                <a:gd name="T47" fmla="*/ 173 h 211"/>
                <a:gd name="T48" fmla="*/ 22 w 282"/>
                <a:gd name="T49" fmla="*/ 153 h 211"/>
                <a:gd name="T50" fmla="*/ 11 w 282"/>
                <a:gd name="T51" fmla="*/ 133 h 211"/>
                <a:gd name="T52" fmla="*/ 4 w 282"/>
                <a:gd name="T53" fmla="*/ 111 h 211"/>
                <a:gd name="T54" fmla="*/ 0 w 282"/>
                <a:gd name="T55" fmla="*/ 81 h 211"/>
                <a:gd name="T56" fmla="*/ 0 w 282"/>
                <a:gd name="T57" fmla="*/ 73 h 211"/>
                <a:gd name="T58" fmla="*/ 4 w 282"/>
                <a:gd name="T59" fmla="*/ 57 h 211"/>
                <a:gd name="T60" fmla="*/ 15 w 282"/>
                <a:gd name="T61" fmla="*/ 35 h 211"/>
                <a:gd name="T62" fmla="*/ 38 w 282"/>
                <a:gd name="T63" fmla="*/ 14 h 211"/>
                <a:gd name="T64" fmla="*/ 68 w 282"/>
                <a:gd name="T65" fmla="*/ 1 h 211"/>
                <a:gd name="T66" fmla="*/ 86 w 282"/>
                <a:gd name="T6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2" h="211">
                  <a:moveTo>
                    <a:pt x="86" y="0"/>
                  </a:moveTo>
                  <a:lnTo>
                    <a:pt x="86" y="0"/>
                  </a:lnTo>
                  <a:lnTo>
                    <a:pt x="100" y="1"/>
                  </a:lnTo>
                  <a:lnTo>
                    <a:pt x="115" y="6"/>
                  </a:lnTo>
                  <a:lnTo>
                    <a:pt x="129" y="11"/>
                  </a:lnTo>
                  <a:lnTo>
                    <a:pt x="141" y="20"/>
                  </a:lnTo>
                  <a:lnTo>
                    <a:pt x="141" y="20"/>
                  </a:lnTo>
                  <a:lnTo>
                    <a:pt x="153" y="11"/>
                  </a:lnTo>
                  <a:lnTo>
                    <a:pt x="167" y="6"/>
                  </a:lnTo>
                  <a:lnTo>
                    <a:pt x="182" y="1"/>
                  </a:lnTo>
                  <a:lnTo>
                    <a:pt x="198" y="0"/>
                  </a:lnTo>
                  <a:lnTo>
                    <a:pt x="198" y="0"/>
                  </a:lnTo>
                  <a:lnTo>
                    <a:pt x="206" y="0"/>
                  </a:lnTo>
                  <a:lnTo>
                    <a:pt x="214" y="1"/>
                  </a:lnTo>
                  <a:lnTo>
                    <a:pt x="230" y="6"/>
                  </a:lnTo>
                  <a:lnTo>
                    <a:pt x="245" y="14"/>
                  </a:lnTo>
                  <a:lnTo>
                    <a:pt x="258" y="23"/>
                  </a:lnTo>
                  <a:lnTo>
                    <a:pt x="268" y="35"/>
                  </a:lnTo>
                  <a:lnTo>
                    <a:pt x="275" y="49"/>
                  </a:lnTo>
                  <a:lnTo>
                    <a:pt x="278" y="57"/>
                  </a:lnTo>
                  <a:lnTo>
                    <a:pt x="281" y="65"/>
                  </a:lnTo>
                  <a:lnTo>
                    <a:pt x="282" y="73"/>
                  </a:lnTo>
                  <a:lnTo>
                    <a:pt x="282" y="81"/>
                  </a:lnTo>
                  <a:lnTo>
                    <a:pt x="282" y="81"/>
                  </a:lnTo>
                  <a:lnTo>
                    <a:pt x="282" y="91"/>
                  </a:lnTo>
                  <a:lnTo>
                    <a:pt x="281" y="102"/>
                  </a:lnTo>
                  <a:lnTo>
                    <a:pt x="278" y="112"/>
                  </a:lnTo>
                  <a:lnTo>
                    <a:pt x="274" y="123"/>
                  </a:lnTo>
                  <a:lnTo>
                    <a:pt x="270" y="134"/>
                  </a:lnTo>
                  <a:lnTo>
                    <a:pt x="263" y="145"/>
                  </a:lnTo>
                  <a:lnTo>
                    <a:pt x="256" y="156"/>
                  </a:lnTo>
                  <a:lnTo>
                    <a:pt x="248" y="165"/>
                  </a:lnTo>
                  <a:lnTo>
                    <a:pt x="239" y="175"/>
                  </a:lnTo>
                  <a:lnTo>
                    <a:pt x="228" y="184"/>
                  </a:lnTo>
                  <a:lnTo>
                    <a:pt x="216" y="192"/>
                  </a:lnTo>
                  <a:lnTo>
                    <a:pt x="203" y="199"/>
                  </a:lnTo>
                  <a:lnTo>
                    <a:pt x="188" y="205"/>
                  </a:lnTo>
                  <a:lnTo>
                    <a:pt x="172" y="209"/>
                  </a:lnTo>
                  <a:lnTo>
                    <a:pt x="156" y="211"/>
                  </a:lnTo>
                  <a:lnTo>
                    <a:pt x="137" y="211"/>
                  </a:lnTo>
                  <a:lnTo>
                    <a:pt x="137" y="211"/>
                  </a:lnTo>
                  <a:lnTo>
                    <a:pt x="118" y="211"/>
                  </a:lnTo>
                  <a:lnTo>
                    <a:pt x="100" y="209"/>
                  </a:lnTo>
                  <a:lnTo>
                    <a:pt x="86" y="203"/>
                  </a:lnTo>
                  <a:lnTo>
                    <a:pt x="71" y="198"/>
                  </a:lnTo>
                  <a:lnTo>
                    <a:pt x="58" y="191"/>
                  </a:lnTo>
                  <a:lnTo>
                    <a:pt x="48" y="183"/>
                  </a:lnTo>
                  <a:lnTo>
                    <a:pt x="38" y="173"/>
                  </a:lnTo>
                  <a:lnTo>
                    <a:pt x="29" y="164"/>
                  </a:lnTo>
                  <a:lnTo>
                    <a:pt x="22" y="153"/>
                  </a:lnTo>
                  <a:lnTo>
                    <a:pt x="15" y="144"/>
                  </a:lnTo>
                  <a:lnTo>
                    <a:pt x="11" y="133"/>
                  </a:lnTo>
                  <a:lnTo>
                    <a:pt x="7" y="121"/>
                  </a:lnTo>
                  <a:lnTo>
                    <a:pt x="4" y="111"/>
                  </a:lnTo>
                  <a:lnTo>
                    <a:pt x="2" y="100"/>
                  </a:lnTo>
                  <a:lnTo>
                    <a:pt x="0" y="81"/>
                  </a:lnTo>
                  <a:lnTo>
                    <a:pt x="0" y="81"/>
                  </a:lnTo>
                  <a:lnTo>
                    <a:pt x="0" y="73"/>
                  </a:lnTo>
                  <a:lnTo>
                    <a:pt x="2" y="65"/>
                  </a:lnTo>
                  <a:lnTo>
                    <a:pt x="4" y="57"/>
                  </a:lnTo>
                  <a:lnTo>
                    <a:pt x="7" y="49"/>
                  </a:lnTo>
                  <a:lnTo>
                    <a:pt x="15" y="35"/>
                  </a:lnTo>
                  <a:lnTo>
                    <a:pt x="25" y="23"/>
                  </a:lnTo>
                  <a:lnTo>
                    <a:pt x="38" y="14"/>
                  </a:lnTo>
                  <a:lnTo>
                    <a:pt x="52" y="6"/>
                  </a:lnTo>
                  <a:lnTo>
                    <a:pt x="68" y="1"/>
                  </a:lnTo>
                  <a:lnTo>
                    <a:pt x="76" y="0"/>
                  </a:lnTo>
                  <a:lnTo>
                    <a:pt x="86" y="0"/>
                  </a:lnTo>
                  <a:lnTo>
                    <a:pt x="86"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6" name="Freeform 147"/>
            <p:cNvSpPr/>
            <p:nvPr/>
          </p:nvSpPr>
          <p:spPr bwMode="auto">
            <a:xfrm>
              <a:off x="2178051" y="3792538"/>
              <a:ext cx="107950" cy="153988"/>
            </a:xfrm>
            <a:custGeom>
              <a:avLst/>
              <a:gdLst>
                <a:gd name="T0" fmla="*/ 60 w 68"/>
                <a:gd name="T1" fmla="*/ 97 h 97"/>
                <a:gd name="T2" fmla="*/ 60 w 68"/>
                <a:gd name="T3" fmla="*/ 97 h 97"/>
                <a:gd name="T4" fmla="*/ 65 w 68"/>
                <a:gd name="T5" fmla="*/ 85 h 97"/>
                <a:gd name="T6" fmla="*/ 68 w 68"/>
                <a:gd name="T7" fmla="*/ 71 h 97"/>
                <a:gd name="T8" fmla="*/ 68 w 68"/>
                <a:gd name="T9" fmla="*/ 58 h 97"/>
                <a:gd name="T10" fmla="*/ 66 w 68"/>
                <a:gd name="T11" fmla="*/ 46 h 97"/>
                <a:gd name="T12" fmla="*/ 62 w 68"/>
                <a:gd name="T13" fmla="*/ 33 h 97"/>
                <a:gd name="T14" fmla="*/ 56 w 68"/>
                <a:gd name="T15" fmla="*/ 21 h 97"/>
                <a:gd name="T16" fmla="*/ 49 w 68"/>
                <a:gd name="T17" fmla="*/ 10 h 97"/>
                <a:gd name="T18" fmla="*/ 39 w 68"/>
                <a:gd name="T19" fmla="*/ 0 h 97"/>
                <a:gd name="T20" fmla="*/ 0 w 68"/>
                <a:gd name="T21" fmla="*/ 6 h 97"/>
                <a:gd name="T22" fmla="*/ 0 w 68"/>
                <a:gd name="T23" fmla="*/ 6 h 97"/>
                <a:gd name="T24" fmla="*/ 14 w 68"/>
                <a:gd name="T25" fmla="*/ 15 h 97"/>
                <a:gd name="T26" fmla="*/ 24 w 68"/>
                <a:gd name="T27" fmla="*/ 23 h 97"/>
                <a:gd name="T28" fmla="*/ 35 w 68"/>
                <a:gd name="T29" fmla="*/ 32 h 97"/>
                <a:gd name="T30" fmla="*/ 43 w 68"/>
                <a:gd name="T31" fmla="*/ 42 h 97"/>
                <a:gd name="T32" fmla="*/ 50 w 68"/>
                <a:gd name="T33" fmla="*/ 54 h 97"/>
                <a:gd name="T34" fmla="*/ 56 w 68"/>
                <a:gd name="T35" fmla="*/ 66 h 97"/>
                <a:gd name="T36" fmla="*/ 58 w 68"/>
                <a:gd name="T37" fmla="*/ 81 h 97"/>
                <a:gd name="T38" fmla="*/ 60 w 68"/>
                <a:gd name="T39" fmla="*/ 97 h 97"/>
                <a:gd name="T40" fmla="*/ 60 w 68"/>
                <a:gd name="T4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97">
                  <a:moveTo>
                    <a:pt x="60" y="97"/>
                  </a:moveTo>
                  <a:lnTo>
                    <a:pt x="60" y="97"/>
                  </a:lnTo>
                  <a:lnTo>
                    <a:pt x="65" y="85"/>
                  </a:lnTo>
                  <a:lnTo>
                    <a:pt x="68" y="71"/>
                  </a:lnTo>
                  <a:lnTo>
                    <a:pt x="68" y="58"/>
                  </a:lnTo>
                  <a:lnTo>
                    <a:pt x="66" y="46"/>
                  </a:lnTo>
                  <a:lnTo>
                    <a:pt x="62" y="33"/>
                  </a:lnTo>
                  <a:lnTo>
                    <a:pt x="56" y="21"/>
                  </a:lnTo>
                  <a:lnTo>
                    <a:pt x="49" y="10"/>
                  </a:lnTo>
                  <a:lnTo>
                    <a:pt x="39" y="0"/>
                  </a:lnTo>
                  <a:lnTo>
                    <a:pt x="0" y="6"/>
                  </a:lnTo>
                  <a:lnTo>
                    <a:pt x="0" y="6"/>
                  </a:lnTo>
                  <a:lnTo>
                    <a:pt x="14" y="15"/>
                  </a:lnTo>
                  <a:lnTo>
                    <a:pt x="24" y="23"/>
                  </a:lnTo>
                  <a:lnTo>
                    <a:pt x="35" y="32"/>
                  </a:lnTo>
                  <a:lnTo>
                    <a:pt x="43" y="42"/>
                  </a:lnTo>
                  <a:lnTo>
                    <a:pt x="50" y="54"/>
                  </a:lnTo>
                  <a:lnTo>
                    <a:pt x="56" y="66"/>
                  </a:lnTo>
                  <a:lnTo>
                    <a:pt x="58" y="81"/>
                  </a:lnTo>
                  <a:lnTo>
                    <a:pt x="60" y="97"/>
                  </a:lnTo>
                  <a:lnTo>
                    <a:pt x="60" y="9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grpSp>
        <p:nvGrpSpPr>
          <p:cNvPr id="14" name="组合 266"/>
          <p:cNvGrpSpPr/>
          <p:nvPr/>
        </p:nvGrpSpPr>
        <p:grpSpPr>
          <a:xfrm>
            <a:off x="2170632" y="1542246"/>
            <a:ext cx="374447" cy="307627"/>
            <a:chOff x="3190876" y="1230313"/>
            <a:chExt cx="676275" cy="555625"/>
          </a:xfrm>
          <a:solidFill>
            <a:schemeClr val="accent1"/>
          </a:solidFill>
        </p:grpSpPr>
        <p:sp>
          <p:nvSpPr>
            <p:cNvPr id="268" name="Freeform 148"/>
            <p:cNvSpPr/>
            <p:nvPr/>
          </p:nvSpPr>
          <p:spPr bwMode="auto">
            <a:xfrm>
              <a:off x="3209926" y="1257300"/>
              <a:ext cx="657225" cy="528638"/>
            </a:xfrm>
            <a:custGeom>
              <a:avLst/>
              <a:gdLst>
                <a:gd name="T0" fmla="*/ 0 w 414"/>
                <a:gd name="T1" fmla="*/ 117 h 333"/>
                <a:gd name="T2" fmla="*/ 10 w 414"/>
                <a:gd name="T3" fmla="*/ 102 h 333"/>
                <a:gd name="T4" fmla="*/ 316 w 414"/>
                <a:gd name="T5" fmla="*/ 306 h 333"/>
                <a:gd name="T6" fmla="*/ 316 w 414"/>
                <a:gd name="T7" fmla="*/ 306 h 333"/>
                <a:gd name="T8" fmla="*/ 325 w 414"/>
                <a:gd name="T9" fmla="*/ 310 h 333"/>
                <a:gd name="T10" fmla="*/ 335 w 414"/>
                <a:gd name="T11" fmla="*/ 313 h 333"/>
                <a:gd name="T12" fmla="*/ 343 w 414"/>
                <a:gd name="T13" fmla="*/ 313 h 333"/>
                <a:gd name="T14" fmla="*/ 352 w 414"/>
                <a:gd name="T15" fmla="*/ 312 h 333"/>
                <a:gd name="T16" fmla="*/ 362 w 414"/>
                <a:gd name="T17" fmla="*/ 309 h 333"/>
                <a:gd name="T18" fmla="*/ 371 w 414"/>
                <a:gd name="T19" fmla="*/ 304 h 333"/>
                <a:gd name="T20" fmla="*/ 378 w 414"/>
                <a:gd name="T21" fmla="*/ 297 h 333"/>
                <a:gd name="T22" fmla="*/ 385 w 414"/>
                <a:gd name="T23" fmla="*/ 289 h 333"/>
                <a:gd name="T24" fmla="*/ 385 w 414"/>
                <a:gd name="T25" fmla="*/ 289 h 333"/>
                <a:gd name="T26" fmla="*/ 390 w 414"/>
                <a:gd name="T27" fmla="*/ 279 h 333"/>
                <a:gd name="T28" fmla="*/ 393 w 414"/>
                <a:gd name="T29" fmla="*/ 270 h 333"/>
                <a:gd name="T30" fmla="*/ 394 w 414"/>
                <a:gd name="T31" fmla="*/ 260 h 333"/>
                <a:gd name="T32" fmla="*/ 394 w 414"/>
                <a:gd name="T33" fmla="*/ 251 h 333"/>
                <a:gd name="T34" fmla="*/ 391 w 414"/>
                <a:gd name="T35" fmla="*/ 241 h 333"/>
                <a:gd name="T36" fmla="*/ 387 w 414"/>
                <a:gd name="T37" fmla="*/ 232 h 333"/>
                <a:gd name="T38" fmla="*/ 382 w 414"/>
                <a:gd name="T39" fmla="*/ 225 h 333"/>
                <a:gd name="T40" fmla="*/ 375 w 414"/>
                <a:gd name="T41" fmla="*/ 218 h 333"/>
                <a:gd name="T42" fmla="*/ 69 w 414"/>
                <a:gd name="T43" fmla="*/ 14 h 333"/>
                <a:gd name="T44" fmla="*/ 79 w 414"/>
                <a:gd name="T45" fmla="*/ 0 h 333"/>
                <a:gd name="T46" fmla="*/ 389 w 414"/>
                <a:gd name="T47" fmla="*/ 207 h 333"/>
                <a:gd name="T48" fmla="*/ 389 w 414"/>
                <a:gd name="T49" fmla="*/ 207 h 333"/>
                <a:gd name="T50" fmla="*/ 398 w 414"/>
                <a:gd name="T51" fmla="*/ 216 h 333"/>
                <a:gd name="T52" fmla="*/ 405 w 414"/>
                <a:gd name="T53" fmla="*/ 225 h 333"/>
                <a:gd name="T54" fmla="*/ 410 w 414"/>
                <a:gd name="T55" fmla="*/ 236 h 333"/>
                <a:gd name="T56" fmla="*/ 414 w 414"/>
                <a:gd name="T57" fmla="*/ 248 h 333"/>
                <a:gd name="T58" fmla="*/ 414 w 414"/>
                <a:gd name="T59" fmla="*/ 262 h 333"/>
                <a:gd name="T60" fmla="*/ 413 w 414"/>
                <a:gd name="T61" fmla="*/ 275 h 333"/>
                <a:gd name="T62" fmla="*/ 409 w 414"/>
                <a:gd name="T63" fmla="*/ 287 h 333"/>
                <a:gd name="T64" fmla="*/ 402 w 414"/>
                <a:gd name="T65" fmla="*/ 300 h 333"/>
                <a:gd name="T66" fmla="*/ 402 w 414"/>
                <a:gd name="T67" fmla="*/ 300 h 333"/>
                <a:gd name="T68" fmla="*/ 393 w 414"/>
                <a:gd name="T69" fmla="*/ 312 h 333"/>
                <a:gd name="T70" fmla="*/ 382 w 414"/>
                <a:gd name="T71" fmla="*/ 320 h 333"/>
                <a:gd name="T72" fmla="*/ 371 w 414"/>
                <a:gd name="T73" fmla="*/ 327 h 333"/>
                <a:gd name="T74" fmla="*/ 359 w 414"/>
                <a:gd name="T75" fmla="*/ 331 h 333"/>
                <a:gd name="T76" fmla="*/ 347 w 414"/>
                <a:gd name="T77" fmla="*/ 333 h 333"/>
                <a:gd name="T78" fmla="*/ 335 w 414"/>
                <a:gd name="T79" fmla="*/ 332 h 333"/>
                <a:gd name="T80" fmla="*/ 322 w 414"/>
                <a:gd name="T81" fmla="*/ 329 h 333"/>
                <a:gd name="T82" fmla="*/ 310 w 414"/>
                <a:gd name="T83" fmla="*/ 323 h 333"/>
                <a:gd name="T84" fmla="*/ 0 w 414"/>
                <a:gd name="T85" fmla="*/ 117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3">
                  <a:moveTo>
                    <a:pt x="0" y="117"/>
                  </a:moveTo>
                  <a:lnTo>
                    <a:pt x="10" y="102"/>
                  </a:lnTo>
                  <a:lnTo>
                    <a:pt x="316" y="306"/>
                  </a:lnTo>
                  <a:lnTo>
                    <a:pt x="316" y="306"/>
                  </a:lnTo>
                  <a:lnTo>
                    <a:pt x="325" y="310"/>
                  </a:lnTo>
                  <a:lnTo>
                    <a:pt x="335" y="313"/>
                  </a:lnTo>
                  <a:lnTo>
                    <a:pt x="343" y="313"/>
                  </a:lnTo>
                  <a:lnTo>
                    <a:pt x="352" y="312"/>
                  </a:lnTo>
                  <a:lnTo>
                    <a:pt x="362" y="309"/>
                  </a:lnTo>
                  <a:lnTo>
                    <a:pt x="371" y="304"/>
                  </a:lnTo>
                  <a:lnTo>
                    <a:pt x="378" y="297"/>
                  </a:lnTo>
                  <a:lnTo>
                    <a:pt x="385" y="289"/>
                  </a:lnTo>
                  <a:lnTo>
                    <a:pt x="385" y="289"/>
                  </a:lnTo>
                  <a:lnTo>
                    <a:pt x="390" y="279"/>
                  </a:lnTo>
                  <a:lnTo>
                    <a:pt x="393" y="270"/>
                  </a:lnTo>
                  <a:lnTo>
                    <a:pt x="394" y="260"/>
                  </a:lnTo>
                  <a:lnTo>
                    <a:pt x="394" y="251"/>
                  </a:lnTo>
                  <a:lnTo>
                    <a:pt x="391" y="241"/>
                  </a:lnTo>
                  <a:lnTo>
                    <a:pt x="387" y="232"/>
                  </a:lnTo>
                  <a:lnTo>
                    <a:pt x="382" y="225"/>
                  </a:lnTo>
                  <a:lnTo>
                    <a:pt x="375" y="218"/>
                  </a:lnTo>
                  <a:lnTo>
                    <a:pt x="69" y="14"/>
                  </a:lnTo>
                  <a:lnTo>
                    <a:pt x="79" y="0"/>
                  </a:lnTo>
                  <a:lnTo>
                    <a:pt x="389" y="207"/>
                  </a:lnTo>
                  <a:lnTo>
                    <a:pt x="389" y="207"/>
                  </a:lnTo>
                  <a:lnTo>
                    <a:pt x="398" y="216"/>
                  </a:lnTo>
                  <a:lnTo>
                    <a:pt x="405" y="225"/>
                  </a:lnTo>
                  <a:lnTo>
                    <a:pt x="410" y="236"/>
                  </a:lnTo>
                  <a:lnTo>
                    <a:pt x="414" y="248"/>
                  </a:lnTo>
                  <a:lnTo>
                    <a:pt x="414" y="262"/>
                  </a:lnTo>
                  <a:lnTo>
                    <a:pt x="413" y="275"/>
                  </a:lnTo>
                  <a:lnTo>
                    <a:pt x="409" y="287"/>
                  </a:lnTo>
                  <a:lnTo>
                    <a:pt x="402" y="300"/>
                  </a:lnTo>
                  <a:lnTo>
                    <a:pt x="402" y="300"/>
                  </a:lnTo>
                  <a:lnTo>
                    <a:pt x="393" y="312"/>
                  </a:lnTo>
                  <a:lnTo>
                    <a:pt x="382" y="320"/>
                  </a:lnTo>
                  <a:lnTo>
                    <a:pt x="371" y="327"/>
                  </a:lnTo>
                  <a:lnTo>
                    <a:pt x="359" y="331"/>
                  </a:lnTo>
                  <a:lnTo>
                    <a:pt x="347" y="333"/>
                  </a:lnTo>
                  <a:lnTo>
                    <a:pt x="335" y="332"/>
                  </a:lnTo>
                  <a:lnTo>
                    <a:pt x="322" y="329"/>
                  </a:lnTo>
                  <a:lnTo>
                    <a:pt x="310" y="323"/>
                  </a:lnTo>
                  <a:lnTo>
                    <a:pt x="0" y="11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69" name="Freeform 149"/>
            <p:cNvSpPr/>
            <p:nvPr/>
          </p:nvSpPr>
          <p:spPr bwMode="auto">
            <a:xfrm>
              <a:off x="3190876" y="1230313"/>
              <a:ext cx="176213" cy="246063"/>
            </a:xfrm>
            <a:custGeom>
              <a:avLst/>
              <a:gdLst>
                <a:gd name="T0" fmla="*/ 5 w 111"/>
                <a:gd name="T1" fmla="*/ 154 h 155"/>
                <a:gd name="T2" fmla="*/ 5 w 111"/>
                <a:gd name="T3" fmla="*/ 154 h 155"/>
                <a:gd name="T4" fmla="*/ 9 w 111"/>
                <a:gd name="T5" fmla="*/ 155 h 155"/>
                <a:gd name="T6" fmla="*/ 15 w 111"/>
                <a:gd name="T7" fmla="*/ 155 h 155"/>
                <a:gd name="T8" fmla="*/ 19 w 111"/>
                <a:gd name="T9" fmla="*/ 154 h 155"/>
                <a:gd name="T10" fmla="*/ 23 w 111"/>
                <a:gd name="T11" fmla="*/ 150 h 155"/>
                <a:gd name="T12" fmla="*/ 110 w 111"/>
                <a:gd name="T13" fmla="*/ 20 h 155"/>
                <a:gd name="T14" fmla="*/ 110 w 111"/>
                <a:gd name="T15" fmla="*/ 20 h 155"/>
                <a:gd name="T16" fmla="*/ 111 w 111"/>
                <a:gd name="T17" fmla="*/ 15 h 155"/>
                <a:gd name="T18" fmla="*/ 111 w 111"/>
                <a:gd name="T19" fmla="*/ 11 h 155"/>
                <a:gd name="T20" fmla="*/ 110 w 111"/>
                <a:gd name="T21" fmla="*/ 5 h 155"/>
                <a:gd name="T22" fmla="*/ 106 w 111"/>
                <a:gd name="T23" fmla="*/ 2 h 155"/>
                <a:gd name="T24" fmla="*/ 106 w 111"/>
                <a:gd name="T25" fmla="*/ 2 h 155"/>
                <a:gd name="T26" fmla="*/ 101 w 111"/>
                <a:gd name="T27" fmla="*/ 0 h 155"/>
                <a:gd name="T28" fmla="*/ 96 w 111"/>
                <a:gd name="T29" fmla="*/ 0 h 155"/>
                <a:gd name="T30" fmla="*/ 92 w 111"/>
                <a:gd name="T31" fmla="*/ 2 h 155"/>
                <a:gd name="T32" fmla="*/ 89 w 111"/>
                <a:gd name="T33" fmla="*/ 5 h 155"/>
                <a:gd name="T34" fmla="*/ 1 w 111"/>
                <a:gd name="T35" fmla="*/ 136 h 155"/>
                <a:gd name="T36" fmla="*/ 1 w 111"/>
                <a:gd name="T37" fmla="*/ 136 h 155"/>
                <a:gd name="T38" fmla="*/ 0 w 111"/>
                <a:gd name="T39" fmla="*/ 140 h 155"/>
                <a:gd name="T40" fmla="*/ 0 w 111"/>
                <a:gd name="T41" fmla="*/ 146 h 155"/>
                <a:gd name="T42" fmla="*/ 1 w 111"/>
                <a:gd name="T43" fmla="*/ 150 h 155"/>
                <a:gd name="T44" fmla="*/ 5 w 111"/>
                <a:gd name="T45" fmla="*/ 154 h 155"/>
                <a:gd name="T46" fmla="*/ 5 w 111"/>
                <a:gd name="T47" fmla="*/ 15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1" h="155">
                  <a:moveTo>
                    <a:pt x="5" y="154"/>
                  </a:moveTo>
                  <a:lnTo>
                    <a:pt x="5" y="154"/>
                  </a:lnTo>
                  <a:lnTo>
                    <a:pt x="9" y="155"/>
                  </a:lnTo>
                  <a:lnTo>
                    <a:pt x="15" y="155"/>
                  </a:lnTo>
                  <a:lnTo>
                    <a:pt x="19" y="154"/>
                  </a:lnTo>
                  <a:lnTo>
                    <a:pt x="23" y="150"/>
                  </a:lnTo>
                  <a:lnTo>
                    <a:pt x="110" y="20"/>
                  </a:lnTo>
                  <a:lnTo>
                    <a:pt x="110" y="20"/>
                  </a:lnTo>
                  <a:lnTo>
                    <a:pt x="111" y="15"/>
                  </a:lnTo>
                  <a:lnTo>
                    <a:pt x="111" y="11"/>
                  </a:lnTo>
                  <a:lnTo>
                    <a:pt x="110" y="5"/>
                  </a:lnTo>
                  <a:lnTo>
                    <a:pt x="106" y="2"/>
                  </a:lnTo>
                  <a:lnTo>
                    <a:pt x="106" y="2"/>
                  </a:lnTo>
                  <a:lnTo>
                    <a:pt x="101" y="0"/>
                  </a:lnTo>
                  <a:lnTo>
                    <a:pt x="96" y="0"/>
                  </a:lnTo>
                  <a:lnTo>
                    <a:pt x="92" y="2"/>
                  </a:lnTo>
                  <a:lnTo>
                    <a:pt x="89" y="5"/>
                  </a:lnTo>
                  <a:lnTo>
                    <a:pt x="1" y="136"/>
                  </a:lnTo>
                  <a:lnTo>
                    <a:pt x="1" y="136"/>
                  </a:lnTo>
                  <a:lnTo>
                    <a:pt x="0" y="140"/>
                  </a:lnTo>
                  <a:lnTo>
                    <a:pt x="0" y="146"/>
                  </a:lnTo>
                  <a:lnTo>
                    <a:pt x="1" y="150"/>
                  </a:lnTo>
                  <a:lnTo>
                    <a:pt x="5" y="154"/>
                  </a:lnTo>
                  <a:lnTo>
                    <a:pt x="5" y="154"/>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0" name="Freeform 150"/>
            <p:cNvSpPr/>
            <p:nvPr/>
          </p:nvSpPr>
          <p:spPr bwMode="auto">
            <a:xfrm>
              <a:off x="3287713" y="1400175"/>
              <a:ext cx="504825" cy="323850"/>
            </a:xfrm>
            <a:custGeom>
              <a:avLst/>
              <a:gdLst>
                <a:gd name="T0" fmla="*/ 0 w 318"/>
                <a:gd name="T1" fmla="*/ 19 h 204"/>
                <a:gd name="T2" fmla="*/ 11 w 318"/>
                <a:gd name="T3" fmla="*/ 0 h 204"/>
                <a:gd name="T4" fmla="*/ 284 w 318"/>
                <a:gd name="T5" fmla="*/ 182 h 204"/>
                <a:gd name="T6" fmla="*/ 284 w 318"/>
                <a:gd name="T7" fmla="*/ 182 h 204"/>
                <a:gd name="T8" fmla="*/ 292 w 318"/>
                <a:gd name="T9" fmla="*/ 186 h 204"/>
                <a:gd name="T10" fmla="*/ 302 w 318"/>
                <a:gd name="T11" fmla="*/ 188 h 204"/>
                <a:gd name="T12" fmla="*/ 310 w 318"/>
                <a:gd name="T13" fmla="*/ 188 h 204"/>
                <a:gd name="T14" fmla="*/ 318 w 318"/>
                <a:gd name="T15" fmla="*/ 185 h 204"/>
                <a:gd name="T16" fmla="*/ 318 w 318"/>
                <a:gd name="T17" fmla="*/ 185 h 204"/>
                <a:gd name="T18" fmla="*/ 317 w 318"/>
                <a:gd name="T19" fmla="*/ 186 h 204"/>
                <a:gd name="T20" fmla="*/ 317 w 318"/>
                <a:gd name="T21" fmla="*/ 186 h 204"/>
                <a:gd name="T22" fmla="*/ 313 w 318"/>
                <a:gd name="T23" fmla="*/ 192 h 204"/>
                <a:gd name="T24" fmla="*/ 307 w 318"/>
                <a:gd name="T25" fmla="*/ 197 h 204"/>
                <a:gd name="T26" fmla="*/ 302 w 318"/>
                <a:gd name="T27" fmla="*/ 200 h 204"/>
                <a:gd name="T28" fmla="*/ 295 w 318"/>
                <a:gd name="T29" fmla="*/ 203 h 204"/>
                <a:gd name="T30" fmla="*/ 288 w 318"/>
                <a:gd name="T31" fmla="*/ 204 h 204"/>
                <a:gd name="T32" fmla="*/ 282 w 318"/>
                <a:gd name="T33" fmla="*/ 203 h 204"/>
                <a:gd name="T34" fmla="*/ 276 w 318"/>
                <a:gd name="T35" fmla="*/ 201 h 204"/>
                <a:gd name="T36" fmla="*/ 269 w 318"/>
                <a:gd name="T37" fmla="*/ 199 h 204"/>
                <a:gd name="T38" fmla="*/ 0 w 318"/>
                <a:gd name="T39" fmla="*/ 1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204">
                  <a:moveTo>
                    <a:pt x="0" y="19"/>
                  </a:moveTo>
                  <a:lnTo>
                    <a:pt x="11" y="0"/>
                  </a:lnTo>
                  <a:lnTo>
                    <a:pt x="284" y="182"/>
                  </a:lnTo>
                  <a:lnTo>
                    <a:pt x="284" y="182"/>
                  </a:lnTo>
                  <a:lnTo>
                    <a:pt x="292" y="186"/>
                  </a:lnTo>
                  <a:lnTo>
                    <a:pt x="302" y="188"/>
                  </a:lnTo>
                  <a:lnTo>
                    <a:pt x="310" y="188"/>
                  </a:lnTo>
                  <a:lnTo>
                    <a:pt x="318" y="185"/>
                  </a:lnTo>
                  <a:lnTo>
                    <a:pt x="318" y="185"/>
                  </a:lnTo>
                  <a:lnTo>
                    <a:pt x="317" y="186"/>
                  </a:lnTo>
                  <a:lnTo>
                    <a:pt x="317" y="186"/>
                  </a:lnTo>
                  <a:lnTo>
                    <a:pt x="313" y="192"/>
                  </a:lnTo>
                  <a:lnTo>
                    <a:pt x="307" y="197"/>
                  </a:lnTo>
                  <a:lnTo>
                    <a:pt x="302" y="200"/>
                  </a:lnTo>
                  <a:lnTo>
                    <a:pt x="295" y="203"/>
                  </a:lnTo>
                  <a:lnTo>
                    <a:pt x="288" y="204"/>
                  </a:lnTo>
                  <a:lnTo>
                    <a:pt x="282" y="203"/>
                  </a:lnTo>
                  <a:lnTo>
                    <a:pt x="276" y="201"/>
                  </a:lnTo>
                  <a:lnTo>
                    <a:pt x="269" y="199"/>
                  </a:lnTo>
                  <a:lnTo>
                    <a:pt x="0" y="19"/>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71" name="Freeform 151"/>
          <p:cNvSpPr>
            <a:spLocks noEditPoints="1"/>
          </p:cNvSpPr>
          <p:nvPr/>
        </p:nvSpPr>
        <p:spPr bwMode="auto">
          <a:xfrm>
            <a:off x="1263521" y="2872073"/>
            <a:ext cx="210956" cy="365636"/>
          </a:xfrm>
          <a:custGeom>
            <a:avLst/>
            <a:gdLst>
              <a:gd name="T0" fmla="*/ 144 w 240"/>
              <a:gd name="T1" fmla="*/ 352 h 416"/>
              <a:gd name="T2" fmla="*/ 154 w 240"/>
              <a:gd name="T3" fmla="*/ 354 h 416"/>
              <a:gd name="T4" fmla="*/ 164 w 240"/>
              <a:gd name="T5" fmla="*/ 359 h 416"/>
              <a:gd name="T6" fmla="*/ 171 w 240"/>
              <a:gd name="T7" fmla="*/ 366 h 416"/>
              <a:gd name="T8" fmla="*/ 175 w 240"/>
              <a:gd name="T9" fmla="*/ 375 h 416"/>
              <a:gd name="T10" fmla="*/ 176 w 240"/>
              <a:gd name="T11" fmla="*/ 382 h 416"/>
              <a:gd name="T12" fmla="*/ 175 w 240"/>
              <a:gd name="T13" fmla="*/ 394 h 416"/>
              <a:gd name="T14" fmla="*/ 168 w 240"/>
              <a:gd name="T15" fmla="*/ 405 h 416"/>
              <a:gd name="T16" fmla="*/ 158 w 240"/>
              <a:gd name="T17" fmla="*/ 413 h 416"/>
              <a:gd name="T18" fmla="*/ 152 w 240"/>
              <a:gd name="T19" fmla="*/ 415 h 416"/>
              <a:gd name="T20" fmla="*/ 144 w 240"/>
              <a:gd name="T21" fmla="*/ 352 h 416"/>
              <a:gd name="T22" fmla="*/ 144 w 240"/>
              <a:gd name="T23" fmla="*/ 325 h 416"/>
              <a:gd name="T24" fmla="*/ 144 w 240"/>
              <a:gd name="T25" fmla="*/ 141 h 416"/>
              <a:gd name="T26" fmla="*/ 163 w 240"/>
              <a:gd name="T27" fmla="*/ 160 h 416"/>
              <a:gd name="T28" fmla="*/ 175 w 240"/>
              <a:gd name="T29" fmla="*/ 189 h 416"/>
              <a:gd name="T30" fmla="*/ 188 w 240"/>
              <a:gd name="T31" fmla="*/ 243 h 416"/>
              <a:gd name="T32" fmla="*/ 192 w 240"/>
              <a:gd name="T33" fmla="*/ 251 h 416"/>
              <a:gd name="T34" fmla="*/ 205 w 240"/>
              <a:gd name="T35" fmla="*/ 260 h 416"/>
              <a:gd name="T36" fmla="*/ 225 w 240"/>
              <a:gd name="T37" fmla="*/ 264 h 416"/>
              <a:gd name="T38" fmla="*/ 240 w 240"/>
              <a:gd name="T39" fmla="*/ 300 h 416"/>
              <a:gd name="T40" fmla="*/ 135 w 240"/>
              <a:gd name="T41" fmla="*/ 352 h 416"/>
              <a:gd name="T42" fmla="*/ 144 w 240"/>
              <a:gd name="T43" fmla="*/ 352 h 416"/>
              <a:gd name="T44" fmla="*/ 144 w 240"/>
              <a:gd name="T45" fmla="*/ 416 h 416"/>
              <a:gd name="T46" fmla="*/ 134 w 240"/>
              <a:gd name="T47" fmla="*/ 415 h 416"/>
              <a:gd name="T48" fmla="*/ 125 w 240"/>
              <a:gd name="T49" fmla="*/ 409 h 416"/>
              <a:gd name="T50" fmla="*/ 118 w 240"/>
              <a:gd name="T51" fmla="*/ 403 h 416"/>
              <a:gd name="T52" fmla="*/ 112 w 240"/>
              <a:gd name="T53" fmla="*/ 392 h 416"/>
              <a:gd name="T54" fmla="*/ 112 w 240"/>
              <a:gd name="T55" fmla="*/ 386 h 416"/>
              <a:gd name="T56" fmla="*/ 114 w 240"/>
              <a:gd name="T57" fmla="*/ 374 h 416"/>
              <a:gd name="T58" fmla="*/ 121 w 240"/>
              <a:gd name="T59" fmla="*/ 363 h 416"/>
              <a:gd name="T60" fmla="*/ 130 w 240"/>
              <a:gd name="T61" fmla="*/ 355 h 416"/>
              <a:gd name="T62" fmla="*/ 135 w 240"/>
              <a:gd name="T63" fmla="*/ 352 h 416"/>
              <a:gd name="T64" fmla="*/ 144 w 240"/>
              <a:gd name="T65" fmla="*/ 141 h 416"/>
              <a:gd name="T66" fmla="*/ 122 w 240"/>
              <a:gd name="T67" fmla="*/ 130 h 416"/>
              <a:gd name="T68" fmla="*/ 98 w 240"/>
              <a:gd name="T69" fmla="*/ 126 h 416"/>
              <a:gd name="T70" fmla="*/ 69 w 240"/>
              <a:gd name="T71" fmla="*/ 19 h 416"/>
              <a:gd name="T72" fmla="*/ 65 w 240"/>
              <a:gd name="T73" fmla="*/ 10 h 416"/>
              <a:gd name="T74" fmla="*/ 58 w 240"/>
              <a:gd name="T75" fmla="*/ 4 h 416"/>
              <a:gd name="T76" fmla="*/ 49 w 240"/>
              <a:gd name="T77" fmla="*/ 0 h 416"/>
              <a:gd name="T78" fmla="*/ 39 w 240"/>
              <a:gd name="T79" fmla="*/ 2 h 416"/>
              <a:gd name="T80" fmla="*/ 34 w 240"/>
              <a:gd name="T81" fmla="*/ 3 h 416"/>
              <a:gd name="T82" fmla="*/ 26 w 240"/>
              <a:gd name="T83" fmla="*/ 10 h 416"/>
              <a:gd name="T84" fmla="*/ 22 w 240"/>
              <a:gd name="T85" fmla="*/ 18 h 416"/>
              <a:gd name="T86" fmla="*/ 20 w 240"/>
              <a:gd name="T87" fmla="*/ 27 h 416"/>
              <a:gd name="T88" fmla="*/ 49 w 240"/>
              <a:gd name="T89" fmla="*/ 139 h 416"/>
              <a:gd name="T90" fmla="*/ 38 w 240"/>
              <a:gd name="T91" fmla="*/ 145 h 416"/>
              <a:gd name="T92" fmla="*/ 20 w 240"/>
              <a:gd name="T93" fmla="*/ 164 h 416"/>
              <a:gd name="T94" fmla="*/ 11 w 240"/>
              <a:gd name="T95" fmla="*/ 187 h 416"/>
              <a:gd name="T96" fmla="*/ 8 w 240"/>
              <a:gd name="T97" fmla="*/ 216 h 416"/>
              <a:gd name="T98" fmla="*/ 11 w 240"/>
              <a:gd name="T99" fmla="*/ 232 h 416"/>
              <a:gd name="T100" fmla="*/ 26 w 240"/>
              <a:gd name="T101" fmla="*/ 285 h 416"/>
              <a:gd name="T102" fmla="*/ 26 w 240"/>
              <a:gd name="T103" fmla="*/ 294 h 416"/>
              <a:gd name="T104" fmla="*/ 20 w 240"/>
              <a:gd name="T105" fmla="*/ 308 h 416"/>
              <a:gd name="T106" fmla="*/ 5 w 240"/>
              <a:gd name="T107" fmla="*/ 321 h 416"/>
              <a:gd name="T108" fmla="*/ 10 w 240"/>
              <a:gd name="T109" fmla="*/ 361 h 416"/>
              <a:gd name="T110" fmla="*/ 144 w 240"/>
              <a:gd name="T111" fmla="*/ 141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416">
                <a:moveTo>
                  <a:pt x="144" y="352"/>
                </a:moveTo>
                <a:lnTo>
                  <a:pt x="144" y="352"/>
                </a:lnTo>
                <a:lnTo>
                  <a:pt x="149" y="352"/>
                </a:lnTo>
                <a:lnTo>
                  <a:pt x="154" y="354"/>
                </a:lnTo>
                <a:lnTo>
                  <a:pt x="160" y="355"/>
                </a:lnTo>
                <a:lnTo>
                  <a:pt x="164" y="359"/>
                </a:lnTo>
                <a:lnTo>
                  <a:pt x="168" y="362"/>
                </a:lnTo>
                <a:lnTo>
                  <a:pt x="171" y="366"/>
                </a:lnTo>
                <a:lnTo>
                  <a:pt x="173" y="371"/>
                </a:lnTo>
                <a:lnTo>
                  <a:pt x="175" y="375"/>
                </a:lnTo>
                <a:lnTo>
                  <a:pt x="175" y="375"/>
                </a:lnTo>
                <a:lnTo>
                  <a:pt x="176" y="382"/>
                </a:lnTo>
                <a:lnTo>
                  <a:pt x="176" y="389"/>
                </a:lnTo>
                <a:lnTo>
                  <a:pt x="175" y="394"/>
                </a:lnTo>
                <a:lnTo>
                  <a:pt x="172" y="400"/>
                </a:lnTo>
                <a:lnTo>
                  <a:pt x="168" y="405"/>
                </a:lnTo>
                <a:lnTo>
                  <a:pt x="164" y="409"/>
                </a:lnTo>
                <a:lnTo>
                  <a:pt x="158" y="413"/>
                </a:lnTo>
                <a:lnTo>
                  <a:pt x="152" y="415"/>
                </a:lnTo>
                <a:lnTo>
                  <a:pt x="152" y="415"/>
                </a:lnTo>
                <a:lnTo>
                  <a:pt x="144" y="416"/>
                </a:lnTo>
                <a:lnTo>
                  <a:pt x="144" y="352"/>
                </a:lnTo>
                <a:lnTo>
                  <a:pt x="144" y="352"/>
                </a:lnTo>
                <a:close/>
                <a:moveTo>
                  <a:pt x="144" y="325"/>
                </a:moveTo>
                <a:lnTo>
                  <a:pt x="144" y="141"/>
                </a:lnTo>
                <a:lnTo>
                  <a:pt x="144" y="141"/>
                </a:lnTo>
                <a:lnTo>
                  <a:pt x="154" y="149"/>
                </a:lnTo>
                <a:lnTo>
                  <a:pt x="163" y="160"/>
                </a:lnTo>
                <a:lnTo>
                  <a:pt x="169" y="174"/>
                </a:lnTo>
                <a:lnTo>
                  <a:pt x="175" y="189"/>
                </a:lnTo>
                <a:lnTo>
                  <a:pt x="175" y="189"/>
                </a:lnTo>
                <a:lnTo>
                  <a:pt x="188" y="243"/>
                </a:lnTo>
                <a:lnTo>
                  <a:pt x="188" y="243"/>
                </a:lnTo>
                <a:lnTo>
                  <a:pt x="192" y="251"/>
                </a:lnTo>
                <a:lnTo>
                  <a:pt x="198" y="256"/>
                </a:lnTo>
                <a:lnTo>
                  <a:pt x="205" y="260"/>
                </a:lnTo>
                <a:lnTo>
                  <a:pt x="211" y="263"/>
                </a:lnTo>
                <a:lnTo>
                  <a:pt x="225" y="264"/>
                </a:lnTo>
                <a:lnTo>
                  <a:pt x="230" y="264"/>
                </a:lnTo>
                <a:lnTo>
                  <a:pt x="240" y="300"/>
                </a:lnTo>
                <a:lnTo>
                  <a:pt x="144" y="325"/>
                </a:lnTo>
                <a:close/>
                <a:moveTo>
                  <a:pt x="135" y="352"/>
                </a:moveTo>
                <a:lnTo>
                  <a:pt x="135" y="352"/>
                </a:lnTo>
                <a:lnTo>
                  <a:pt x="144" y="352"/>
                </a:lnTo>
                <a:lnTo>
                  <a:pt x="144" y="416"/>
                </a:lnTo>
                <a:lnTo>
                  <a:pt x="144" y="416"/>
                </a:lnTo>
                <a:lnTo>
                  <a:pt x="138" y="416"/>
                </a:lnTo>
                <a:lnTo>
                  <a:pt x="134" y="415"/>
                </a:lnTo>
                <a:lnTo>
                  <a:pt x="129" y="412"/>
                </a:lnTo>
                <a:lnTo>
                  <a:pt x="125" y="409"/>
                </a:lnTo>
                <a:lnTo>
                  <a:pt x="121" y="407"/>
                </a:lnTo>
                <a:lnTo>
                  <a:pt x="118" y="403"/>
                </a:lnTo>
                <a:lnTo>
                  <a:pt x="115" y="397"/>
                </a:lnTo>
                <a:lnTo>
                  <a:pt x="112" y="392"/>
                </a:lnTo>
                <a:lnTo>
                  <a:pt x="112" y="392"/>
                </a:lnTo>
                <a:lnTo>
                  <a:pt x="112" y="386"/>
                </a:lnTo>
                <a:lnTo>
                  <a:pt x="112" y="380"/>
                </a:lnTo>
                <a:lnTo>
                  <a:pt x="114" y="374"/>
                </a:lnTo>
                <a:lnTo>
                  <a:pt x="117" y="367"/>
                </a:lnTo>
                <a:lnTo>
                  <a:pt x="121" y="363"/>
                </a:lnTo>
                <a:lnTo>
                  <a:pt x="125" y="359"/>
                </a:lnTo>
                <a:lnTo>
                  <a:pt x="130" y="355"/>
                </a:lnTo>
                <a:lnTo>
                  <a:pt x="135" y="352"/>
                </a:lnTo>
                <a:lnTo>
                  <a:pt x="135" y="352"/>
                </a:lnTo>
                <a:close/>
                <a:moveTo>
                  <a:pt x="144" y="141"/>
                </a:moveTo>
                <a:lnTo>
                  <a:pt x="144" y="141"/>
                </a:lnTo>
                <a:lnTo>
                  <a:pt x="133" y="134"/>
                </a:lnTo>
                <a:lnTo>
                  <a:pt x="122" y="130"/>
                </a:lnTo>
                <a:lnTo>
                  <a:pt x="110" y="128"/>
                </a:lnTo>
                <a:lnTo>
                  <a:pt x="98" y="126"/>
                </a:lnTo>
                <a:lnTo>
                  <a:pt x="69" y="19"/>
                </a:lnTo>
                <a:lnTo>
                  <a:pt x="69" y="19"/>
                </a:lnTo>
                <a:lnTo>
                  <a:pt x="68" y="15"/>
                </a:lnTo>
                <a:lnTo>
                  <a:pt x="65" y="10"/>
                </a:lnTo>
                <a:lnTo>
                  <a:pt x="61" y="7"/>
                </a:lnTo>
                <a:lnTo>
                  <a:pt x="58" y="4"/>
                </a:lnTo>
                <a:lnTo>
                  <a:pt x="53" y="2"/>
                </a:lnTo>
                <a:lnTo>
                  <a:pt x="49" y="0"/>
                </a:lnTo>
                <a:lnTo>
                  <a:pt x="43" y="0"/>
                </a:lnTo>
                <a:lnTo>
                  <a:pt x="39" y="2"/>
                </a:lnTo>
                <a:lnTo>
                  <a:pt x="39" y="2"/>
                </a:lnTo>
                <a:lnTo>
                  <a:pt x="34" y="3"/>
                </a:lnTo>
                <a:lnTo>
                  <a:pt x="30" y="6"/>
                </a:lnTo>
                <a:lnTo>
                  <a:pt x="26" y="10"/>
                </a:lnTo>
                <a:lnTo>
                  <a:pt x="23" y="13"/>
                </a:lnTo>
                <a:lnTo>
                  <a:pt x="22" y="18"/>
                </a:lnTo>
                <a:lnTo>
                  <a:pt x="20" y="22"/>
                </a:lnTo>
                <a:lnTo>
                  <a:pt x="20" y="27"/>
                </a:lnTo>
                <a:lnTo>
                  <a:pt x="20" y="32"/>
                </a:lnTo>
                <a:lnTo>
                  <a:pt x="49" y="139"/>
                </a:lnTo>
                <a:lnTo>
                  <a:pt x="49" y="139"/>
                </a:lnTo>
                <a:lnTo>
                  <a:pt x="38" y="145"/>
                </a:lnTo>
                <a:lnTo>
                  <a:pt x="28" y="155"/>
                </a:lnTo>
                <a:lnTo>
                  <a:pt x="20" y="164"/>
                </a:lnTo>
                <a:lnTo>
                  <a:pt x="15" y="175"/>
                </a:lnTo>
                <a:lnTo>
                  <a:pt x="11" y="187"/>
                </a:lnTo>
                <a:lnTo>
                  <a:pt x="8" y="201"/>
                </a:lnTo>
                <a:lnTo>
                  <a:pt x="8" y="216"/>
                </a:lnTo>
                <a:lnTo>
                  <a:pt x="11" y="232"/>
                </a:lnTo>
                <a:lnTo>
                  <a:pt x="11" y="232"/>
                </a:lnTo>
                <a:lnTo>
                  <a:pt x="26" y="285"/>
                </a:lnTo>
                <a:lnTo>
                  <a:pt x="26" y="285"/>
                </a:lnTo>
                <a:lnTo>
                  <a:pt x="26" y="285"/>
                </a:lnTo>
                <a:lnTo>
                  <a:pt x="26" y="294"/>
                </a:lnTo>
                <a:lnTo>
                  <a:pt x="24" y="301"/>
                </a:lnTo>
                <a:lnTo>
                  <a:pt x="20" y="308"/>
                </a:lnTo>
                <a:lnTo>
                  <a:pt x="15" y="313"/>
                </a:lnTo>
                <a:lnTo>
                  <a:pt x="5" y="321"/>
                </a:lnTo>
                <a:lnTo>
                  <a:pt x="0" y="324"/>
                </a:lnTo>
                <a:lnTo>
                  <a:pt x="10" y="361"/>
                </a:lnTo>
                <a:lnTo>
                  <a:pt x="144" y="325"/>
                </a:lnTo>
                <a:lnTo>
                  <a:pt x="144" y="141"/>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2" name="Freeform 152"/>
          <p:cNvSpPr>
            <a:spLocks noEditPoints="1"/>
          </p:cNvSpPr>
          <p:nvPr/>
        </p:nvSpPr>
        <p:spPr bwMode="auto">
          <a:xfrm>
            <a:off x="2576722" y="2393933"/>
            <a:ext cx="303250" cy="329601"/>
          </a:xfrm>
          <a:custGeom>
            <a:avLst/>
            <a:gdLst>
              <a:gd name="T0" fmla="*/ 268 w 345"/>
              <a:gd name="T1" fmla="*/ 172 h 375"/>
              <a:gd name="T2" fmla="*/ 258 w 345"/>
              <a:gd name="T3" fmla="*/ 130 h 375"/>
              <a:gd name="T4" fmla="*/ 264 w 345"/>
              <a:gd name="T5" fmla="*/ 252 h 375"/>
              <a:gd name="T6" fmla="*/ 296 w 345"/>
              <a:gd name="T7" fmla="*/ 291 h 375"/>
              <a:gd name="T8" fmla="*/ 281 w 345"/>
              <a:gd name="T9" fmla="*/ 295 h 375"/>
              <a:gd name="T10" fmla="*/ 281 w 345"/>
              <a:gd name="T11" fmla="*/ 50 h 375"/>
              <a:gd name="T12" fmla="*/ 296 w 345"/>
              <a:gd name="T13" fmla="*/ 53 h 375"/>
              <a:gd name="T14" fmla="*/ 264 w 345"/>
              <a:gd name="T15" fmla="*/ 94 h 375"/>
              <a:gd name="T16" fmla="*/ 284 w 345"/>
              <a:gd name="T17" fmla="*/ 172 h 375"/>
              <a:gd name="T18" fmla="*/ 336 w 345"/>
              <a:gd name="T19" fmla="*/ 164 h 375"/>
              <a:gd name="T20" fmla="*/ 344 w 345"/>
              <a:gd name="T21" fmla="*/ 176 h 375"/>
              <a:gd name="T22" fmla="*/ 289 w 345"/>
              <a:gd name="T23" fmla="*/ 180 h 375"/>
              <a:gd name="T24" fmla="*/ 173 w 345"/>
              <a:gd name="T25" fmla="*/ 77 h 375"/>
              <a:gd name="T26" fmla="*/ 243 w 345"/>
              <a:gd name="T27" fmla="*/ 108 h 375"/>
              <a:gd name="T28" fmla="*/ 245 w 345"/>
              <a:gd name="T29" fmla="*/ 236 h 375"/>
              <a:gd name="T30" fmla="*/ 222 w 345"/>
              <a:gd name="T31" fmla="*/ 345 h 375"/>
              <a:gd name="T32" fmla="*/ 178 w 345"/>
              <a:gd name="T33" fmla="*/ 375 h 375"/>
              <a:gd name="T34" fmla="*/ 207 w 345"/>
              <a:gd name="T35" fmla="*/ 242 h 375"/>
              <a:gd name="T36" fmla="*/ 238 w 345"/>
              <a:gd name="T37" fmla="*/ 211 h 375"/>
              <a:gd name="T38" fmla="*/ 248 w 345"/>
              <a:gd name="T39" fmla="*/ 157 h 375"/>
              <a:gd name="T40" fmla="*/ 203 w 345"/>
              <a:gd name="T41" fmla="*/ 103 h 375"/>
              <a:gd name="T42" fmla="*/ 173 w 345"/>
              <a:gd name="T43" fmla="*/ 77 h 375"/>
              <a:gd name="T44" fmla="*/ 250 w 345"/>
              <a:gd name="T45" fmla="*/ 91 h 375"/>
              <a:gd name="T46" fmla="*/ 258 w 345"/>
              <a:gd name="T47" fmla="*/ 73 h 375"/>
              <a:gd name="T48" fmla="*/ 250 w 345"/>
              <a:gd name="T49" fmla="*/ 255 h 375"/>
              <a:gd name="T50" fmla="*/ 258 w 345"/>
              <a:gd name="T51" fmla="*/ 249 h 375"/>
              <a:gd name="T52" fmla="*/ 180 w 345"/>
              <a:gd name="T53" fmla="*/ 6 h 375"/>
              <a:gd name="T54" fmla="*/ 176 w 345"/>
              <a:gd name="T55" fmla="*/ 60 h 375"/>
              <a:gd name="T56" fmla="*/ 157 w 345"/>
              <a:gd name="T57" fmla="*/ 374 h 375"/>
              <a:gd name="T58" fmla="*/ 120 w 345"/>
              <a:gd name="T59" fmla="*/ 337 h 375"/>
              <a:gd name="T60" fmla="*/ 93 w 345"/>
              <a:gd name="T61" fmla="*/ 224 h 375"/>
              <a:gd name="T62" fmla="*/ 111 w 345"/>
              <a:gd name="T63" fmla="*/ 100 h 375"/>
              <a:gd name="T64" fmla="*/ 173 w 345"/>
              <a:gd name="T65" fmla="*/ 96 h 375"/>
              <a:gd name="T66" fmla="*/ 119 w 345"/>
              <a:gd name="T67" fmla="*/ 119 h 375"/>
              <a:gd name="T68" fmla="*/ 97 w 345"/>
              <a:gd name="T69" fmla="*/ 183 h 375"/>
              <a:gd name="T70" fmla="*/ 126 w 345"/>
              <a:gd name="T71" fmla="*/ 232 h 375"/>
              <a:gd name="T72" fmla="*/ 139 w 345"/>
              <a:gd name="T73" fmla="*/ 290 h 375"/>
              <a:gd name="T74" fmla="*/ 173 w 345"/>
              <a:gd name="T75" fmla="*/ 60 h 375"/>
              <a:gd name="T76" fmla="*/ 164 w 345"/>
              <a:gd name="T77" fmla="*/ 54 h 375"/>
              <a:gd name="T78" fmla="*/ 169 w 345"/>
              <a:gd name="T79" fmla="*/ 0 h 375"/>
              <a:gd name="T80" fmla="*/ 93 w 345"/>
              <a:gd name="T81" fmla="*/ 264 h 375"/>
              <a:gd name="T82" fmla="*/ 93 w 345"/>
              <a:gd name="T83" fmla="*/ 252 h 375"/>
              <a:gd name="T84" fmla="*/ 86 w 345"/>
              <a:gd name="T85" fmla="*/ 96 h 375"/>
              <a:gd name="T86" fmla="*/ 94 w 345"/>
              <a:gd name="T87" fmla="*/ 84 h 375"/>
              <a:gd name="T88" fmla="*/ 82 w 345"/>
              <a:gd name="T89" fmla="*/ 203 h 375"/>
              <a:gd name="T90" fmla="*/ 80 w 345"/>
              <a:gd name="T91" fmla="*/ 152 h 375"/>
              <a:gd name="T92" fmla="*/ 86 w 345"/>
              <a:gd name="T93" fmla="*/ 96 h 375"/>
              <a:gd name="T94" fmla="*/ 50 w 345"/>
              <a:gd name="T95" fmla="*/ 64 h 375"/>
              <a:gd name="T96" fmla="*/ 53 w 345"/>
              <a:gd name="T97" fmla="*/ 49 h 375"/>
              <a:gd name="T98" fmla="*/ 86 w 345"/>
              <a:gd name="T99" fmla="*/ 249 h 375"/>
              <a:gd name="T100" fmla="*/ 53 w 345"/>
              <a:gd name="T101" fmla="*/ 297 h 375"/>
              <a:gd name="T102" fmla="*/ 50 w 345"/>
              <a:gd name="T103" fmla="*/ 282 h 375"/>
              <a:gd name="T104" fmla="*/ 86 w 345"/>
              <a:gd name="T105" fmla="*/ 249 h 375"/>
              <a:gd name="T106" fmla="*/ 57 w 345"/>
              <a:gd name="T107" fmla="*/ 167 h 375"/>
              <a:gd name="T108" fmla="*/ 54 w 345"/>
              <a:gd name="T109" fmla="*/ 180 h 375"/>
              <a:gd name="T110" fmla="*/ 0 w 345"/>
              <a:gd name="T111" fmla="*/ 176 h 375"/>
              <a:gd name="T112" fmla="*/ 8 w 345"/>
              <a:gd name="T113" fmla="*/ 16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5" h="375">
                <a:moveTo>
                  <a:pt x="258" y="130"/>
                </a:moveTo>
                <a:lnTo>
                  <a:pt x="258" y="130"/>
                </a:lnTo>
                <a:lnTo>
                  <a:pt x="262" y="141"/>
                </a:lnTo>
                <a:lnTo>
                  <a:pt x="266" y="150"/>
                </a:lnTo>
                <a:lnTo>
                  <a:pt x="268" y="161"/>
                </a:lnTo>
                <a:lnTo>
                  <a:pt x="268" y="172"/>
                </a:lnTo>
                <a:lnTo>
                  <a:pt x="268" y="172"/>
                </a:lnTo>
                <a:lnTo>
                  <a:pt x="268" y="184"/>
                </a:lnTo>
                <a:lnTo>
                  <a:pt x="266" y="194"/>
                </a:lnTo>
                <a:lnTo>
                  <a:pt x="262" y="205"/>
                </a:lnTo>
                <a:lnTo>
                  <a:pt x="258" y="214"/>
                </a:lnTo>
                <a:lnTo>
                  <a:pt x="258" y="130"/>
                </a:lnTo>
                <a:lnTo>
                  <a:pt x="258" y="130"/>
                </a:lnTo>
                <a:close/>
                <a:moveTo>
                  <a:pt x="258" y="272"/>
                </a:moveTo>
                <a:lnTo>
                  <a:pt x="258" y="249"/>
                </a:lnTo>
                <a:lnTo>
                  <a:pt x="258" y="249"/>
                </a:lnTo>
                <a:lnTo>
                  <a:pt x="261" y="251"/>
                </a:lnTo>
                <a:lnTo>
                  <a:pt x="264" y="252"/>
                </a:lnTo>
                <a:lnTo>
                  <a:pt x="264" y="252"/>
                </a:lnTo>
                <a:lnTo>
                  <a:pt x="295" y="282"/>
                </a:lnTo>
                <a:lnTo>
                  <a:pt x="295" y="282"/>
                </a:lnTo>
                <a:lnTo>
                  <a:pt x="296" y="286"/>
                </a:lnTo>
                <a:lnTo>
                  <a:pt x="296" y="289"/>
                </a:lnTo>
                <a:lnTo>
                  <a:pt x="296" y="291"/>
                </a:lnTo>
                <a:lnTo>
                  <a:pt x="295" y="295"/>
                </a:lnTo>
                <a:lnTo>
                  <a:pt x="295" y="295"/>
                </a:lnTo>
                <a:lnTo>
                  <a:pt x="291" y="297"/>
                </a:lnTo>
                <a:lnTo>
                  <a:pt x="288" y="298"/>
                </a:lnTo>
                <a:lnTo>
                  <a:pt x="284" y="297"/>
                </a:lnTo>
                <a:lnTo>
                  <a:pt x="281" y="295"/>
                </a:lnTo>
                <a:lnTo>
                  <a:pt x="258" y="272"/>
                </a:lnTo>
                <a:lnTo>
                  <a:pt x="258" y="272"/>
                </a:lnTo>
                <a:close/>
                <a:moveTo>
                  <a:pt x="258" y="96"/>
                </a:moveTo>
                <a:lnTo>
                  <a:pt x="258" y="73"/>
                </a:lnTo>
                <a:lnTo>
                  <a:pt x="281" y="50"/>
                </a:lnTo>
                <a:lnTo>
                  <a:pt x="281" y="50"/>
                </a:lnTo>
                <a:lnTo>
                  <a:pt x="284" y="49"/>
                </a:lnTo>
                <a:lnTo>
                  <a:pt x="288" y="48"/>
                </a:lnTo>
                <a:lnTo>
                  <a:pt x="291" y="49"/>
                </a:lnTo>
                <a:lnTo>
                  <a:pt x="295" y="50"/>
                </a:lnTo>
                <a:lnTo>
                  <a:pt x="295" y="50"/>
                </a:lnTo>
                <a:lnTo>
                  <a:pt x="296" y="53"/>
                </a:lnTo>
                <a:lnTo>
                  <a:pt x="296" y="57"/>
                </a:lnTo>
                <a:lnTo>
                  <a:pt x="296" y="60"/>
                </a:lnTo>
                <a:lnTo>
                  <a:pt x="295" y="64"/>
                </a:lnTo>
                <a:lnTo>
                  <a:pt x="264" y="94"/>
                </a:lnTo>
                <a:lnTo>
                  <a:pt x="264" y="94"/>
                </a:lnTo>
                <a:lnTo>
                  <a:pt x="264" y="94"/>
                </a:lnTo>
                <a:lnTo>
                  <a:pt x="261" y="95"/>
                </a:lnTo>
                <a:lnTo>
                  <a:pt x="258" y="96"/>
                </a:lnTo>
                <a:lnTo>
                  <a:pt x="258" y="96"/>
                </a:lnTo>
                <a:close/>
                <a:moveTo>
                  <a:pt x="284" y="172"/>
                </a:moveTo>
                <a:lnTo>
                  <a:pt x="284" y="172"/>
                </a:lnTo>
                <a:lnTo>
                  <a:pt x="284" y="172"/>
                </a:lnTo>
                <a:lnTo>
                  <a:pt x="285" y="169"/>
                </a:lnTo>
                <a:lnTo>
                  <a:pt x="287" y="167"/>
                </a:lnTo>
                <a:lnTo>
                  <a:pt x="289" y="164"/>
                </a:lnTo>
                <a:lnTo>
                  <a:pt x="294" y="164"/>
                </a:lnTo>
                <a:lnTo>
                  <a:pt x="336" y="164"/>
                </a:lnTo>
                <a:lnTo>
                  <a:pt x="336" y="164"/>
                </a:lnTo>
                <a:lnTo>
                  <a:pt x="340" y="164"/>
                </a:lnTo>
                <a:lnTo>
                  <a:pt x="342" y="167"/>
                </a:lnTo>
                <a:lnTo>
                  <a:pt x="344" y="169"/>
                </a:lnTo>
                <a:lnTo>
                  <a:pt x="345" y="172"/>
                </a:lnTo>
                <a:lnTo>
                  <a:pt x="345" y="172"/>
                </a:lnTo>
                <a:lnTo>
                  <a:pt x="344" y="176"/>
                </a:lnTo>
                <a:lnTo>
                  <a:pt x="342" y="179"/>
                </a:lnTo>
                <a:lnTo>
                  <a:pt x="340" y="180"/>
                </a:lnTo>
                <a:lnTo>
                  <a:pt x="336" y="182"/>
                </a:lnTo>
                <a:lnTo>
                  <a:pt x="294" y="182"/>
                </a:lnTo>
                <a:lnTo>
                  <a:pt x="294" y="182"/>
                </a:lnTo>
                <a:lnTo>
                  <a:pt x="289" y="180"/>
                </a:lnTo>
                <a:lnTo>
                  <a:pt x="287" y="179"/>
                </a:lnTo>
                <a:lnTo>
                  <a:pt x="285" y="176"/>
                </a:lnTo>
                <a:lnTo>
                  <a:pt x="284" y="172"/>
                </a:lnTo>
                <a:lnTo>
                  <a:pt x="284" y="172"/>
                </a:lnTo>
                <a:close/>
                <a:moveTo>
                  <a:pt x="173" y="77"/>
                </a:moveTo>
                <a:lnTo>
                  <a:pt x="173" y="77"/>
                </a:lnTo>
                <a:lnTo>
                  <a:pt x="187" y="79"/>
                </a:lnTo>
                <a:lnTo>
                  <a:pt x="200" y="81"/>
                </a:lnTo>
                <a:lnTo>
                  <a:pt x="212" y="85"/>
                </a:lnTo>
                <a:lnTo>
                  <a:pt x="224" y="92"/>
                </a:lnTo>
                <a:lnTo>
                  <a:pt x="235" y="100"/>
                </a:lnTo>
                <a:lnTo>
                  <a:pt x="243" y="108"/>
                </a:lnTo>
                <a:lnTo>
                  <a:pt x="252" y="119"/>
                </a:lnTo>
                <a:lnTo>
                  <a:pt x="258" y="130"/>
                </a:lnTo>
                <a:lnTo>
                  <a:pt x="258" y="214"/>
                </a:lnTo>
                <a:lnTo>
                  <a:pt x="258" y="214"/>
                </a:lnTo>
                <a:lnTo>
                  <a:pt x="252" y="225"/>
                </a:lnTo>
                <a:lnTo>
                  <a:pt x="245" y="236"/>
                </a:lnTo>
                <a:lnTo>
                  <a:pt x="235" y="245"/>
                </a:lnTo>
                <a:lnTo>
                  <a:pt x="224" y="252"/>
                </a:lnTo>
                <a:lnTo>
                  <a:pt x="224" y="328"/>
                </a:lnTo>
                <a:lnTo>
                  <a:pt x="224" y="328"/>
                </a:lnTo>
                <a:lnTo>
                  <a:pt x="224" y="337"/>
                </a:lnTo>
                <a:lnTo>
                  <a:pt x="222" y="345"/>
                </a:lnTo>
                <a:lnTo>
                  <a:pt x="216" y="354"/>
                </a:lnTo>
                <a:lnTo>
                  <a:pt x="211" y="360"/>
                </a:lnTo>
                <a:lnTo>
                  <a:pt x="204" y="367"/>
                </a:lnTo>
                <a:lnTo>
                  <a:pt x="196" y="371"/>
                </a:lnTo>
                <a:lnTo>
                  <a:pt x="188" y="374"/>
                </a:lnTo>
                <a:lnTo>
                  <a:pt x="178" y="375"/>
                </a:lnTo>
                <a:lnTo>
                  <a:pt x="173" y="375"/>
                </a:lnTo>
                <a:lnTo>
                  <a:pt x="173" y="290"/>
                </a:lnTo>
                <a:lnTo>
                  <a:pt x="206" y="290"/>
                </a:lnTo>
                <a:lnTo>
                  <a:pt x="206" y="247"/>
                </a:lnTo>
                <a:lnTo>
                  <a:pt x="206" y="247"/>
                </a:lnTo>
                <a:lnTo>
                  <a:pt x="207" y="242"/>
                </a:lnTo>
                <a:lnTo>
                  <a:pt x="211" y="238"/>
                </a:lnTo>
                <a:lnTo>
                  <a:pt x="211" y="238"/>
                </a:lnTo>
                <a:lnTo>
                  <a:pt x="219" y="233"/>
                </a:lnTo>
                <a:lnTo>
                  <a:pt x="226" y="226"/>
                </a:lnTo>
                <a:lnTo>
                  <a:pt x="233" y="219"/>
                </a:lnTo>
                <a:lnTo>
                  <a:pt x="238" y="211"/>
                </a:lnTo>
                <a:lnTo>
                  <a:pt x="242" y="202"/>
                </a:lnTo>
                <a:lnTo>
                  <a:pt x="246" y="192"/>
                </a:lnTo>
                <a:lnTo>
                  <a:pt x="248" y="183"/>
                </a:lnTo>
                <a:lnTo>
                  <a:pt x="249" y="172"/>
                </a:lnTo>
                <a:lnTo>
                  <a:pt x="249" y="172"/>
                </a:lnTo>
                <a:lnTo>
                  <a:pt x="248" y="157"/>
                </a:lnTo>
                <a:lnTo>
                  <a:pt x="242" y="144"/>
                </a:lnTo>
                <a:lnTo>
                  <a:pt x="235" y="130"/>
                </a:lnTo>
                <a:lnTo>
                  <a:pt x="226" y="119"/>
                </a:lnTo>
                <a:lnTo>
                  <a:pt x="226" y="119"/>
                </a:lnTo>
                <a:lnTo>
                  <a:pt x="215" y="110"/>
                </a:lnTo>
                <a:lnTo>
                  <a:pt x="203" y="103"/>
                </a:lnTo>
                <a:lnTo>
                  <a:pt x="188" y="99"/>
                </a:lnTo>
                <a:lnTo>
                  <a:pt x="173" y="96"/>
                </a:lnTo>
                <a:lnTo>
                  <a:pt x="173" y="96"/>
                </a:lnTo>
                <a:lnTo>
                  <a:pt x="173" y="77"/>
                </a:lnTo>
                <a:lnTo>
                  <a:pt x="173" y="77"/>
                </a:lnTo>
                <a:lnTo>
                  <a:pt x="173" y="77"/>
                </a:lnTo>
                <a:close/>
                <a:moveTo>
                  <a:pt x="258" y="73"/>
                </a:moveTo>
                <a:lnTo>
                  <a:pt x="252" y="81"/>
                </a:lnTo>
                <a:lnTo>
                  <a:pt x="252" y="81"/>
                </a:lnTo>
                <a:lnTo>
                  <a:pt x="250" y="84"/>
                </a:lnTo>
                <a:lnTo>
                  <a:pt x="249" y="87"/>
                </a:lnTo>
                <a:lnTo>
                  <a:pt x="250" y="91"/>
                </a:lnTo>
                <a:lnTo>
                  <a:pt x="252" y="94"/>
                </a:lnTo>
                <a:lnTo>
                  <a:pt x="252" y="94"/>
                </a:lnTo>
                <a:lnTo>
                  <a:pt x="254" y="95"/>
                </a:lnTo>
                <a:lnTo>
                  <a:pt x="258" y="96"/>
                </a:lnTo>
                <a:lnTo>
                  <a:pt x="258" y="73"/>
                </a:lnTo>
                <a:lnTo>
                  <a:pt x="258" y="73"/>
                </a:lnTo>
                <a:close/>
                <a:moveTo>
                  <a:pt x="258" y="249"/>
                </a:moveTo>
                <a:lnTo>
                  <a:pt x="258" y="249"/>
                </a:lnTo>
                <a:lnTo>
                  <a:pt x="254" y="251"/>
                </a:lnTo>
                <a:lnTo>
                  <a:pt x="252" y="252"/>
                </a:lnTo>
                <a:lnTo>
                  <a:pt x="252" y="252"/>
                </a:lnTo>
                <a:lnTo>
                  <a:pt x="250" y="255"/>
                </a:lnTo>
                <a:lnTo>
                  <a:pt x="249" y="259"/>
                </a:lnTo>
                <a:lnTo>
                  <a:pt x="250" y="261"/>
                </a:lnTo>
                <a:lnTo>
                  <a:pt x="252" y="264"/>
                </a:lnTo>
                <a:lnTo>
                  <a:pt x="258" y="272"/>
                </a:lnTo>
                <a:lnTo>
                  <a:pt x="258" y="249"/>
                </a:lnTo>
                <a:lnTo>
                  <a:pt x="258" y="249"/>
                </a:lnTo>
                <a:close/>
                <a:moveTo>
                  <a:pt x="173" y="60"/>
                </a:moveTo>
                <a:lnTo>
                  <a:pt x="173" y="0"/>
                </a:lnTo>
                <a:lnTo>
                  <a:pt x="173" y="0"/>
                </a:lnTo>
                <a:lnTo>
                  <a:pt x="176" y="1"/>
                </a:lnTo>
                <a:lnTo>
                  <a:pt x="178" y="3"/>
                </a:lnTo>
                <a:lnTo>
                  <a:pt x="180" y="6"/>
                </a:lnTo>
                <a:lnTo>
                  <a:pt x="181" y="8"/>
                </a:lnTo>
                <a:lnTo>
                  <a:pt x="181" y="52"/>
                </a:lnTo>
                <a:lnTo>
                  <a:pt x="181" y="52"/>
                </a:lnTo>
                <a:lnTo>
                  <a:pt x="180" y="54"/>
                </a:lnTo>
                <a:lnTo>
                  <a:pt x="178" y="57"/>
                </a:lnTo>
                <a:lnTo>
                  <a:pt x="176" y="60"/>
                </a:lnTo>
                <a:lnTo>
                  <a:pt x="173" y="60"/>
                </a:lnTo>
                <a:lnTo>
                  <a:pt x="173" y="60"/>
                </a:lnTo>
                <a:close/>
                <a:moveTo>
                  <a:pt x="173" y="375"/>
                </a:moveTo>
                <a:lnTo>
                  <a:pt x="166" y="375"/>
                </a:lnTo>
                <a:lnTo>
                  <a:pt x="166" y="375"/>
                </a:lnTo>
                <a:lnTo>
                  <a:pt x="157" y="374"/>
                </a:lnTo>
                <a:lnTo>
                  <a:pt x="147" y="371"/>
                </a:lnTo>
                <a:lnTo>
                  <a:pt x="139" y="367"/>
                </a:lnTo>
                <a:lnTo>
                  <a:pt x="132" y="360"/>
                </a:lnTo>
                <a:lnTo>
                  <a:pt x="127" y="354"/>
                </a:lnTo>
                <a:lnTo>
                  <a:pt x="123" y="345"/>
                </a:lnTo>
                <a:lnTo>
                  <a:pt x="120" y="337"/>
                </a:lnTo>
                <a:lnTo>
                  <a:pt x="119" y="328"/>
                </a:lnTo>
                <a:lnTo>
                  <a:pt x="119" y="252"/>
                </a:lnTo>
                <a:lnTo>
                  <a:pt x="119" y="252"/>
                </a:lnTo>
                <a:lnTo>
                  <a:pt x="109" y="244"/>
                </a:lnTo>
                <a:lnTo>
                  <a:pt x="100" y="234"/>
                </a:lnTo>
                <a:lnTo>
                  <a:pt x="93" y="224"/>
                </a:lnTo>
                <a:lnTo>
                  <a:pt x="86" y="213"/>
                </a:lnTo>
                <a:lnTo>
                  <a:pt x="86" y="131"/>
                </a:lnTo>
                <a:lnTo>
                  <a:pt x="86" y="131"/>
                </a:lnTo>
                <a:lnTo>
                  <a:pt x="93" y="121"/>
                </a:lnTo>
                <a:lnTo>
                  <a:pt x="101" y="110"/>
                </a:lnTo>
                <a:lnTo>
                  <a:pt x="111" y="100"/>
                </a:lnTo>
                <a:lnTo>
                  <a:pt x="122" y="92"/>
                </a:lnTo>
                <a:lnTo>
                  <a:pt x="132" y="85"/>
                </a:lnTo>
                <a:lnTo>
                  <a:pt x="146" y="81"/>
                </a:lnTo>
                <a:lnTo>
                  <a:pt x="158" y="79"/>
                </a:lnTo>
                <a:lnTo>
                  <a:pt x="173" y="77"/>
                </a:lnTo>
                <a:lnTo>
                  <a:pt x="173" y="96"/>
                </a:lnTo>
                <a:lnTo>
                  <a:pt x="173" y="96"/>
                </a:lnTo>
                <a:lnTo>
                  <a:pt x="158" y="99"/>
                </a:lnTo>
                <a:lnTo>
                  <a:pt x="143" y="103"/>
                </a:lnTo>
                <a:lnTo>
                  <a:pt x="131" y="110"/>
                </a:lnTo>
                <a:lnTo>
                  <a:pt x="119" y="119"/>
                </a:lnTo>
                <a:lnTo>
                  <a:pt x="119" y="119"/>
                </a:lnTo>
                <a:lnTo>
                  <a:pt x="109" y="130"/>
                </a:lnTo>
                <a:lnTo>
                  <a:pt x="103" y="144"/>
                </a:lnTo>
                <a:lnTo>
                  <a:pt x="99" y="157"/>
                </a:lnTo>
                <a:lnTo>
                  <a:pt x="97" y="172"/>
                </a:lnTo>
                <a:lnTo>
                  <a:pt x="97" y="172"/>
                </a:lnTo>
                <a:lnTo>
                  <a:pt x="97" y="183"/>
                </a:lnTo>
                <a:lnTo>
                  <a:pt x="100" y="192"/>
                </a:lnTo>
                <a:lnTo>
                  <a:pt x="103" y="202"/>
                </a:lnTo>
                <a:lnTo>
                  <a:pt x="107" y="210"/>
                </a:lnTo>
                <a:lnTo>
                  <a:pt x="112" y="218"/>
                </a:lnTo>
                <a:lnTo>
                  <a:pt x="119" y="226"/>
                </a:lnTo>
                <a:lnTo>
                  <a:pt x="126" y="232"/>
                </a:lnTo>
                <a:lnTo>
                  <a:pt x="134" y="237"/>
                </a:lnTo>
                <a:lnTo>
                  <a:pt x="134" y="237"/>
                </a:lnTo>
                <a:lnTo>
                  <a:pt x="134" y="237"/>
                </a:lnTo>
                <a:lnTo>
                  <a:pt x="138" y="241"/>
                </a:lnTo>
                <a:lnTo>
                  <a:pt x="139" y="247"/>
                </a:lnTo>
                <a:lnTo>
                  <a:pt x="139" y="290"/>
                </a:lnTo>
                <a:lnTo>
                  <a:pt x="173" y="290"/>
                </a:lnTo>
                <a:lnTo>
                  <a:pt x="173" y="375"/>
                </a:lnTo>
                <a:lnTo>
                  <a:pt x="173" y="375"/>
                </a:lnTo>
                <a:close/>
                <a:moveTo>
                  <a:pt x="173" y="0"/>
                </a:moveTo>
                <a:lnTo>
                  <a:pt x="173" y="60"/>
                </a:lnTo>
                <a:lnTo>
                  <a:pt x="173" y="60"/>
                </a:lnTo>
                <a:lnTo>
                  <a:pt x="172" y="60"/>
                </a:lnTo>
                <a:lnTo>
                  <a:pt x="172" y="60"/>
                </a:lnTo>
                <a:lnTo>
                  <a:pt x="172" y="60"/>
                </a:lnTo>
                <a:lnTo>
                  <a:pt x="169" y="60"/>
                </a:lnTo>
                <a:lnTo>
                  <a:pt x="166" y="58"/>
                </a:lnTo>
                <a:lnTo>
                  <a:pt x="164" y="54"/>
                </a:lnTo>
                <a:lnTo>
                  <a:pt x="164" y="52"/>
                </a:lnTo>
                <a:lnTo>
                  <a:pt x="164" y="8"/>
                </a:lnTo>
                <a:lnTo>
                  <a:pt x="164" y="8"/>
                </a:lnTo>
                <a:lnTo>
                  <a:pt x="164" y="6"/>
                </a:lnTo>
                <a:lnTo>
                  <a:pt x="166" y="3"/>
                </a:lnTo>
                <a:lnTo>
                  <a:pt x="169" y="0"/>
                </a:lnTo>
                <a:lnTo>
                  <a:pt x="172" y="0"/>
                </a:lnTo>
                <a:lnTo>
                  <a:pt x="172" y="0"/>
                </a:lnTo>
                <a:lnTo>
                  <a:pt x="173" y="0"/>
                </a:lnTo>
                <a:lnTo>
                  <a:pt x="173" y="0"/>
                </a:lnTo>
                <a:close/>
                <a:moveTo>
                  <a:pt x="86" y="271"/>
                </a:moveTo>
                <a:lnTo>
                  <a:pt x="93" y="264"/>
                </a:lnTo>
                <a:lnTo>
                  <a:pt x="93" y="264"/>
                </a:lnTo>
                <a:lnTo>
                  <a:pt x="94" y="261"/>
                </a:lnTo>
                <a:lnTo>
                  <a:pt x="96" y="259"/>
                </a:lnTo>
                <a:lnTo>
                  <a:pt x="94" y="255"/>
                </a:lnTo>
                <a:lnTo>
                  <a:pt x="93" y="252"/>
                </a:lnTo>
                <a:lnTo>
                  <a:pt x="93" y="252"/>
                </a:lnTo>
                <a:lnTo>
                  <a:pt x="90" y="251"/>
                </a:lnTo>
                <a:lnTo>
                  <a:pt x="86" y="249"/>
                </a:lnTo>
                <a:lnTo>
                  <a:pt x="86" y="271"/>
                </a:lnTo>
                <a:lnTo>
                  <a:pt x="86" y="271"/>
                </a:lnTo>
                <a:close/>
                <a:moveTo>
                  <a:pt x="86" y="96"/>
                </a:moveTo>
                <a:lnTo>
                  <a:pt x="86" y="96"/>
                </a:lnTo>
                <a:lnTo>
                  <a:pt x="90" y="95"/>
                </a:lnTo>
                <a:lnTo>
                  <a:pt x="93" y="94"/>
                </a:lnTo>
                <a:lnTo>
                  <a:pt x="93" y="94"/>
                </a:lnTo>
                <a:lnTo>
                  <a:pt x="94" y="91"/>
                </a:lnTo>
                <a:lnTo>
                  <a:pt x="96" y="87"/>
                </a:lnTo>
                <a:lnTo>
                  <a:pt x="94" y="84"/>
                </a:lnTo>
                <a:lnTo>
                  <a:pt x="93" y="81"/>
                </a:lnTo>
                <a:lnTo>
                  <a:pt x="86" y="75"/>
                </a:lnTo>
                <a:lnTo>
                  <a:pt x="86" y="96"/>
                </a:lnTo>
                <a:close/>
                <a:moveTo>
                  <a:pt x="86" y="213"/>
                </a:moveTo>
                <a:lnTo>
                  <a:pt x="86" y="213"/>
                </a:lnTo>
                <a:lnTo>
                  <a:pt x="82" y="203"/>
                </a:lnTo>
                <a:lnTo>
                  <a:pt x="80" y="194"/>
                </a:lnTo>
                <a:lnTo>
                  <a:pt x="78" y="183"/>
                </a:lnTo>
                <a:lnTo>
                  <a:pt x="77" y="172"/>
                </a:lnTo>
                <a:lnTo>
                  <a:pt x="77" y="172"/>
                </a:lnTo>
                <a:lnTo>
                  <a:pt x="78" y="161"/>
                </a:lnTo>
                <a:lnTo>
                  <a:pt x="80" y="152"/>
                </a:lnTo>
                <a:lnTo>
                  <a:pt x="82" y="141"/>
                </a:lnTo>
                <a:lnTo>
                  <a:pt x="86" y="131"/>
                </a:lnTo>
                <a:lnTo>
                  <a:pt x="86" y="213"/>
                </a:lnTo>
                <a:lnTo>
                  <a:pt x="86" y="213"/>
                </a:lnTo>
                <a:close/>
                <a:moveTo>
                  <a:pt x="86" y="75"/>
                </a:moveTo>
                <a:lnTo>
                  <a:pt x="86" y="96"/>
                </a:lnTo>
                <a:lnTo>
                  <a:pt x="86" y="96"/>
                </a:lnTo>
                <a:lnTo>
                  <a:pt x="84" y="95"/>
                </a:lnTo>
                <a:lnTo>
                  <a:pt x="80" y="94"/>
                </a:lnTo>
                <a:lnTo>
                  <a:pt x="80" y="94"/>
                </a:lnTo>
                <a:lnTo>
                  <a:pt x="50" y="64"/>
                </a:lnTo>
                <a:lnTo>
                  <a:pt x="50" y="64"/>
                </a:lnTo>
                <a:lnTo>
                  <a:pt x="48" y="60"/>
                </a:lnTo>
                <a:lnTo>
                  <a:pt x="47" y="57"/>
                </a:lnTo>
                <a:lnTo>
                  <a:pt x="48" y="53"/>
                </a:lnTo>
                <a:lnTo>
                  <a:pt x="50" y="50"/>
                </a:lnTo>
                <a:lnTo>
                  <a:pt x="50" y="50"/>
                </a:lnTo>
                <a:lnTo>
                  <a:pt x="53" y="49"/>
                </a:lnTo>
                <a:lnTo>
                  <a:pt x="57" y="48"/>
                </a:lnTo>
                <a:lnTo>
                  <a:pt x="59" y="49"/>
                </a:lnTo>
                <a:lnTo>
                  <a:pt x="62" y="50"/>
                </a:lnTo>
                <a:lnTo>
                  <a:pt x="86" y="75"/>
                </a:lnTo>
                <a:lnTo>
                  <a:pt x="86" y="75"/>
                </a:lnTo>
                <a:close/>
                <a:moveTo>
                  <a:pt x="86" y="249"/>
                </a:moveTo>
                <a:lnTo>
                  <a:pt x="86" y="271"/>
                </a:lnTo>
                <a:lnTo>
                  <a:pt x="62" y="295"/>
                </a:lnTo>
                <a:lnTo>
                  <a:pt x="62" y="295"/>
                </a:lnTo>
                <a:lnTo>
                  <a:pt x="59" y="297"/>
                </a:lnTo>
                <a:lnTo>
                  <a:pt x="57" y="298"/>
                </a:lnTo>
                <a:lnTo>
                  <a:pt x="53" y="297"/>
                </a:lnTo>
                <a:lnTo>
                  <a:pt x="50" y="295"/>
                </a:lnTo>
                <a:lnTo>
                  <a:pt x="50" y="295"/>
                </a:lnTo>
                <a:lnTo>
                  <a:pt x="48" y="291"/>
                </a:lnTo>
                <a:lnTo>
                  <a:pt x="47" y="289"/>
                </a:lnTo>
                <a:lnTo>
                  <a:pt x="48" y="286"/>
                </a:lnTo>
                <a:lnTo>
                  <a:pt x="50" y="282"/>
                </a:lnTo>
                <a:lnTo>
                  <a:pt x="80" y="252"/>
                </a:lnTo>
                <a:lnTo>
                  <a:pt x="80" y="252"/>
                </a:lnTo>
                <a:lnTo>
                  <a:pt x="80" y="252"/>
                </a:lnTo>
                <a:lnTo>
                  <a:pt x="84" y="251"/>
                </a:lnTo>
                <a:lnTo>
                  <a:pt x="86" y="249"/>
                </a:lnTo>
                <a:lnTo>
                  <a:pt x="86" y="249"/>
                </a:lnTo>
                <a:close/>
                <a:moveTo>
                  <a:pt x="8" y="164"/>
                </a:moveTo>
                <a:lnTo>
                  <a:pt x="8" y="164"/>
                </a:lnTo>
                <a:lnTo>
                  <a:pt x="51" y="164"/>
                </a:lnTo>
                <a:lnTo>
                  <a:pt x="51" y="164"/>
                </a:lnTo>
                <a:lnTo>
                  <a:pt x="54" y="164"/>
                </a:lnTo>
                <a:lnTo>
                  <a:pt x="57" y="167"/>
                </a:lnTo>
                <a:lnTo>
                  <a:pt x="59" y="169"/>
                </a:lnTo>
                <a:lnTo>
                  <a:pt x="59" y="172"/>
                </a:lnTo>
                <a:lnTo>
                  <a:pt x="59" y="172"/>
                </a:lnTo>
                <a:lnTo>
                  <a:pt x="59" y="176"/>
                </a:lnTo>
                <a:lnTo>
                  <a:pt x="57" y="179"/>
                </a:lnTo>
                <a:lnTo>
                  <a:pt x="54" y="180"/>
                </a:lnTo>
                <a:lnTo>
                  <a:pt x="51" y="182"/>
                </a:lnTo>
                <a:lnTo>
                  <a:pt x="8" y="182"/>
                </a:lnTo>
                <a:lnTo>
                  <a:pt x="8" y="182"/>
                </a:lnTo>
                <a:lnTo>
                  <a:pt x="5" y="180"/>
                </a:lnTo>
                <a:lnTo>
                  <a:pt x="2" y="179"/>
                </a:lnTo>
                <a:lnTo>
                  <a:pt x="0" y="176"/>
                </a:lnTo>
                <a:lnTo>
                  <a:pt x="0" y="172"/>
                </a:lnTo>
                <a:lnTo>
                  <a:pt x="0" y="172"/>
                </a:lnTo>
                <a:lnTo>
                  <a:pt x="0" y="169"/>
                </a:lnTo>
                <a:lnTo>
                  <a:pt x="2" y="167"/>
                </a:lnTo>
                <a:lnTo>
                  <a:pt x="5" y="164"/>
                </a:lnTo>
                <a:lnTo>
                  <a:pt x="8" y="164"/>
                </a:lnTo>
                <a:lnTo>
                  <a:pt x="8" y="16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3" name="Freeform 153"/>
          <p:cNvSpPr>
            <a:spLocks noEditPoints="1"/>
          </p:cNvSpPr>
          <p:nvPr/>
        </p:nvSpPr>
        <p:spPr bwMode="auto">
          <a:xfrm>
            <a:off x="1471841" y="1538729"/>
            <a:ext cx="285669" cy="279501"/>
          </a:xfrm>
          <a:custGeom>
            <a:avLst/>
            <a:gdLst>
              <a:gd name="T0" fmla="*/ 200 w 325"/>
              <a:gd name="T1" fmla="*/ 35 h 318"/>
              <a:gd name="T2" fmla="*/ 214 w 325"/>
              <a:gd name="T3" fmla="*/ 29 h 318"/>
              <a:gd name="T4" fmla="*/ 215 w 325"/>
              <a:gd name="T5" fmla="*/ 16 h 318"/>
              <a:gd name="T6" fmla="*/ 321 w 325"/>
              <a:gd name="T7" fmla="*/ 177 h 318"/>
              <a:gd name="T8" fmla="*/ 325 w 325"/>
              <a:gd name="T9" fmla="*/ 196 h 318"/>
              <a:gd name="T10" fmla="*/ 314 w 325"/>
              <a:gd name="T11" fmla="*/ 218 h 318"/>
              <a:gd name="T12" fmla="*/ 291 w 325"/>
              <a:gd name="T13" fmla="*/ 158 h 318"/>
              <a:gd name="T14" fmla="*/ 293 w 325"/>
              <a:gd name="T15" fmla="*/ 154 h 318"/>
              <a:gd name="T16" fmla="*/ 194 w 325"/>
              <a:gd name="T17" fmla="*/ 174 h 318"/>
              <a:gd name="T18" fmla="*/ 276 w 325"/>
              <a:gd name="T19" fmla="*/ 126 h 318"/>
              <a:gd name="T20" fmla="*/ 194 w 325"/>
              <a:gd name="T21" fmla="*/ 168 h 318"/>
              <a:gd name="T22" fmla="*/ 261 w 325"/>
              <a:gd name="T23" fmla="*/ 98 h 318"/>
              <a:gd name="T24" fmla="*/ 257 w 325"/>
              <a:gd name="T25" fmla="*/ 96 h 318"/>
              <a:gd name="T26" fmla="*/ 244 w 325"/>
              <a:gd name="T27" fmla="*/ 73 h 318"/>
              <a:gd name="T28" fmla="*/ 244 w 325"/>
              <a:gd name="T29" fmla="*/ 67 h 318"/>
              <a:gd name="T30" fmla="*/ 15 w 325"/>
              <a:gd name="T31" fmla="*/ 116 h 318"/>
              <a:gd name="T32" fmla="*/ 16 w 325"/>
              <a:gd name="T33" fmla="*/ 126 h 318"/>
              <a:gd name="T34" fmla="*/ 34 w 325"/>
              <a:gd name="T35" fmla="*/ 131 h 318"/>
              <a:gd name="T36" fmla="*/ 41 w 325"/>
              <a:gd name="T37" fmla="*/ 117 h 318"/>
              <a:gd name="T38" fmla="*/ 31 w 325"/>
              <a:gd name="T39" fmla="*/ 107 h 318"/>
              <a:gd name="T40" fmla="*/ 51 w 325"/>
              <a:gd name="T41" fmla="*/ 107 h 318"/>
              <a:gd name="T42" fmla="*/ 64 w 325"/>
              <a:gd name="T43" fmla="*/ 113 h 318"/>
              <a:gd name="T44" fmla="*/ 76 w 325"/>
              <a:gd name="T45" fmla="*/ 104 h 318"/>
              <a:gd name="T46" fmla="*/ 70 w 325"/>
              <a:gd name="T47" fmla="*/ 89 h 318"/>
              <a:gd name="T48" fmla="*/ 85 w 325"/>
              <a:gd name="T49" fmla="*/ 81 h 318"/>
              <a:gd name="T50" fmla="*/ 95 w 325"/>
              <a:gd name="T51" fmla="*/ 93 h 318"/>
              <a:gd name="T52" fmla="*/ 108 w 325"/>
              <a:gd name="T53" fmla="*/ 88 h 318"/>
              <a:gd name="T54" fmla="*/ 110 w 325"/>
              <a:gd name="T55" fmla="*/ 74 h 318"/>
              <a:gd name="T56" fmla="*/ 121 w 325"/>
              <a:gd name="T57" fmla="*/ 56 h 318"/>
              <a:gd name="T58" fmla="*/ 125 w 325"/>
              <a:gd name="T59" fmla="*/ 71 h 318"/>
              <a:gd name="T60" fmla="*/ 140 w 325"/>
              <a:gd name="T61" fmla="*/ 73 h 318"/>
              <a:gd name="T62" fmla="*/ 145 w 325"/>
              <a:gd name="T63" fmla="*/ 54 h 318"/>
              <a:gd name="T64" fmla="*/ 156 w 325"/>
              <a:gd name="T65" fmla="*/ 38 h 318"/>
              <a:gd name="T66" fmla="*/ 157 w 325"/>
              <a:gd name="T67" fmla="*/ 47 h 318"/>
              <a:gd name="T68" fmla="*/ 175 w 325"/>
              <a:gd name="T69" fmla="*/ 52 h 318"/>
              <a:gd name="T70" fmla="*/ 181 w 325"/>
              <a:gd name="T71" fmla="*/ 40 h 318"/>
              <a:gd name="T72" fmla="*/ 172 w 325"/>
              <a:gd name="T73" fmla="*/ 28 h 318"/>
              <a:gd name="T74" fmla="*/ 192 w 325"/>
              <a:gd name="T75" fmla="*/ 28 h 318"/>
              <a:gd name="T76" fmla="*/ 47 w 325"/>
              <a:gd name="T77" fmla="*/ 174 h 318"/>
              <a:gd name="T78" fmla="*/ 46 w 325"/>
              <a:gd name="T79" fmla="*/ 178 h 318"/>
              <a:gd name="T80" fmla="*/ 194 w 325"/>
              <a:gd name="T81" fmla="*/ 100 h 318"/>
              <a:gd name="T82" fmla="*/ 62 w 325"/>
              <a:gd name="T83" fmla="*/ 204 h 318"/>
              <a:gd name="T84" fmla="*/ 66 w 325"/>
              <a:gd name="T85" fmla="*/ 208 h 318"/>
              <a:gd name="T86" fmla="*/ 80 w 325"/>
              <a:gd name="T87" fmla="*/ 231 h 318"/>
              <a:gd name="T88" fmla="*/ 79 w 325"/>
              <a:gd name="T89" fmla="*/ 235 h 318"/>
              <a:gd name="T90" fmla="*/ 194 w 325"/>
              <a:gd name="T91" fmla="*/ 174 h 318"/>
              <a:gd name="T92" fmla="*/ 93 w 325"/>
              <a:gd name="T93" fmla="*/ 261 h 318"/>
              <a:gd name="T94" fmla="*/ 98 w 325"/>
              <a:gd name="T95" fmla="*/ 265 h 318"/>
              <a:gd name="T96" fmla="*/ 142 w 325"/>
              <a:gd name="T97" fmla="*/ 314 h 318"/>
              <a:gd name="T98" fmla="*/ 123 w 325"/>
              <a:gd name="T99" fmla="*/ 318 h 318"/>
              <a:gd name="T100" fmla="*/ 102 w 325"/>
              <a:gd name="T101" fmla="*/ 30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5" h="318">
                <a:moveTo>
                  <a:pt x="194" y="31"/>
                </a:moveTo>
                <a:lnTo>
                  <a:pt x="194" y="31"/>
                </a:lnTo>
                <a:lnTo>
                  <a:pt x="196" y="33"/>
                </a:lnTo>
                <a:lnTo>
                  <a:pt x="200" y="35"/>
                </a:lnTo>
                <a:lnTo>
                  <a:pt x="206" y="35"/>
                </a:lnTo>
                <a:lnTo>
                  <a:pt x="210" y="33"/>
                </a:lnTo>
                <a:lnTo>
                  <a:pt x="210" y="33"/>
                </a:lnTo>
                <a:lnTo>
                  <a:pt x="214" y="29"/>
                </a:lnTo>
                <a:lnTo>
                  <a:pt x="215" y="25"/>
                </a:lnTo>
                <a:lnTo>
                  <a:pt x="217" y="20"/>
                </a:lnTo>
                <a:lnTo>
                  <a:pt x="215" y="16"/>
                </a:lnTo>
                <a:lnTo>
                  <a:pt x="215" y="16"/>
                </a:lnTo>
                <a:lnTo>
                  <a:pt x="211" y="12"/>
                </a:lnTo>
                <a:lnTo>
                  <a:pt x="207" y="9"/>
                </a:lnTo>
                <a:lnTo>
                  <a:pt x="223" y="0"/>
                </a:lnTo>
                <a:lnTo>
                  <a:pt x="321" y="177"/>
                </a:lnTo>
                <a:lnTo>
                  <a:pt x="321" y="177"/>
                </a:lnTo>
                <a:lnTo>
                  <a:pt x="324" y="182"/>
                </a:lnTo>
                <a:lnTo>
                  <a:pt x="325" y="189"/>
                </a:lnTo>
                <a:lnTo>
                  <a:pt x="325" y="196"/>
                </a:lnTo>
                <a:lnTo>
                  <a:pt x="324" y="201"/>
                </a:lnTo>
                <a:lnTo>
                  <a:pt x="322" y="208"/>
                </a:lnTo>
                <a:lnTo>
                  <a:pt x="318" y="212"/>
                </a:lnTo>
                <a:lnTo>
                  <a:pt x="314" y="218"/>
                </a:lnTo>
                <a:lnTo>
                  <a:pt x="309" y="222"/>
                </a:lnTo>
                <a:lnTo>
                  <a:pt x="194" y="285"/>
                </a:lnTo>
                <a:lnTo>
                  <a:pt x="194" y="212"/>
                </a:lnTo>
                <a:lnTo>
                  <a:pt x="291" y="158"/>
                </a:lnTo>
                <a:lnTo>
                  <a:pt x="291" y="158"/>
                </a:lnTo>
                <a:lnTo>
                  <a:pt x="293" y="155"/>
                </a:lnTo>
                <a:lnTo>
                  <a:pt x="293" y="154"/>
                </a:lnTo>
                <a:lnTo>
                  <a:pt x="293" y="154"/>
                </a:lnTo>
                <a:lnTo>
                  <a:pt x="291" y="153"/>
                </a:lnTo>
                <a:lnTo>
                  <a:pt x="288" y="153"/>
                </a:lnTo>
                <a:lnTo>
                  <a:pt x="194" y="205"/>
                </a:lnTo>
                <a:lnTo>
                  <a:pt x="194" y="174"/>
                </a:lnTo>
                <a:lnTo>
                  <a:pt x="275" y="130"/>
                </a:lnTo>
                <a:lnTo>
                  <a:pt x="275" y="130"/>
                </a:lnTo>
                <a:lnTo>
                  <a:pt x="276" y="127"/>
                </a:lnTo>
                <a:lnTo>
                  <a:pt x="276" y="126"/>
                </a:lnTo>
                <a:lnTo>
                  <a:pt x="276" y="126"/>
                </a:lnTo>
                <a:lnTo>
                  <a:pt x="275" y="124"/>
                </a:lnTo>
                <a:lnTo>
                  <a:pt x="272" y="124"/>
                </a:lnTo>
                <a:lnTo>
                  <a:pt x="194" y="168"/>
                </a:lnTo>
                <a:lnTo>
                  <a:pt x="194" y="138"/>
                </a:lnTo>
                <a:lnTo>
                  <a:pt x="260" y="101"/>
                </a:lnTo>
                <a:lnTo>
                  <a:pt x="260" y="101"/>
                </a:lnTo>
                <a:lnTo>
                  <a:pt x="261" y="98"/>
                </a:lnTo>
                <a:lnTo>
                  <a:pt x="261" y="97"/>
                </a:lnTo>
                <a:lnTo>
                  <a:pt x="261" y="97"/>
                </a:lnTo>
                <a:lnTo>
                  <a:pt x="259" y="96"/>
                </a:lnTo>
                <a:lnTo>
                  <a:pt x="257" y="96"/>
                </a:lnTo>
                <a:lnTo>
                  <a:pt x="194" y="131"/>
                </a:lnTo>
                <a:lnTo>
                  <a:pt x="194" y="100"/>
                </a:lnTo>
                <a:lnTo>
                  <a:pt x="244" y="73"/>
                </a:lnTo>
                <a:lnTo>
                  <a:pt x="244" y="73"/>
                </a:lnTo>
                <a:lnTo>
                  <a:pt x="245" y="70"/>
                </a:lnTo>
                <a:lnTo>
                  <a:pt x="245" y="69"/>
                </a:lnTo>
                <a:lnTo>
                  <a:pt x="245" y="69"/>
                </a:lnTo>
                <a:lnTo>
                  <a:pt x="244" y="67"/>
                </a:lnTo>
                <a:lnTo>
                  <a:pt x="241" y="67"/>
                </a:lnTo>
                <a:lnTo>
                  <a:pt x="194" y="93"/>
                </a:lnTo>
                <a:lnTo>
                  <a:pt x="194" y="31"/>
                </a:lnTo>
                <a:close/>
                <a:moveTo>
                  <a:pt x="15" y="116"/>
                </a:moveTo>
                <a:lnTo>
                  <a:pt x="15" y="116"/>
                </a:lnTo>
                <a:lnTo>
                  <a:pt x="15" y="120"/>
                </a:lnTo>
                <a:lnTo>
                  <a:pt x="16" y="126"/>
                </a:lnTo>
                <a:lnTo>
                  <a:pt x="16" y="126"/>
                </a:lnTo>
                <a:lnTo>
                  <a:pt x="19" y="130"/>
                </a:lnTo>
                <a:lnTo>
                  <a:pt x="24" y="132"/>
                </a:lnTo>
                <a:lnTo>
                  <a:pt x="28" y="132"/>
                </a:lnTo>
                <a:lnTo>
                  <a:pt x="34" y="131"/>
                </a:lnTo>
                <a:lnTo>
                  <a:pt x="34" y="131"/>
                </a:lnTo>
                <a:lnTo>
                  <a:pt x="38" y="127"/>
                </a:lnTo>
                <a:lnTo>
                  <a:pt x="41" y="123"/>
                </a:lnTo>
                <a:lnTo>
                  <a:pt x="41" y="117"/>
                </a:lnTo>
                <a:lnTo>
                  <a:pt x="39" y="113"/>
                </a:lnTo>
                <a:lnTo>
                  <a:pt x="39" y="113"/>
                </a:lnTo>
                <a:lnTo>
                  <a:pt x="35" y="109"/>
                </a:lnTo>
                <a:lnTo>
                  <a:pt x="31" y="107"/>
                </a:lnTo>
                <a:lnTo>
                  <a:pt x="50" y="96"/>
                </a:lnTo>
                <a:lnTo>
                  <a:pt x="50" y="96"/>
                </a:lnTo>
                <a:lnTo>
                  <a:pt x="50" y="101"/>
                </a:lnTo>
                <a:lnTo>
                  <a:pt x="51" y="107"/>
                </a:lnTo>
                <a:lnTo>
                  <a:pt x="51" y="107"/>
                </a:lnTo>
                <a:lnTo>
                  <a:pt x="54" y="111"/>
                </a:lnTo>
                <a:lnTo>
                  <a:pt x="60" y="112"/>
                </a:lnTo>
                <a:lnTo>
                  <a:pt x="64" y="113"/>
                </a:lnTo>
                <a:lnTo>
                  <a:pt x="69" y="111"/>
                </a:lnTo>
                <a:lnTo>
                  <a:pt x="69" y="111"/>
                </a:lnTo>
                <a:lnTo>
                  <a:pt x="73" y="108"/>
                </a:lnTo>
                <a:lnTo>
                  <a:pt x="76" y="104"/>
                </a:lnTo>
                <a:lnTo>
                  <a:pt x="76" y="98"/>
                </a:lnTo>
                <a:lnTo>
                  <a:pt x="75" y="93"/>
                </a:lnTo>
                <a:lnTo>
                  <a:pt x="75" y="93"/>
                </a:lnTo>
                <a:lnTo>
                  <a:pt x="70" y="89"/>
                </a:lnTo>
                <a:lnTo>
                  <a:pt x="66" y="88"/>
                </a:lnTo>
                <a:lnTo>
                  <a:pt x="85" y="77"/>
                </a:lnTo>
                <a:lnTo>
                  <a:pt x="85" y="77"/>
                </a:lnTo>
                <a:lnTo>
                  <a:pt x="85" y="81"/>
                </a:lnTo>
                <a:lnTo>
                  <a:pt x="87" y="86"/>
                </a:lnTo>
                <a:lnTo>
                  <a:pt x="87" y="86"/>
                </a:lnTo>
                <a:lnTo>
                  <a:pt x="89" y="90"/>
                </a:lnTo>
                <a:lnTo>
                  <a:pt x="95" y="93"/>
                </a:lnTo>
                <a:lnTo>
                  <a:pt x="99" y="93"/>
                </a:lnTo>
                <a:lnTo>
                  <a:pt x="104" y="92"/>
                </a:lnTo>
                <a:lnTo>
                  <a:pt x="104" y="92"/>
                </a:lnTo>
                <a:lnTo>
                  <a:pt x="108" y="88"/>
                </a:lnTo>
                <a:lnTo>
                  <a:pt x="111" y="84"/>
                </a:lnTo>
                <a:lnTo>
                  <a:pt x="111" y="78"/>
                </a:lnTo>
                <a:lnTo>
                  <a:pt x="110" y="74"/>
                </a:lnTo>
                <a:lnTo>
                  <a:pt x="110" y="74"/>
                </a:lnTo>
                <a:lnTo>
                  <a:pt x="106" y="70"/>
                </a:lnTo>
                <a:lnTo>
                  <a:pt x="102" y="67"/>
                </a:lnTo>
                <a:lnTo>
                  <a:pt x="121" y="56"/>
                </a:lnTo>
                <a:lnTo>
                  <a:pt x="121" y="56"/>
                </a:lnTo>
                <a:lnTo>
                  <a:pt x="121" y="62"/>
                </a:lnTo>
                <a:lnTo>
                  <a:pt x="122" y="67"/>
                </a:lnTo>
                <a:lnTo>
                  <a:pt x="122" y="67"/>
                </a:lnTo>
                <a:lnTo>
                  <a:pt x="125" y="71"/>
                </a:lnTo>
                <a:lnTo>
                  <a:pt x="130" y="73"/>
                </a:lnTo>
                <a:lnTo>
                  <a:pt x="134" y="74"/>
                </a:lnTo>
                <a:lnTo>
                  <a:pt x="140" y="73"/>
                </a:lnTo>
                <a:lnTo>
                  <a:pt x="140" y="73"/>
                </a:lnTo>
                <a:lnTo>
                  <a:pt x="144" y="69"/>
                </a:lnTo>
                <a:lnTo>
                  <a:pt x="146" y="65"/>
                </a:lnTo>
                <a:lnTo>
                  <a:pt x="146" y="59"/>
                </a:lnTo>
                <a:lnTo>
                  <a:pt x="145" y="54"/>
                </a:lnTo>
                <a:lnTo>
                  <a:pt x="145" y="54"/>
                </a:lnTo>
                <a:lnTo>
                  <a:pt x="141" y="50"/>
                </a:lnTo>
                <a:lnTo>
                  <a:pt x="137" y="48"/>
                </a:lnTo>
                <a:lnTo>
                  <a:pt x="156" y="38"/>
                </a:lnTo>
                <a:lnTo>
                  <a:pt x="156" y="38"/>
                </a:lnTo>
                <a:lnTo>
                  <a:pt x="154" y="43"/>
                </a:lnTo>
                <a:lnTo>
                  <a:pt x="157" y="47"/>
                </a:lnTo>
                <a:lnTo>
                  <a:pt x="157" y="47"/>
                </a:lnTo>
                <a:lnTo>
                  <a:pt x="160" y="51"/>
                </a:lnTo>
                <a:lnTo>
                  <a:pt x="164" y="54"/>
                </a:lnTo>
                <a:lnTo>
                  <a:pt x="169" y="54"/>
                </a:lnTo>
                <a:lnTo>
                  <a:pt x="175" y="52"/>
                </a:lnTo>
                <a:lnTo>
                  <a:pt x="175" y="52"/>
                </a:lnTo>
                <a:lnTo>
                  <a:pt x="179" y="50"/>
                </a:lnTo>
                <a:lnTo>
                  <a:pt x="180" y="44"/>
                </a:lnTo>
                <a:lnTo>
                  <a:pt x="181" y="40"/>
                </a:lnTo>
                <a:lnTo>
                  <a:pt x="180" y="35"/>
                </a:lnTo>
                <a:lnTo>
                  <a:pt x="180" y="35"/>
                </a:lnTo>
                <a:lnTo>
                  <a:pt x="176" y="31"/>
                </a:lnTo>
                <a:lnTo>
                  <a:pt x="172" y="28"/>
                </a:lnTo>
                <a:lnTo>
                  <a:pt x="191" y="19"/>
                </a:lnTo>
                <a:lnTo>
                  <a:pt x="191" y="19"/>
                </a:lnTo>
                <a:lnTo>
                  <a:pt x="190" y="23"/>
                </a:lnTo>
                <a:lnTo>
                  <a:pt x="192" y="28"/>
                </a:lnTo>
                <a:lnTo>
                  <a:pt x="192" y="28"/>
                </a:lnTo>
                <a:lnTo>
                  <a:pt x="194" y="31"/>
                </a:lnTo>
                <a:lnTo>
                  <a:pt x="194" y="93"/>
                </a:lnTo>
                <a:lnTo>
                  <a:pt x="47" y="174"/>
                </a:lnTo>
                <a:lnTo>
                  <a:pt x="47" y="174"/>
                </a:lnTo>
                <a:lnTo>
                  <a:pt x="46" y="176"/>
                </a:lnTo>
                <a:lnTo>
                  <a:pt x="46" y="178"/>
                </a:lnTo>
                <a:lnTo>
                  <a:pt x="46" y="178"/>
                </a:lnTo>
                <a:lnTo>
                  <a:pt x="49" y="180"/>
                </a:lnTo>
                <a:lnTo>
                  <a:pt x="50" y="180"/>
                </a:lnTo>
                <a:lnTo>
                  <a:pt x="50" y="180"/>
                </a:lnTo>
                <a:lnTo>
                  <a:pt x="194" y="100"/>
                </a:lnTo>
                <a:lnTo>
                  <a:pt x="194" y="131"/>
                </a:lnTo>
                <a:lnTo>
                  <a:pt x="64" y="203"/>
                </a:lnTo>
                <a:lnTo>
                  <a:pt x="64" y="203"/>
                </a:lnTo>
                <a:lnTo>
                  <a:pt x="62" y="204"/>
                </a:lnTo>
                <a:lnTo>
                  <a:pt x="62" y="207"/>
                </a:lnTo>
                <a:lnTo>
                  <a:pt x="62" y="207"/>
                </a:lnTo>
                <a:lnTo>
                  <a:pt x="64" y="208"/>
                </a:lnTo>
                <a:lnTo>
                  <a:pt x="66" y="208"/>
                </a:lnTo>
                <a:lnTo>
                  <a:pt x="66" y="208"/>
                </a:lnTo>
                <a:lnTo>
                  <a:pt x="194" y="138"/>
                </a:lnTo>
                <a:lnTo>
                  <a:pt x="194" y="168"/>
                </a:lnTo>
                <a:lnTo>
                  <a:pt x="80" y="231"/>
                </a:lnTo>
                <a:lnTo>
                  <a:pt x="80" y="231"/>
                </a:lnTo>
                <a:lnTo>
                  <a:pt x="77" y="233"/>
                </a:lnTo>
                <a:lnTo>
                  <a:pt x="79" y="235"/>
                </a:lnTo>
                <a:lnTo>
                  <a:pt x="79" y="235"/>
                </a:lnTo>
                <a:lnTo>
                  <a:pt x="80" y="237"/>
                </a:lnTo>
                <a:lnTo>
                  <a:pt x="83" y="237"/>
                </a:lnTo>
                <a:lnTo>
                  <a:pt x="83" y="237"/>
                </a:lnTo>
                <a:lnTo>
                  <a:pt x="194" y="174"/>
                </a:lnTo>
                <a:lnTo>
                  <a:pt x="194" y="205"/>
                </a:lnTo>
                <a:lnTo>
                  <a:pt x="95" y="260"/>
                </a:lnTo>
                <a:lnTo>
                  <a:pt x="95" y="260"/>
                </a:lnTo>
                <a:lnTo>
                  <a:pt x="93" y="261"/>
                </a:lnTo>
                <a:lnTo>
                  <a:pt x="93" y="264"/>
                </a:lnTo>
                <a:lnTo>
                  <a:pt x="93" y="264"/>
                </a:lnTo>
                <a:lnTo>
                  <a:pt x="96" y="265"/>
                </a:lnTo>
                <a:lnTo>
                  <a:pt x="98" y="265"/>
                </a:lnTo>
                <a:lnTo>
                  <a:pt x="98" y="265"/>
                </a:lnTo>
                <a:lnTo>
                  <a:pt x="194" y="212"/>
                </a:lnTo>
                <a:lnTo>
                  <a:pt x="194" y="285"/>
                </a:lnTo>
                <a:lnTo>
                  <a:pt x="142" y="314"/>
                </a:lnTo>
                <a:lnTo>
                  <a:pt x="142" y="314"/>
                </a:lnTo>
                <a:lnTo>
                  <a:pt x="137" y="316"/>
                </a:lnTo>
                <a:lnTo>
                  <a:pt x="130" y="318"/>
                </a:lnTo>
                <a:lnTo>
                  <a:pt x="123" y="318"/>
                </a:lnTo>
                <a:lnTo>
                  <a:pt x="118" y="316"/>
                </a:lnTo>
                <a:lnTo>
                  <a:pt x="111" y="314"/>
                </a:lnTo>
                <a:lnTo>
                  <a:pt x="107" y="311"/>
                </a:lnTo>
                <a:lnTo>
                  <a:pt x="102" y="306"/>
                </a:lnTo>
                <a:lnTo>
                  <a:pt x="98" y="300"/>
                </a:lnTo>
                <a:lnTo>
                  <a:pt x="0" y="124"/>
                </a:lnTo>
                <a:lnTo>
                  <a:pt x="15" y="116"/>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4" name="Freeform 154"/>
          <p:cNvSpPr>
            <a:spLocks noEditPoints="1"/>
          </p:cNvSpPr>
          <p:nvPr/>
        </p:nvSpPr>
        <p:spPr bwMode="auto">
          <a:xfrm>
            <a:off x="2475638" y="2730564"/>
            <a:ext cx="270727" cy="283896"/>
          </a:xfrm>
          <a:custGeom>
            <a:avLst/>
            <a:gdLst>
              <a:gd name="T0" fmla="*/ 306 w 308"/>
              <a:gd name="T1" fmla="*/ 96 h 323"/>
              <a:gd name="T2" fmla="*/ 218 w 308"/>
              <a:gd name="T3" fmla="*/ 308 h 323"/>
              <a:gd name="T4" fmla="*/ 227 w 308"/>
              <a:gd name="T5" fmla="*/ 224 h 323"/>
              <a:gd name="T6" fmla="*/ 233 w 308"/>
              <a:gd name="T7" fmla="*/ 209 h 323"/>
              <a:gd name="T8" fmla="*/ 246 w 308"/>
              <a:gd name="T9" fmla="*/ 184 h 323"/>
              <a:gd name="T10" fmla="*/ 250 w 308"/>
              <a:gd name="T11" fmla="*/ 159 h 323"/>
              <a:gd name="T12" fmla="*/ 280 w 308"/>
              <a:gd name="T13" fmla="*/ 109 h 323"/>
              <a:gd name="T14" fmla="*/ 218 w 308"/>
              <a:gd name="T15" fmla="*/ 75 h 323"/>
              <a:gd name="T16" fmla="*/ 201 w 308"/>
              <a:gd name="T17" fmla="*/ 320 h 323"/>
              <a:gd name="T18" fmla="*/ 197 w 308"/>
              <a:gd name="T19" fmla="*/ 289 h 323"/>
              <a:gd name="T20" fmla="*/ 208 w 308"/>
              <a:gd name="T21" fmla="*/ 262 h 323"/>
              <a:gd name="T22" fmla="*/ 218 w 308"/>
              <a:gd name="T23" fmla="*/ 248 h 323"/>
              <a:gd name="T24" fmla="*/ 203 w 308"/>
              <a:gd name="T25" fmla="*/ 161 h 323"/>
              <a:gd name="T26" fmla="*/ 189 w 308"/>
              <a:gd name="T27" fmla="*/ 184 h 323"/>
              <a:gd name="T28" fmla="*/ 186 w 308"/>
              <a:gd name="T29" fmla="*/ 202 h 323"/>
              <a:gd name="T30" fmla="*/ 185 w 308"/>
              <a:gd name="T31" fmla="*/ 155 h 323"/>
              <a:gd name="T32" fmla="*/ 180 w 308"/>
              <a:gd name="T33" fmla="*/ 26 h 323"/>
              <a:gd name="T34" fmla="*/ 174 w 308"/>
              <a:gd name="T35" fmla="*/ 318 h 323"/>
              <a:gd name="T36" fmla="*/ 147 w 308"/>
              <a:gd name="T37" fmla="*/ 218 h 323"/>
              <a:gd name="T38" fmla="*/ 166 w 308"/>
              <a:gd name="T39" fmla="*/ 199 h 323"/>
              <a:gd name="T40" fmla="*/ 147 w 308"/>
              <a:gd name="T41" fmla="*/ 170 h 323"/>
              <a:gd name="T42" fmla="*/ 180 w 308"/>
              <a:gd name="T43" fmla="*/ 170 h 323"/>
              <a:gd name="T44" fmla="*/ 170 w 308"/>
              <a:gd name="T45" fmla="*/ 225 h 323"/>
              <a:gd name="T46" fmla="*/ 168 w 308"/>
              <a:gd name="T47" fmla="*/ 243 h 323"/>
              <a:gd name="T48" fmla="*/ 151 w 308"/>
              <a:gd name="T49" fmla="*/ 263 h 323"/>
              <a:gd name="T50" fmla="*/ 180 w 308"/>
              <a:gd name="T51" fmla="*/ 321 h 323"/>
              <a:gd name="T52" fmla="*/ 147 w 308"/>
              <a:gd name="T53" fmla="*/ 10 h 323"/>
              <a:gd name="T54" fmla="*/ 119 w 308"/>
              <a:gd name="T55" fmla="*/ 0 h 323"/>
              <a:gd name="T56" fmla="*/ 132 w 308"/>
              <a:gd name="T57" fmla="*/ 260 h 323"/>
              <a:gd name="T58" fmla="*/ 147 w 308"/>
              <a:gd name="T59" fmla="*/ 306 h 323"/>
              <a:gd name="T60" fmla="*/ 139 w 308"/>
              <a:gd name="T61" fmla="*/ 134 h 323"/>
              <a:gd name="T62" fmla="*/ 128 w 308"/>
              <a:gd name="T63" fmla="*/ 159 h 323"/>
              <a:gd name="T64" fmla="*/ 121 w 308"/>
              <a:gd name="T65" fmla="*/ 174 h 323"/>
              <a:gd name="T66" fmla="*/ 123 w 308"/>
              <a:gd name="T67" fmla="*/ 125 h 323"/>
              <a:gd name="T68" fmla="*/ 147 w 308"/>
              <a:gd name="T69" fmla="*/ 235 h 323"/>
              <a:gd name="T70" fmla="*/ 98 w 308"/>
              <a:gd name="T71" fmla="*/ 283 h 323"/>
              <a:gd name="T72" fmla="*/ 103 w 308"/>
              <a:gd name="T73" fmla="*/ 4 h 323"/>
              <a:gd name="T74" fmla="*/ 111 w 308"/>
              <a:gd name="T75" fmla="*/ 34 h 323"/>
              <a:gd name="T76" fmla="*/ 119 w 308"/>
              <a:gd name="T77" fmla="*/ 122 h 323"/>
              <a:gd name="T78" fmla="*/ 119 w 308"/>
              <a:gd name="T79" fmla="*/ 141 h 323"/>
              <a:gd name="T80" fmla="*/ 109 w 308"/>
              <a:gd name="T81" fmla="*/ 197 h 323"/>
              <a:gd name="T82" fmla="*/ 107 w 308"/>
              <a:gd name="T83" fmla="*/ 214 h 323"/>
              <a:gd name="T84" fmla="*/ 105 w 308"/>
              <a:gd name="T85" fmla="*/ 171 h 323"/>
              <a:gd name="T86" fmla="*/ 98 w 308"/>
              <a:gd name="T87" fmla="*/ 147 h 323"/>
              <a:gd name="T88" fmla="*/ 119 w 308"/>
              <a:gd name="T89" fmla="*/ 141 h 323"/>
              <a:gd name="T90" fmla="*/ 86 w 308"/>
              <a:gd name="T91" fmla="*/ 206 h 323"/>
              <a:gd name="T92" fmla="*/ 97 w 308"/>
              <a:gd name="T93" fmla="*/ 188 h 323"/>
              <a:gd name="T94" fmla="*/ 90 w 308"/>
              <a:gd name="T95" fmla="*/ 239 h 323"/>
              <a:gd name="T96" fmla="*/ 86 w 308"/>
              <a:gd name="T97" fmla="*/ 22 h 323"/>
              <a:gd name="T98" fmla="*/ 93 w 308"/>
              <a:gd name="T99" fmla="*/ 68 h 323"/>
              <a:gd name="T100" fmla="*/ 86 w 308"/>
              <a:gd name="T101" fmla="*/ 22 h 323"/>
              <a:gd name="T102" fmla="*/ 86 w 308"/>
              <a:gd name="T103" fmla="*/ 278 h 323"/>
              <a:gd name="T104" fmla="*/ 77 w 308"/>
              <a:gd name="T105" fmla="*/ 230 h 323"/>
              <a:gd name="T106" fmla="*/ 86 w 308"/>
              <a:gd name="T107" fmla="*/ 107 h 323"/>
              <a:gd name="T108" fmla="*/ 67 w 308"/>
              <a:gd name="T109" fmla="*/ 126 h 323"/>
              <a:gd name="T110" fmla="*/ 86 w 308"/>
              <a:gd name="T111" fmla="*/ 141 h 323"/>
              <a:gd name="T112" fmla="*/ 58 w 308"/>
              <a:gd name="T113" fmla="*/ 83 h 323"/>
              <a:gd name="T114" fmla="*/ 86 w 308"/>
              <a:gd name="T115" fmla="*/ 190 h 323"/>
              <a:gd name="T116" fmla="*/ 2 w 308"/>
              <a:gd name="T117" fmla="*/ 226 h 323"/>
              <a:gd name="T118" fmla="*/ 58 w 308"/>
              <a:gd name="T119" fmla="*/ 147 h 323"/>
              <a:gd name="T120" fmla="*/ 50 w 308"/>
              <a:gd name="T121" fmla="*/ 172 h 323"/>
              <a:gd name="T122" fmla="*/ 42 w 308"/>
              <a:gd name="T123" fmla="*/ 186 h 323"/>
              <a:gd name="T124" fmla="*/ 29 w 308"/>
              <a:gd name="T125" fmla="*/ 21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8" h="323">
                <a:moveTo>
                  <a:pt x="218" y="44"/>
                </a:moveTo>
                <a:lnTo>
                  <a:pt x="288" y="76"/>
                </a:lnTo>
                <a:lnTo>
                  <a:pt x="288" y="76"/>
                </a:lnTo>
                <a:lnTo>
                  <a:pt x="293" y="80"/>
                </a:lnTo>
                <a:lnTo>
                  <a:pt x="299" y="84"/>
                </a:lnTo>
                <a:lnTo>
                  <a:pt x="303" y="90"/>
                </a:lnTo>
                <a:lnTo>
                  <a:pt x="306" y="96"/>
                </a:lnTo>
                <a:lnTo>
                  <a:pt x="308" y="103"/>
                </a:lnTo>
                <a:lnTo>
                  <a:pt x="308" y="110"/>
                </a:lnTo>
                <a:lnTo>
                  <a:pt x="307" y="117"/>
                </a:lnTo>
                <a:lnTo>
                  <a:pt x="304" y="124"/>
                </a:lnTo>
                <a:lnTo>
                  <a:pt x="222" y="301"/>
                </a:lnTo>
                <a:lnTo>
                  <a:pt x="222" y="301"/>
                </a:lnTo>
                <a:lnTo>
                  <a:pt x="218" y="308"/>
                </a:lnTo>
                <a:lnTo>
                  <a:pt x="218" y="248"/>
                </a:lnTo>
                <a:lnTo>
                  <a:pt x="218" y="248"/>
                </a:lnTo>
                <a:lnTo>
                  <a:pt x="219" y="245"/>
                </a:lnTo>
                <a:lnTo>
                  <a:pt x="227" y="228"/>
                </a:lnTo>
                <a:lnTo>
                  <a:pt x="227" y="228"/>
                </a:lnTo>
                <a:lnTo>
                  <a:pt x="228" y="226"/>
                </a:lnTo>
                <a:lnTo>
                  <a:pt x="227" y="224"/>
                </a:lnTo>
                <a:lnTo>
                  <a:pt x="227" y="222"/>
                </a:lnTo>
                <a:lnTo>
                  <a:pt x="224" y="221"/>
                </a:lnTo>
                <a:lnTo>
                  <a:pt x="218" y="217"/>
                </a:lnTo>
                <a:lnTo>
                  <a:pt x="218" y="202"/>
                </a:lnTo>
                <a:lnTo>
                  <a:pt x="230" y="209"/>
                </a:lnTo>
                <a:lnTo>
                  <a:pt x="230" y="209"/>
                </a:lnTo>
                <a:lnTo>
                  <a:pt x="233" y="209"/>
                </a:lnTo>
                <a:lnTo>
                  <a:pt x="235" y="209"/>
                </a:lnTo>
                <a:lnTo>
                  <a:pt x="237" y="207"/>
                </a:lnTo>
                <a:lnTo>
                  <a:pt x="238" y="206"/>
                </a:lnTo>
                <a:lnTo>
                  <a:pt x="246" y="188"/>
                </a:lnTo>
                <a:lnTo>
                  <a:pt x="246" y="188"/>
                </a:lnTo>
                <a:lnTo>
                  <a:pt x="247" y="186"/>
                </a:lnTo>
                <a:lnTo>
                  <a:pt x="246" y="184"/>
                </a:lnTo>
                <a:lnTo>
                  <a:pt x="246" y="182"/>
                </a:lnTo>
                <a:lnTo>
                  <a:pt x="243" y="180"/>
                </a:lnTo>
                <a:lnTo>
                  <a:pt x="218" y="168"/>
                </a:lnTo>
                <a:lnTo>
                  <a:pt x="218" y="145"/>
                </a:lnTo>
                <a:lnTo>
                  <a:pt x="243" y="157"/>
                </a:lnTo>
                <a:lnTo>
                  <a:pt x="243" y="157"/>
                </a:lnTo>
                <a:lnTo>
                  <a:pt x="250" y="159"/>
                </a:lnTo>
                <a:lnTo>
                  <a:pt x="257" y="157"/>
                </a:lnTo>
                <a:lnTo>
                  <a:pt x="262" y="155"/>
                </a:lnTo>
                <a:lnTo>
                  <a:pt x="266" y="149"/>
                </a:lnTo>
                <a:lnTo>
                  <a:pt x="279" y="122"/>
                </a:lnTo>
                <a:lnTo>
                  <a:pt x="279" y="122"/>
                </a:lnTo>
                <a:lnTo>
                  <a:pt x="280" y="115"/>
                </a:lnTo>
                <a:lnTo>
                  <a:pt x="280" y="109"/>
                </a:lnTo>
                <a:lnTo>
                  <a:pt x="276" y="103"/>
                </a:lnTo>
                <a:lnTo>
                  <a:pt x="270" y="99"/>
                </a:lnTo>
                <a:lnTo>
                  <a:pt x="218" y="75"/>
                </a:lnTo>
                <a:lnTo>
                  <a:pt x="218" y="44"/>
                </a:lnTo>
                <a:close/>
                <a:moveTo>
                  <a:pt x="180" y="26"/>
                </a:moveTo>
                <a:lnTo>
                  <a:pt x="218" y="44"/>
                </a:lnTo>
                <a:lnTo>
                  <a:pt x="218" y="75"/>
                </a:lnTo>
                <a:lnTo>
                  <a:pt x="180" y="57"/>
                </a:lnTo>
                <a:lnTo>
                  <a:pt x="180" y="26"/>
                </a:lnTo>
                <a:lnTo>
                  <a:pt x="180" y="26"/>
                </a:lnTo>
                <a:close/>
                <a:moveTo>
                  <a:pt x="218" y="308"/>
                </a:moveTo>
                <a:lnTo>
                  <a:pt x="218" y="308"/>
                </a:lnTo>
                <a:lnTo>
                  <a:pt x="211" y="316"/>
                </a:lnTo>
                <a:lnTo>
                  <a:pt x="201" y="320"/>
                </a:lnTo>
                <a:lnTo>
                  <a:pt x="191" y="323"/>
                </a:lnTo>
                <a:lnTo>
                  <a:pt x="180" y="321"/>
                </a:lnTo>
                <a:lnTo>
                  <a:pt x="180" y="283"/>
                </a:lnTo>
                <a:lnTo>
                  <a:pt x="193" y="289"/>
                </a:lnTo>
                <a:lnTo>
                  <a:pt x="193" y="289"/>
                </a:lnTo>
                <a:lnTo>
                  <a:pt x="195" y="289"/>
                </a:lnTo>
                <a:lnTo>
                  <a:pt x="197" y="289"/>
                </a:lnTo>
                <a:lnTo>
                  <a:pt x="199" y="287"/>
                </a:lnTo>
                <a:lnTo>
                  <a:pt x="200" y="286"/>
                </a:lnTo>
                <a:lnTo>
                  <a:pt x="208" y="268"/>
                </a:lnTo>
                <a:lnTo>
                  <a:pt x="208" y="268"/>
                </a:lnTo>
                <a:lnTo>
                  <a:pt x="209" y="266"/>
                </a:lnTo>
                <a:lnTo>
                  <a:pt x="209" y="264"/>
                </a:lnTo>
                <a:lnTo>
                  <a:pt x="208" y="262"/>
                </a:lnTo>
                <a:lnTo>
                  <a:pt x="205" y="260"/>
                </a:lnTo>
                <a:lnTo>
                  <a:pt x="180" y="249"/>
                </a:lnTo>
                <a:lnTo>
                  <a:pt x="180" y="235"/>
                </a:lnTo>
                <a:lnTo>
                  <a:pt x="212" y="248"/>
                </a:lnTo>
                <a:lnTo>
                  <a:pt x="212" y="248"/>
                </a:lnTo>
                <a:lnTo>
                  <a:pt x="215" y="249"/>
                </a:lnTo>
                <a:lnTo>
                  <a:pt x="218" y="248"/>
                </a:lnTo>
                <a:lnTo>
                  <a:pt x="218" y="308"/>
                </a:lnTo>
                <a:lnTo>
                  <a:pt x="218" y="308"/>
                </a:lnTo>
                <a:close/>
                <a:moveTo>
                  <a:pt x="218" y="145"/>
                </a:moveTo>
                <a:lnTo>
                  <a:pt x="218" y="168"/>
                </a:lnTo>
                <a:lnTo>
                  <a:pt x="205" y="163"/>
                </a:lnTo>
                <a:lnTo>
                  <a:pt x="205" y="163"/>
                </a:lnTo>
                <a:lnTo>
                  <a:pt x="203" y="161"/>
                </a:lnTo>
                <a:lnTo>
                  <a:pt x="201" y="163"/>
                </a:lnTo>
                <a:lnTo>
                  <a:pt x="199" y="164"/>
                </a:lnTo>
                <a:lnTo>
                  <a:pt x="197" y="165"/>
                </a:lnTo>
                <a:lnTo>
                  <a:pt x="189" y="183"/>
                </a:lnTo>
                <a:lnTo>
                  <a:pt x="189" y="183"/>
                </a:lnTo>
                <a:lnTo>
                  <a:pt x="189" y="183"/>
                </a:lnTo>
                <a:lnTo>
                  <a:pt x="189" y="184"/>
                </a:lnTo>
                <a:lnTo>
                  <a:pt x="189" y="187"/>
                </a:lnTo>
                <a:lnTo>
                  <a:pt x="191" y="190"/>
                </a:lnTo>
                <a:lnTo>
                  <a:pt x="192" y="191"/>
                </a:lnTo>
                <a:lnTo>
                  <a:pt x="218" y="202"/>
                </a:lnTo>
                <a:lnTo>
                  <a:pt x="218" y="217"/>
                </a:lnTo>
                <a:lnTo>
                  <a:pt x="186" y="202"/>
                </a:lnTo>
                <a:lnTo>
                  <a:pt x="186" y="202"/>
                </a:lnTo>
                <a:lnTo>
                  <a:pt x="184" y="202"/>
                </a:lnTo>
                <a:lnTo>
                  <a:pt x="180" y="203"/>
                </a:lnTo>
                <a:lnTo>
                  <a:pt x="180" y="170"/>
                </a:lnTo>
                <a:lnTo>
                  <a:pt x="185" y="160"/>
                </a:lnTo>
                <a:lnTo>
                  <a:pt x="185" y="160"/>
                </a:lnTo>
                <a:lnTo>
                  <a:pt x="185" y="157"/>
                </a:lnTo>
                <a:lnTo>
                  <a:pt x="185" y="155"/>
                </a:lnTo>
                <a:lnTo>
                  <a:pt x="184" y="153"/>
                </a:lnTo>
                <a:lnTo>
                  <a:pt x="182" y="152"/>
                </a:lnTo>
                <a:lnTo>
                  <a:pt x="180" y="151"/>
                </a:lnTo>
                <a:lnTo>
                  <a:pt x="180" y="128"/>
                </a:lnTo>
                <a:lnTo>
                  <a:pt x="218" y="145"/>
                </a:lnTo>
                <a:close/>
                <a:moveTo>
                  <a:pt x="147" y="10"/>
                </a:moveTo>
                <a:lnTo>
                  <a:pt x="180" y="26"/>
                </a:lnTo>
                <a:lnTo>
                  <a:pt x="180" y="57"/>
                </a:lnTo>
                <a:lnTo>
                  <a:pt x="147" y="41"/>
                </a:lnTo>
                <a:lnTo>
                  <a:pt x="147" y="10"/>
                </a:lnTo>
                <a:lnTo>
                  <a:pt x="147" y="10"/>
                </a:lnTo>
                <a:close/>
                <a:moveTo>
                  <a:pt x="180" y="321"/>
                </a:moveTo>
                <a:lnTo>
                  <a:pt x="180" y="321"/>
                </a:lnTo>
                <a:lnTo>
                  <a:pt x="174" y="318"/>
                </a:lnTo>
                <a:lnTo>
                  <a:pt x="147" y="306"/>
                </a:lnTo>
                <a:lnTo>
                  <a:pt x="147" y="240"/>
                </a:lnTo>
                <a:lnTo>
                  <a:pt x="147" y="240"/>
                </a:lnTo>
                <a:lnTo>
                  <a:pt x="147" y="240"/>
                </a:lnTo>
                <a:lnTo>
                  <a:pt x="149" y="237"/>
                </a:lnTo>
                <a:lnTo>
                  <a:pt x="147" y="235"/>
                </a:lnTo>
                <a:lnTo>
                  <a:pt x="147" y="218"/>
                </a:lnTo>
                <a:lnTo>
                  <a:pt x="150" y="220"/>
                </a:lnTo>
                <a:lnTo>
                  <a:pt x="150" y="220"/>
                </a:lnTo>
                <a:lnTo>
                  <a:pt x="153" y="221"/>
                </a:lnTo>
                <a:lnTo>
                  <a:pt x="155" y="220"/>
                </a:lnTo>
                <a:lnTo>
                  <a:pt x="157" y="218"/>
                </a:lnTo>
                <a:lnTo>
                  <a:pt x="158" y="217"/>
                </a:lnTo>
                <a:lnTo>
                  <a:pt x="166" y="199"/>
                </a:lnTo>
                <a:lnTo>
                  <a:pt x="166" y="199"/>
                </a:lnTo>
                <a:lnTo>
                  <a:pt x="166" y="198"/>
                </a:lnTo>
                <a:lnTo>
                  <a:pt x="166" y="195"/>
                </a:lnTo>
                <a:lnTo>
                  <a:pt x="165" y="193"/>
                </a:lnTo>
                <a:lnTo>
                  <a:pt x="163" y="191"/>
                </a:lnTo>
                <a:lnTo>
                  <a:pt x="147" y="184"/>
                </a:lnTo>
                <a:lnTo>
                  <a:pt x="147" y="170"/>
                </a:lnTo>
                <a:lnTo>
                  <a:pt x="169" y="180"/>
                </a:lnTo>
                <a:lnTo>
                  <a:pt x="169" y="180"/>
                </a:lnTo>
                <a:lnTo>
                  <a:pt x="172" y="180"/>
                </a:lnTo>
                <a:lnTo>
                  <a:pt x="173" y="180"/>
                </a:lnTo>
                <a:lnTo>
                  <a:pt x="176" y="179"/>
                </a:lnTo>
                <a:lnTo>
                  <a:pt x="177" y="176"/>
                </a:lnTo>
                <a:lnTo>
                  <a:pt x="180" y="170"/>
                </a:lnTo>
                <a:lnTo>
                  <a:pt x="180" y="203"/>
                </a:lnTo>
                <a:lnTo>
                  <a:pt x="180" y="203"/>
                </a:lnTo>
                <a:lnTo>
                  <a:pt x="178" y="206"/>
                </a:lnTo>
                <a:lnTo>
                  <a:pt x="170" y="222"/>
                </a:lnTo>
                <a:lnTo>
                  <a:pt x="170" y="222"/>
                </a:lnTo>
                <a:lnTo>
                  <a:pt x="170" y="222"/>
                </a:lnTo>
                <a:lnTo>
                  <a:pt x="170" y="225"/>
                </a:lnTo>
                <a:lnTo>
                  <a:pt x="170" y="228"/>
                </a:lnTo>
                <a:lnTo>
                  <a:pt x="172" y="229"/>
                </a:lnTo>
                <a:lnTo>
                  <a:pt x="173" y="230"/>
                </a:lnTo>
                <a:lnTo>
                  <a:pt x="180" y="235"/>
                </a:lnTo>
                <a:lnTo>
                  <a:pt x="180" y="249"/>
                </a:lnTo>
                <a:lnTo>
                  <a:pt x="168" y="243"/>
                </a:lnTo>
                <a:lnTo>
                  <a:pt x="168" y="243"/>
                </a:lnTo>
                <a:lnTo>
                  <a:pt x="166" y="243"/>
                </a:lnTo>
                <a:lnTo>
                  <a:pt x="163" y="243"/>
                </a:lnTo>
                <a:lnTo>
                  <a:pt x="162" y="244"/>
                </a:lnTo>
                <a:lnTo>
                  <a:pt x="161" y="245"/>
                </a:lnTo>
                <a:lnTo>
                  <a:pt x="151" y="263"/>
                </a:lnTo>
                <a:lnTo>
                  <a:pt x="151" y="263"/>
                </a:lnTo>
                <a:lnTo>
                  <a:pt x="151" y="263"/>
                </a:lnTo>
                <a:lnTo>
                  <a:pt x="151" y="266"/>
                </a:lnTo>
                <a:lnTo>
                  <a:pt x="151" y="267"/>
                </a:lnTo>
                <a:lnTo>
                  <a:pt x="153" y="270"/>
                </a:lnTo>
                <a:lnTo>
                  <a:pt x="155" y="271"/>
                </a:lnTo>
                <a:lnTo>
                  <a:pt x="180" y="283"/>
                </a:lnTo>
                <a:lnTo>
                  <a:pt x="180" y="321"/>
                </a:lnTo>
                <a:lnTo>
                  <a:pt x="180" y="321"/>
                </a:lnTo>
                <a:close/>
                <a:moveTo>
                  <a:pt x="180" y="128"/>
                </a:moveTo>
                <a:lnTo>
                  <a:pt x="180" y="151"/>
                </a:lnTo>
                <a:lnTo>
                  <a:pt x="147" y="136"/>
                </a:lnTo>
                <a:lnTo>
                  <a:pt x="147" y="113"/>
                </a:lnTo>
                <a:lnTo>
                  <a:pt x="180" y="128"/>
                </a:lnTo>
                <a:close/>
                <a:moveTo>
                  <a:pt x="135" y="4"/>
                </a:moveTo>
                <a:lnTo>
                  <a:pt x="147" y="10"/>
                </a:lnTo>
                <a:lnTo>
                  <a:pt x="147" y="41"/>
                </a:lnTo>
                <a:lnTo>
                  <a:pt x="128" y="33"/>
                </a:lnTo>
                <a:lnTo>
                  <a:pt x="128" y="33"/>
                </a:lnTo>
                <a:lnTo>
                  <a:pt x="124" y="31"/>
                </a:lnTo>
                <a:lnTo>
                  <a:pt x="119" y="31"/>
                </a:lnTo>
                <a:lnTo>
                  <a:pt x="119" y="0"/>
                </a:lnTo>
                <a:lnTo>
                  <a:pt x="119" y="0"/>
                </a:lnTo>
                <a:lnTo>
                  <a:pt x="127" y="2"/>
                </a:lnTo>
                <a:lnTo>
                  <a:pt x="135" y="4"/>
                </a:lnTo>
                <a:lnTo>
                  <a:pt x="135" y="4"/>
                </a:lnTo>
                <a:close/>
                <a:moveTo>
                  <a:pt x="147" y="306"/>
                </a:moveTo>
                <a:lnTo>
                  <a:pt x="119" y="293"/>
                </a:lnTo>
                <a:lnTo>
                  <a:pt x="119" y="253"/>
                </a:lnTo>
                <a:lnTo>
                  <a:pt x="132" y="260"/>
                </a:lnTo>
                <a:lnTo>
                  <a:pt x="132" y="260"/>
                </a:lnTo>
                <a:lnTo>
                  <a:pt x="134" y="260"/>
                </a:lnTo>
                <a:lnTo>
                  <a:pt x="136" y="260"/>
                </a:lnTo>
                <a:lnTo>
                  <a:pt x="138" y="259"/>
                </a:lnTo>
                <a:lnTo>
                  <a:pt x="139" y="258"/>
                </a:lnTo>
                <a:lnTo>
                  <a:pt x="147" y="240"/>
                </a:lnTo>
                <a:lnTo>
                  <a:pt x="147" y="306"/>
                </a:lnTo>
                <a:lnTo>
                  <a:pt x="147" y="306"/>
                </a:lnTo>
                <a:close/>
                <a:moveTo>
                  <a:pt x="147" y="113"/>
                </a:moveTo>
                <a:lnTo>
                  <a:pt x="147" y="136"/>
                </a:lnTo>
                <a:lnTo>
                  <a:pt x="144" y="134"/>
                </a:lnTo>
                <a:lnTo>
                  <a:pt x="144" y="134"/>
                </a:lnTo>
                <a:lnTo>
                  <a:pt x="142" y="133"/>
                </a:lnTo>
                <a:lnTo>
                  <a:pt x="139" y="134"/>
                </a:lnTo>
                <a:lnTo>
                  <a:pt x="138" y="134"/>
                </a:lnTo>
                <a:lnTo>
                  <a:pt x="136" y="137"/>
                </a:lnTo>
                <a:lnTo>
                  <a:pt x="128" y="155"/>
                </a:lnTo>
                <a:lnTo>
                  <a:pt x="128" y="155"/>
                </a:lnTo>
                <a:lnTo>
                  <a:pt x="128" y="155"/>
                </a:lnTo>
                <a:lnTo>
                  <a:pt x="128" y="156"/>
                </a:lnTo>
                <a:lnTo>
                  <a:pt x="128" y="159"/>
                </a:lnTo>
                <a:lnTo>
                  <a:pt x="130" y="160"/>
                </a:lnTo>
                <a:lnTo>
                  <a:pt x="131" y="161"/>
                </a:lnTo>
                <a:lnTo>
                  <a:pt x="147" y="170"/>
                </a:lnTo>
                <a:lnTo>
                  <a:pt x="147" y="184"/>
                </a:lnTo>
                <a:lnTo>
                  <a:pt x="126" y="174"/>
                </a:lnTo>
                <a:lnTo>
                  <a:pt x="126" y="174"/>
                </a:lnTo>
                <a:lnTo>
                  <a:pt x="121" y="174"/>
                </a:lnTo>
                <a:lnTo>
                  <a:pt x="119" y="175"/>
                </a:lnTo>
                <a:lnTo>
                  <a:pt x="119" y="141"/>
                </a:lnTo>
                <a:lnTo>
                  <a:pt x="124" y="130"/>
                </a:lnTo>
                <a:lnTo>
                  <a:pt x="124" y="130"/>
                </a:lnTo>
                <a:lnTo>
                  <a:pt x="124" y="129"/>
                </a:lnTo>
                <a:lnTo>
                  <a:pt x="124" y="126"/>
                </a:lnTo>
                <a:lnTo>
                  <a:pt x="123" y="125"/>
                </a:lnTo>
                <a:lnTo>
                  <a:pt x="121" y="124"/>
                </a:lnTo>
                <a:lnTo>
                  <a:pt x="119" y="122"/>
                </a:lnTo>
                <a:lnTo>
                  <a:pt x="119" y="99"/>
                </a:lnTo>
                <a:lnTo>
                  <a:pt x="147" y="113"/>
                </a:lnTo>
                <a:lnTo>
                  <a:pt x="147" y="113"/>
                </a:lnTo>
                <a:close/>
                <a:moveTo>
                  <a:pt x="147" y="218"/>
                </a:moveTo>
                <a:lnTo>
                  <a:pt x="147" y="235"/>
                </a:lnTo>
                <a:lnTo>
                  <a:pt x="147" y="235"/>
                </a:lnTo>
                <a:lnTo>
                  <a:pt x="144" y="232"/>
                </a:lnTo>
                <a:lnTo>
                  <a:pt x="119" y="220"/>
                </a:lnTo>
                <a:lnTo>
                  <a:pt x="119" y="205"/>
                </a:lnTo>
                <a:lnTo>
                  <a:pt x="147" y="218"/>
                </a:lnTo>
                <a:close/>
                <a:moveTo>
                  <a:pt x="119" y="293"/>
                </a:moveTo>
                <a:lnTo>
                  <a:pt x="98" y="283"/>
                </a:lnTo>
                <a:lnTo>
                  <a:pt x="98" y="244"/>
                </a:lnTo>
                <a:lnTo>
                  <a:pt x="119" y="253"/>
                </a:lnTo>
                <a:lnTo>
                  <a:pt x="119" y="293"/>
                </a:lnTo>
                <a:lnTo>
                  <a:pt x="119" y="293"/>
                </a:lnTo>
                <a:close/>
                <a:moveTo>
                  <a:pt x="98" y="7"/>
                </a:moveTo>
                <a:lnTo>
                  <a:pt x="98" y="7"/>
                </a:lnTo>
                <a:lnTo>
                  <a:pt x="103" y="4"/>
                </a:lnTo>
                <a:lnTo>
                  <a:pt x="108" y="3"/>
                </a:lnTo>
                <a:lnTo>
                  <a:pt x="113" y="2"/>
                </a:lnTo>
                <a:lnTo>
                  <a:pt x="119" y="0"/>
                </a:lnTo>
                <a:lnTo>
                  <a:pt x="119" y="31"/>
                </a:lnTo>
                <a:lnTo>
                  <a:pt x="119" y="31"/>
                </a:lnTo>
                <a:lnTo>
                  <a:pt x="115" y="33"/>
                </a:lnTo>
                <a:lnTo>
                  <a:pt x="111" y="34"/>
                </a:lnTo>
                <a:lnTo>
                  <a:pt x="108" y="37"/>
                </a:lnTo>
                <a:lnTo>
                  <a:pt x="105" y="41"/>
                </a:lnTo>
                <a:lnTo>
                  <a:pt x="98" y="56"/>
                </a:lnTo>
                <a:lnTo>
                  <a:pt x="98" y="7"/>
                </a:lnTo>
                <a:lnTo>
                  <a:pt x="98" y="7"/>
                </a:lnTo>
                <a:close/>
                <a:moveTo>
                  <a:pt x="119" y="99"/>
                </a:moveTo>
                <a:lnTo>
                  <a:pt x="119" y="122"/>
                </a:lnTo>
                <a:lnTo>
                  <a:pt x="98" y="113"/>
                </a:lnTo>
                <a:lnTo>
                  <a:pt x="98" y="90"/>
                </a:lnTo>
                <a:lnTo>
                  <a:pt x="98" y="90"/>
                </a:lnTo>
                <a:lnTo>
                  <a:pt x="101" y="91"/>
                </a:lnTo>
                <a:lnTo>
                  <a:pt x="119" y="99"/>
                </a:lnTo>
                <a:lnTo>
                  <a:pt x="119" y="99"/>
                </a:lnTo>
                <a:close/>
                <a:moveTo>
                  <a:pt x="119" y="141"/>
                </a:moveTo>
                <a:lnTo>
                  <a:pt x="119" y="175"/>
                </a:lnTo>
                <a:lnTo>
                  <a:pt x="119" y="175"/>
                </a:lnTo>
                <a:lnTo>
                  <a:pt x="117" y="176"/>
                </a:lnTo>
                <a:lnTo>
                  <a:pt x="109" y="194"/>
                </a:lnTo>
                <a:lnTo>
                  <a:pt x="109" y="194"/>
                </a:lnTo>
                <a:lnTo>
                  <a:pt x="109" y="194"/>
                </a:lnTo>
                <a:lnTo>
                  <a:pt x="109" y="197"/>
                </a:lnTo>
                <a:lnTo>
                  <a:pt x="109" y="199"/>
                </a:lnTo>
                <a:lnTo>
                  <a:pt x="111" y="201"/>
                </a:lnTo>
                <a:lnTo>
                  <a:pt x="112" y="202"/>
                </a:lnTo>
                <a:lnTo>
                  <a:pt x="119" y="205"/>
                </a:lnTo>
                <a:lnTo>
                  <a:pt x="119" y="220"/>
                </a:lnTo>
                <a:lnTo>
                  <a:pt x="107" y="214"/>
                </a:lnTo>
                <a:lnTo>
                  <a:pt x="107" y="214"/>
                </a:lnTo>
                <a:lnTo>
                  <a:pt x="104" y="214"/>
                </a:lnTo>
                <a:lnTo>
                  <a:pt x="103" y="214"/>
                </a:lnTo>
                <a:lnTo>
                  <a:pt x="100" y="216"/>
                </a:lnTo>
                <a:lnTo>
                  <a:pt x="98" y="217"/>
                </a:lnTo>
                <a:lnTo>
                  <a:pt x="98" y="218"/>
                </a:lnTo>
                <a:lnTo>
                  <a:pt x="98" y="186"/>
                </a:lnTo>
                <a:lnTo>
                  <a:pt x="105" y="171"/>
                </a:lnTo>
                <a:lnTo>
                  <a:pt x="105" y="171"/>
                </a:lnTo>
                <a:lnTo>
                  <a:pt x="105" y="168"/>
                </a:lnTo>
                <a:lnTo>
                  <a:pt x="105" y="167"/>
                </a:lnTo>
                <a:lnTo>
                  <a:pt x="104" y="164"/>
                </a:lnTo>
                <a:lnTo>
                  <a:pt x="103" y="163"/>
                </a:lnTo>
                <a:lnTo>
                  <a:pt x="98" y="161"/>
                </a:lnTo>
                <a:lnTo>
                  <a:pt x="98" y="147"/>
                </a:lnTo>
                <a:lnTo>
                  <a:pt x="108" y="152"/>
                </a:lnTo>
                <a:lnTo>
                  <a:pt x="108" y="152"/>
                </a:lnTo>
                <a:lnTo>
                  <a:pt x="111" y="152"/>
                </a:lnTo>
                <a:lnTo>
                  <a:pt x="112" y="152"/>
                </a:lnTo>
                <a:lnTo>
                  <a:pt x="115" y="151"/>
                </a:lnTo>
                <a:lnTo>
                  <a:pt x="116" y="148"/>
                </a:lnTo>
                <a:lnTo>
                  <a:pt x="119" y="141"/>
                </a:lnTo>
                <a:close/>
                <a:moveTo>
                  <a:pt x="98" y="283"/>
                </a:moveTo>
                <a:lnTo>
                  <a:pt x="86" y="278"/>
                </a:lnTo>
                <a:lnTo>
                  <a:pt x="86" y="212"/>
                </a:lnTo>
                <a:lnTo>
                  <a:pt x="86" y="212"/>
                </a:lnTo>
                <a:lnTo>
                  <a:pt x="86" y="212"/>
                </a:lnTo>
                <a:lnTo>
                  <a:pt x="86" y="209"/>
                </a:lnTo>
                <a:lnTo>
                  <a:pt x="86" y="206"/>
                </a:lnTo>
                <a:lnTo>
                  <a:pt x="86" y="190"/>
                </a:lnTo>
                <a:lnTo>
                  <a:pt x="89" y="191"/>
                </a:lnTo>
                <a:lnTo>
                  <a:pt x="89" y="191"/>
                </a:lnTo>
                <a:lnTo>
                  <a:pt x="92" y="191"/>
                </a:lnTo>
                <a:lnTo>
                  <a:pt x="93" y="191"/>
                </a:lnTo>
                <a:lnTo>
                  <a:pt x="96" y="190"/>
                </a:lnTo>
                <a:lnTo>
                  <a:pt x="97" y="188"/>
                </a:lnTo>
                <a:lnTo>
                  <a:pt x="98" y="186"/>
                </a:lnTo>
                <a:lnTo>
                  <a:pt x="98" y="218"/>
                </a:lnTo>
                <a:lnTo>
                  <a:pt x="90" y="235"/>
                </a:lnTo>
                <a:lnTo>
                  <a:pt x="90" y="235"/>
                </a:lnTo>
                <a:lnTo>
                  <a:pt x="90" y="235"/>
                </a:lnTo>
                <a:lnTo>
                  <a:pt x="90" y="237"/>
                </a:lnTo>
                <a:lnTo>
                  <a:pt x="90" y="239"/>
                </a:lnTo>
                <a:lnTo>
                  <a:pt x="92" y="241"/>
                </a:lnTo>
                <a:lnTo>
                  <a:pt x="93" y="243"/>
                </a:lnTo>
                <a:lnTo>
                  <a:pt x="98" y="244"/>
                </a:lnTo>
                <a:lnTo>
                  <a:pt x="98" y="283"/>
                </a:lnTo>
                <a:lnTo>
                  <a:pt x="98" y="283"/>
                </a:lnTo>
                <a:close/>
                <a:moveTo>
                  <a:pt x="86" y="22"/>
                </a:moveTo>
                <a:lnTo>
                  <a:pt x="86" y="22"/>
                </a:lnTo>
                <a:lnTo>
                  <a:pt x="86" y="22"/>
                </a:lnTo>
                <a:lnTo>
                  <a:pt x="92" y="14"/>
                </a:lnTo>
                <a:lnTo>
                  <a:pt x="98" y="7"/>
                </a:lnTo>
                <a:lnTo>
                  <a:pt x="98" y="56"/>
                </a:lnTo>
                <a:lnTo>
                  <a:pt x="93" y="68"/>
                </a:lnTo>
                <a:lnTo>
                  <a:pt x="93" y="68"/>
                </a:lnTo>
                <a:lnTo>
                  <a:pt x="93" y="68"/>
                </a:lnTo>
                <a:lnTo>
                  <a:pt x="92" y="73"/>
                </a:lnTo>
                <a:lnTo>
                  <a:pt x="92" y="79"/>
                </a:lnTo>
                <a:lnTo>
                  <a:pt x="94" y="84"/>
                </a:lnTo>
                <a:lnTo>
                  <a:pt x="98" y="90"/>
                </a:lnTo>
                <a:lnTo>
                  <a:pt x="98" y="113"/>
                </a:lnTo>
                <a:lnTo>
                  <a:pt x="86" y="107"/>
                </a:lnTo>
                <a:lnTo>
                  <a:pt x="86" y="22"/>
                </a:lnTo>
                <a:lnTo>
                  <a:pt x="86" y="22"/>
                </a:lnTo>
                <a:close/>
                <a:moveTo>
                  <a:pt x="98" y="147"/>
                </a:moveTo>
                <a:lnTo>
                  <a:pt x="98" y="161"/>
                </a:lnTo>
                <a:lnTo>
                  <a:pt x="86" y="156"/>
                </a:lnTo>
                <a:lnTo>
                  <a:pt x="86" y="141"/>
                </a:lnTo>
                <a:lnTo>
                  <a:pt x="98" y="147"/>
                </a:lnTo>
                <a:close/>
                <a:moveTo>
                  <a:pt x="86" y="278"/>
                </a:moveTo>
                <a:lnTo>
                  <a:pt x="58" y="264"/>
                </a:lnTo>
                <a:lnTo>
                  <a:pt x="58" y="225"/>
                </a:lnTo>
                <a:lnTo>
                  <a:pt x="70" y="232"/>
                </a:lnTo>
                <a:lnTo>
                  <a:pt x="70" y="232"/>
                </a:lnTo>
                <a:lnTo>
                  <a:pt x="73" y="232"/>
                </a:lnTo>
                <a:lnTo>
                  <a:pt x="75" y="232"/>
                </a:lnTo>
                <a:lnTo>
                  <a:pt x="77" y="230"/>
                </a:lnTo>
                <a:lnTo>
                  <a:pt x="78" y="229"/>
                </a:lnTo>
                <a:lnTo>
                  <a:pt x="86" y="212"/>
                </a:lnTo>
                <a:lnTo>
                  <a:pt x="86" y="278"/>
                </a:lnTo>
                <a:lnTo>
                  <a:pt x="86" y="278"/>
                </a:lnTo>
                <a:close/>
                <a:moveTo>
                  <a:pt x="58" y="83"/>
                </a:moveTo>
                <a:lnTo>
                  <a:pt x="86" y="22"/>
                </a:lnTo>
                <a:lnTo>
                  <a:pt x="86" y="107"/>
                </a:lnTo>
                <a:lnTo>
                  <a:pt x="82" y="106"/>
                </a:lnTo>
                <a:lnTo>
                  <a:pt x="82" y="106"/>
                </a:lnTo>
                <a:lnTo>
                  <a:pt x="81" y="105"/>
                </a:lnTo>
                <a:lnTo>
                  <a:pt x="78" y="105"/>
                </a:lnTo>
                <a:lnTo>
                  <a:pt x="77" y="106"/>
                </a:lnTo>
                <a:lnTo>
                  <a:pt x="75" y="109"/>
                </a:lnTo>
                <a:lnTo>
                  <a:pt x="67" y="126"/>
                </a:lnTo>
                <a:lnTo>
                  <a:pt x="67" y="126"/>
                </a:lnTo>
                <a:lnTo>
                  <a:pt x="67" y="126"/>
                </a:lnTo>
                <a:lnTo>
                  <a:pt x="66" y="128"/>
                </a:lnTo>
                <a:lnTo>
                  <a:pt x="67" y="130"/>
                </a:lnTo>
                <a:lnTo>
                  <a:pt x="67" y="132"/>
                </a:lnTo>
                <a:lnTo>
                  <a:pt x="70" y="133"/>
                </a:lnTo>
                <a:lnTo>
                  <a:pt x="86" y="141"/>
                </a:lnTo>
                <a:lnTo>
                  <a:pt x="86" y="156"/>
                </a:lnTo>
                <a:lnTo>
                  <a:pt x="65" y="145"/>
                </a:lnTo>
                <a:lnTo>
                  <a:pt x="65" y="145"/>
                </a:lnTo>
                <a:lnTo>
                  <a:pt x="61" y="145"/>
                </a:lnTo>
                <a:lnTo>
                  <a:pt x="58" y="147"/>
                </a:lnTo>
                <a:lnTo>
                  <a:pt x="58" y="83"/>
                </a:lnTo>
                <a:lnTo>
                  <a:pt x="58" y="83"/>
                </a:lnTo>
                <a:close/>
                <a:moveTo>
                  <a:pt x="86" y="190"/>
                </a:moveTo>
                <a:lnTo>
                  <a:pt x="86" y="206"/>
                </a:lnTo>
                <a:lnTo>
                  <a:pt x="86" y="206"/>
                </a:lnTo>
                <a:lnTo>
                  <a:pt x="84" y="203"/>
                </a:lnTo>
                <a:lnTo>
                  <a:pt x="58" y="191"/>
                </a:lnTo>
                <a:lnTo>
                  <a:pt x="58" y="176"/>
                </a:lnTo>
                <a:lnTo>
                  <a:pt x="86" y="190"/>
                </a:lnTo>
                <a:close/>
                <a:moveTo>
                  <a:pt x="58" y="264"/>
                </a:moveTo>
                <a:lnTo>
                  <a:pt x="21" y="247"/>
                </a:lnTo>
                <a:lnTo>
                  <a:pt x="21" y="247"/>
                </a:lnTo>
                <a:lnTo>
                  <a:pt x="14" y="243"/>
                </a:lnTo>
                <a:lnTo>
                  <a:pt x="9" y="239"/>
                </a:lnTo>
                <a:lnTo>
                  <a:pt x="5" y="233"/>
                </a:lnTo>
                <a:lnTo>
                  <a:pt x="2" y="226"/>
                </a:lnTo>
                <a:lnTo>
                  <a:pt x="1" y="220"/>
                </a:lnTo>
                <a:lnTo>
                  <a:pt x="0" y="213"/>
                </a:lnTo>
                <a:lnTo>
                  <a:pt x="1" y="206"/>
                </a:lnTo>
                <a:lnTo>
                  <a:pt x="4" y="199"/>
                </a:lnTo>
                <a:lnTo>
                  <a:pt x="58" y="83"/>
                </a:lnTo>
                <a:lnTo>
                  <a:pt x="58" y="147"/>
                </a:lnTo>
                <a:lnTo>
                  <a:pt x="58" y="147"/>
                </a:lnTo>
                <a:lnTo>
                  <a:pt x="56" y="148"/>
                </a:lnTo>
                <a:lnTo>
                  <a:pt x="48" y="165"/>
                </a:lnTo>
                <a:lnTo>
                  <a:pt x="48" y="165"/>
                </a:lnTo>
                <a:lnTo>
                  <a:pt x="48" y="165"/>
                </a:lnTo>
                <a:lnTo>
                  <a:pt x="48" y="168"/>
                </a:lnTo>
                <a:lnTo>
                  <a:pt x="48" y="170"/>
                </a:lnTo>
                <a:lnTo>
                  <a:pt x="50" y="172"/>
                </a:lnTo>
                <a:lnTo>
                  <a:pt x="51" y="174"/>
                </a:lnTo>
                <a:lnTo>
                  <a:pt x="58" y="176"/>
                </a:lnTo>
                <a:lnTo>
                  <a:pt x="58" y="191"/>
                </a:lnTo>
                <a:lnTo>
                  <a:pt x="46" y="186"/>
                </a:lnTo>
                <a:lnTo>
                  <a:pt x="46" y="186"/>
                </a:lnTo>
                <a:lnTo>
                  <a:pt x="43" y="184"/>
                </a:lnTo>
                <a:lnTo>
                  <a:pt x="42" y="186"/>
                </a:lnTo>
                <a:lnTo>
                  <a:pt x="39" y="187"/>
                </a:lnTo>
                <a:lnTo>
                  <a:pt x="38" y="188"/>
                </a:lnTo>
                <a:lnTo>
                  <a:pt x="29" y="206"/>
                </a:lnTo>
                <a:lnTo>
                  <a:pt x="29" y="206"/>
                </a:lnTo>
                <a:lnTo>
                  <a:pt x="29" y="206"/>
                </a:lnTo>
                <a:lnTo>
                  <a:pt x="29" y="207"/>
                </a:lnTo>
                <a:lnTo>
                  <a:pt x="29" y="210"/>
                </a:lnTo>
                <a:lnTo>
                  <a:pt x="31" y="212"/>
                </a:lnTo>
                <a:lnTo>
                  <a:pt x="32" y="213"/>
                </a:lnTo>
                <a:lnTo>
                  <a:pt x="58" y="225"/>
                </a:lnTo>
                <a:lnTo>
                  <a:pt x="58" y="26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5" name="组合 274"/>
          <p:cNvGrpSpPr/>
          <p:nvPr/>
        </p:nvGrpSpPr>
        <p:grpSpPr>
          <a:xfrm>
            <a:off x="1347903" y="2110037"/>
            <a:ext cx="342804" cy="360363"/>
            <a:chOff x="1704976" y="2255838"/>
            <a:chExt cx="619125" cy="650875"/>
          </a:xfrm>
          <a:solidFill>
            <a:schemeClr val="accent1"/>
          </a:solidFill>
        </p:grpSpPr>
        <p:sp>
          <p:nvSpPr>
            <p:cNvPr id="276" name="Rectangle 155"/>
            <p:cNvSpPr>
              <a:spLocks noChangeArrowheads="1"/>
            </p:cNvSpPr>
            <p:nvPr/>
          </p:nvSpPr>
          <p:spPr bwMode="auto">
            <a:xfrm>
              <a:off x="1704976" y="2873375"/>
              <a:ext cx="6191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7" name="Rectangle 156"/>
            <p:cNvSpPr>
              <a:spLocks noChangeArrowheads="1"/>
            </p:cNvSpPr>
            <p:nvPr/>
          </p:nvSpPr>
          <p:spPr bwMode="auto">
            <a:xfrm>
              <a:off x="1730376" y="2811463"/>
              <a:ext cx="5683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8" name="Rectangle 157"/>
            <p:cNvSpPr>
              <a:spLocks noChangeArrowheads="1"/>
            </p:cNvSpPr>
            <p:nvPr/>
          </p:nvSpPr>
          <p:spPr bwMode="auto">
            <a:xfrm>
              <a:off x="1954213" y="2747963"/>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79" name="Rectangle 158"/>
            <p:cNvSpPr>
              <a:spLocks noChangeArrowheads="1"/>
            </p:cNvSpPr>
            <p:nvPr/>
          </p:nvSpPr>
          <p:spPr bwMode="auto">
            <a:xfrm>
              <a:off x="1976438" y="2517775"/>
              <a:ext cx="77788"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0" name="Rectangle 159"/>
            <p:cNvSpPr>
              <a:spLocks noChangeArrowheads="1"/>
            </p:cNvSpPr>
            <p:nvPr/>
          </p:nvSpPr>
          <p:spPr bwMode="auto">
            <a:xfrm>
              <a:off x="1954213" y="2505075"/>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1" name="Rectangle 160"/>
            <p:cNvSpPr>
              <a:spLocks noChangeArrowheads="1"/>
            </p:cNvSpPr>
            <p:nvPr/>
          </p:nvSpPr>
          <p:spPr bwMode="auto">
            <a:xfrm>
              <a:off x="1774826" y="2747963"/>
              <a:ext cx="119063"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2" name="Rectangle 161"/>
            <p:cNvSpPr>
              <a:spLocks noChangeArrowheads="1"/>
            </p:cNvSpPr>
            <p:nvPr/>
          </p:nvSpPr>
          <p:spPr bwMode="auto">
            <a:xfrm>
              <a:off x="1795463" y="2517775"/>
              <a:ext cx="77788"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3" name="Rectangle 162"/>
            <p:cNvSpPr>
              <a:spLocks noChangeArrowheads="1"/>
            </p:cNvSpPr>
            <p:nvPr/>
          </p:nvSpPr>
          <p:spPr bwMode="auto">
            <a:xfrm>
              <a:off x="1774826" y="2505075"/>
              <a:ext cx="119063"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4" name="Rectangle 163"/>
            <p:cNvSpPr>
              <a:spLocks noChangeArrowheads="1"/>
            </p:cNvSpPr>
            <p:nvPr/>
          </p:nvSpPr>
          <p:spPr bwMode="auto">
            <a:xfrm>
              <a:off x="2135188" y="2747963"/>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5" name="Rectangle 164"/>
            <p:cNvSpPr>
              <a:spLocks noChangeArrowheads="1"/>
            </p:cNvSpPr>
            <p:nvPr/>
          </p:nvSpPr>
          <p:spPr bwMode="auto">
            <a:xfrm>
              <a:off x="2157413" y="2517775"/>
              <a:ext cx="76200" cy="250825"/>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6" name="Rectangle 165"/>
            <p:cNvSpPr>
              <a:spLocks noChangeArrowheads="1"/>
            </p:cNvSpPr>
            <p:nvPr/>
          </p:nvSpPr>
          <p:spPr bwMode="auto">
            <a:xfrm>
              <a:off x="2135188" y="2505075"/>
              <a:ext cx="120650" cy="31750"/>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7" name="Rectangle 166"/>
            <p:cNvSpPr>
              <a:spLocks noChangeArrowheads="1"/>
            </p:cNvSpPr>
            <p:nvPr/>
          </p:nvSpPr>
          <p:spPr bwMode="auto">
            <a:xfrm>
              <a:off x="1730376" y="2435225"/>
              <a:ext cx="568325" cy="33338"/>
            </a:xfrm>
            <a:prstGeom prst="rect">
              <a:avLst/>
            </a:pr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88" name="Freeform 167"/>
            <p:cNvSpPr/>
            <p:nvPr/>
          </p:nvSpPr>
          <p:spPr bwMode="auto">
            <a:xfrm>
              <a:off x="1730376" y="2255838"/>
              <a:ext cx="568325" cy="179388"/>
            </a:xfrm>
            <a:custGeom>
              <a:avLst/>
              <a:gdLst>
                <a:gd name="T0" fmla="*/ 179 w 358"/>
                <a:gd name="T1" fmla="*/ 0 h 113"/>
                <a:gd name="T2" fmla="*/ 0 w 358"/>
                <a:gd name="T3" fmla="*/ 113 h 113"/>
                <a:gd name="T4" fmla="*/ 358 w 358"/>
                <a:gd name="T5" fmla="*/ 113 h 113"/>
                <a:gd name="T6" fmla="*/ 179 w 358"/>
                <a:gd name="T7" fmla="*/ 0 h 113"/>
              </a:gdLst>
              <a:ahLst/>
              <a:cxnLst>
                <a:cxn ang="0">
                  <a:pos x="T0" y="T1"/>
                </a:cxn>
                <a:cxn ang="0">
                  <a:pos x="T2" y="T3"/>
                </a:cxn>
                <a:cxn ang="0">
                  <a:pos x="T4" y="T5"/>
                </a:cxn>
                <a:cxn ang="0">
                  <a:pos x="T6" y="T7"/>
                </a:cxn>
              </a:cxnLst>
              <a:rect l="0" t="0" r="r" b="b"/>
              <a:pathLst>
                <a:path w="358" h="113">
                  <a:moveTo>
                    <a:pt x="179" y="0"/>
                  </a:moveTo>
                  <a:lnTo>
                    <a:pt x="0" y="113"/>
                  </a:lnTo>
                  <a:lnTo>
                    <a:pt x="358" y="113"/>
                  </a:lnTo>
                  <a:lnTo>
                    <a:pt x="179"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89" name="Freeform 168"/>
          <p:cNvSpPr>
            <a:spLocks noEditPoints="1"/>
          </p:cNvSpPr>
          <p:nvPr/>
        </p:nvSpPr>
        <p:spPr bwMode="auto">
          <a:xfrm>
            <a:off x="2104708" y="2199688"/>
            <a:ext cx="436854" cy="285654"/>
          </a:xfrm>
          <a:custGeom>
            <a:avLst/>
            <a:gdLst>
              <a:gd name="T0" fmla="*/ 497 w 497"/>
              <a:gd name="T1" fmla="*/ 0 h 325"/>
              <a:gd name="T2" fmla="*/ 386 w 497"/>
              <a:gd name="T3" fmla="*/ 37 h 325"/>
              <a:gd name="T4" fmla="*/ 386 w 497"/>
              <a:gd name="T5" fmla="*/ 210 h 325"/>
              <a:gd name="T6" fmla="*/ 386 w 497"/>
              <a:gd name="T7" fmla="*/ 210 h 325"/>
              <a:gd name="T8" fmla="*/ 397 w 497"/>
              <a:gd name="T9" fmla="*/ 209 h 325"/>
              <a:gd name="T10" fmla="*/ 405 w 497"/>
              <a:gd name="T11" fmla="*/ 206 h 325"/>
              <a:gd name="T12" fmla="*/ 409 w 497"/>
              <a:gd name="T13" fmla="*/ 204 h 325"/>
              <a:gd name="T14" fmla="*/ 411 w 497"/>
              <a:gd name="T15" fmla="*/ 201 h 325"/>
              <a:gd name="T16" fmla="*/ 413 w 497"/>
              <a:gd name="T17" fmla="*/ 197 h 325"/>
              <a:gd name="T18" fmla="*/ 413 w 497"/>
              <a:gd name="T19" fmla="*/ 194 h 325"/>
              <a:gd name="T20" fmla="*/ 413 w 497"/>
              <a:gd name="T21" fmla="*/ 118 h 325"/>
              <a:gd name="T22" fmla="*/ 399 w 497"/>
              <a:gd name="T23" fmla="*/ 118 h 325"/>
              <a:gd name="T24" fmla="*/ 399 w 497"/>
              <a:gd name="T25" fmla="*/ 86 h 325"/>
              <a:gd name="T26" fmla="*/ 413 w 497"/>
              <a:gd name="T27" fmla="*/ 86 h 325"/>
              <a:gd name="T28" fmla="*/ 447 w 497"/>
              <a:gd name="T29" fmla="*/ 86 h 325"/>
              <a:gd name="T30" fmla="*/ 462 w 497"/>
              <a:gd name="T31" fmla="*/ 86 h 325"/>
              <a:gd name="T32" fmla="*/ 462 w 497"/>
              <a:gd name="T33" fmla="*/ 118 h 325"/>
              <a:gd name="T34" fmla="*/ 447 w 497"/>
              <a:gd name="T35" fmla="*/ 118 h 325"/>
              <a:gd name="T36" fmla="*/ 447 w 497"/>
              <a:gd name="T37" fmla="*/ 194 h 325"/>
              <a:gd name="T38" fmla="*/ 447 w 497"/>
              <a:gd name="T39" fmla="*/ 194 h 325"/>
              <a:gd name="T40" fmla="*/ 446 w 497"/>
              <a:gd name="T41" fmla="*/ 204 h 325"/>
              <a:gd name="T42" fmla="*/ 442 w 497"/>
              <a:gd name="T43" fmla="*/ 212 h 325"/>
              <a:gd name="T44" fmla="*/ 436 w 497"/>
              <a:gd name="T45" fmla="*/ 220 h 325"/>
              <a:gd name="T46" fmla="*/ 430 w 497"/>
              <a:gd name="T47" fmla="*/ 227 h 325"/>
              <a:gd name="T48" fmla="*/ 420 w 497"/>
              <a:gd name="T49" fmla="*/ 232 h 325"/>
              <a:gd name="T50" fmla="*/ 411 w 497"/>
              <a:gd name="T51" fmla="*/ 236 h 325"/>
              <a:gd name="T52" fmla="*/ 399 w 497"/>
              <a:gd name="T53" fmla="*/ 239 h 325"/>
              <a:gd name="T54" fmla="*/ 386 w 497"/>
              <a:gd name="T55" fmla="*/ 239 h 325"/>
              <a:gd name="T56" fmla="*/ 386 w 497"/>
              <a:gd name="T57" fmla="*/ 289 h 325"/>
              <a:gd name="T58" fmla="*/ 497 w 497"/>
              <a:gd name="T59" fmla="*/ 325 h 325"/>
              <a:gd name="T60" fmla="*/ 497 w 497"/>
              <a:gd name="T61" fmla="*/ 0 h 325"/>
              <a:gd name="T62" fmla="*/ 386 w 497"/>
              <a:gd name="T63" fmla="*/ 37 h 325"/>
              <a:gd name="T64" fmla="*/ 0 w 497"/>
              <a:gd name="T65" fmla="*/ 163 h 325"/>
              <a:gd name="T66" fmla="*/ 386 w 497"/>
              <a:gd name="T67" fmla="*/ 289 h 325"/>
              <a:gd name="T68" fmla="*/ 386 w 497"/>
              <a:gd name="T69" fmla="*/ 239 h 325"/>
              <a:gd name="T70" fmla="*/ 386 w 497"/>
              <a:gd name="T71" fmla="*/ 239 h 325"/>
              <a:gd name="T72" fmla="*/ 374 w 497"/>
              <a:gd name="T73" fmla="*/ 239 h 325"/>
              <a:gd name="T74" fmla="*/ 363 w 497"/>
              <a:gd name="T75" fmla="*/ 236 h 325"/>
              <a:gd name="T76" fmla="*/ 353 w 497"/>
              <a:gd name="T77" fmla="*/ 232 h 325"/>
              <a:gd name="T78" fmla="*/ 343 w 497"/>
              <a:gd name="T79" fmla="*/ 227 h 325"/>
              <a:gd name="T80" fmla="*/ 336 w 497"/>
              <a:gd name="T81" fmla="*/ 220 h 325"/>
              <a:gd name="T82" fmla="*/ 331 w 497"/>
              <a:gd name="T83" fmla="*/ 212 h 325"/>
              <a:gd name="T84" fmla="*/ 327 w 497"/>
              <a:gd name="T85" fmla="*/ 204 h 325"/>
              <a:gd name="T86" fmla="*/ 325 w 497"/>
              <a:gd name="T87" fmla="*/ 194 h 325"/>
              <a:gd name="T88" fmla="*/ 325 w 497"/>
              <a:gd name="T89" fmla="*/ 118 h 325"/>
              <a:gd name="T90" fmla="*/ 311 w 497"/>
              <a:gd name="T91" fmla="*/ 118 h 325"/>
              <a:gd name="T92" fmla="*/ 311 w 497"/>
              <a:gd name="T93" fmla="*/ 86 h 325"/>
              <a:gd name="T94" fmla="*/ 325 w 497"/>
              <a:gd name="T95" fmla="*/ 86 h 325"/>
              <a:gd name="T96" fmla="*/ 359 w 497"/>
              <a:gd name="T97" fmla="*/ 86 h 325"/>
              <a:gd name="T98" fmla="*/ 376 w 497"/>
              <a:gd name="T99" fmla="*/ 86 h 325"/>
              <a:gd name="T100" fmla="*/ 376 w 497"/>
              <a:gd name="T101" fmla="*/ 118 h 325"/>
              <a:gd name="T102" fmla="*/ 359 w 497"/>
              <a:gd name="T103" fmla="*/ 118 h 325"/>
              <a:gd name="T104" fmla="*/ 359 w 497"/>
              <a:gd name="T105" fmla="*/ 194 h 325"/>
              <a:gd name="T106" fmla="*/ 359 w 497"/>
              <a:gd name="T107" fmla="*/ 194 h 325"/>
              <a:gd name="T108" fmla="*/ 361 w 497"/>
              <a:gd name="T109" fmla="*/ 197 h 325"/>
              <a:gd name="T110" fmla="*/ 362 w 497"/>
              <a:gd name="T111" fmla="*/ 201 h 325"/>
              <a:gd name="T112" fmla="*/ 365 w 497"/>
              <a:gd name="T113" fmla="*/ 204 h 325"/>
              <a:gd name="T114" fmla="*/ 367 w 497"/>
              <a:gd name="T115" fmla="*/ 206 h 325"/>
              <a:gd name="T116" fmla="*/ 376 w 497"/>
              <a:gd name="T117" fmla="*/ 209 h 325"/>
              <a:gd name="T118" fmla="*/ 386 w 497"/>
              <a:gd name="T119" fmla="*/ 210 h 325"/>
              <a:gd name="T120" fmla="*/ 386 w 497"/>
              <a:gd name="T121" fmla="*/ 37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325">
                <a:moveTo>
                  <a:pt x="497" y="0"/>
                </a:moveTo>
                <a:lnTo>
                  <a:pt x="386" y="37"/>
                </a:lnTo>
                <a:lnTo>
                  <a:pt x="386" y="210"/>
                </a:lnTo>
                <a:lnTo>
                  <a:pt x="386" y="210"/>
                </a:lnTo>
                <a:lnTo>
                  <a:pt x="397" y="209"/>
                </a:lnTo>
                <a:lnTo>
                  <a:pt x="405" y="206"/>
                </a:lnTo>
                <a:lnTo>
                  <a:pt x="409" y="204"/>
                </a:lnTo>
                <a:lnTo>
                  <a:pt x="411" y="201"/>
                </a:lnTo>
                <a:lnTo>
                  <a:pt x="413" y="197"/>
                </a:lnTo>
                <a:lnTo>
                  <a:pt x="413" y="194"/>
                </a:lnTo>
                <a:lnTo>
                  <a:pt x="413" y="118"/>
                </a:lnTo>
                <a:lnTo>
                  <a:pt x="399" y="118"/>
                </a:lnTo>
                <a:lnTo>
                  <a:pt x="399" y="86"/>
                </a:lnTo>
                <a:lnTo>
                  <a:pt x="413" y="86"/>
                </a:lnTo>
                <a:lnTo>
                  <a:pt x="447" y="86"/>
                </a:lnTo>
                <a:lnTo>
                  <a:pt x="462" y="86"/>
                </a:lnTo>
                <a:lnTo>
                  <a:pt x="462" y="118"/>
                </a:lnTo>
                <a:lnTo>
                  <a:pt x="447" y="118"/>
                </a:lnTo>
                <a:lnTo>
                  <a:pt x="447" y="194"/>
                </a:lnTo>
                <a:lnTo>
                  <a:pt x="447" y="194"/>
                </a:lnTo>
                <a:lnTo>
                  <a:pt x="446" y="204"/>
                </a:lnTo>
                <a:lnTo>
                  <a:pt x="442" y="212"/>
                </a:lnTo>
                <a:lnTo>
                  <a:pt x="436" y="220"/>
                </a:lnTo>
                <a:lnTo>
                  <a:pt x="430" y="227"/>
                </a:lnTo>
                <a:lnTo>
                  <a:pt x="420" y="232"/>
                </a:lnTo>
                <a:lnTo>
                  <a:pt x="411" y="236"/>
                </a:lnTo>
                <a:lnTo>
                  <a:pt x="399" y="239"/>
                </a:lnTo>
                <a:lnTo>
                  <a:pt x="386" y="239"/>
                </a:lnTo>
                <a:lnTo>
                  <a:pt x="386" y="289"/>
                </a:lnTo>
                <a:lnTo>
                  <a:pt x="497" y="325"/>
                </a:lnTo>
                <a:lnTo>
                  <a:pt x="497" y="0"/>
                </a:lnTo>
                <a:close/>
                <a:moveTo>
                  <a:pt x="386" y="37"/>
                </a:moveTo>
                <a:lnTo>
                  <a:pt x="0" y="163"/>
                </a:lnTo>
                <a:lnTo>
                  <a:pt x="386" y="289"/>
                </a:lnTo>
                <a:lnTo>
                  <a:pt x="386" y="239"/>
                </a:lnTo>
                <a:lnTo>
                  <a:pt x="386" y="239"/>
                </a:lnTo>
                <a:lnTo>
                  <a:pt x="374" y="239"/>
                </a:lnTo>
                <a:lnTo>
                  <a:pt x="363" y="236"/>
                </a:lnTo>
                <a:lnTo>
                  <a:pt x="353" y="232"/>
                </a:lnTo>
                <a:lnTo>
                  <a:pt x="343" y="227"/>
                </a:lnTo>
                <a:lnTo>
                  <a:pt x="336" y="220"/>
                </a:lnTo>
                <a:lnTo>
                  <a:pt x="331" y="212"/>
                </a:lnTo>
                <a:lnTo>
                  <a:pt x="327" y="204"/>
                </a:lnTo>
                <a:lnTo>
                  <a:pt x="325" y="194"/>
                </a:lnTo>
                <a:lnTo>
                  <a:pt x="325" y="118"/>
                </a:lnTo>
                <a:lnTo>
                  <a:pt x="311" y="118"/>
                </a:lnTo>
                <a:lnTo>
                  <a:pt x="311" y="86"/>
                </a:lnTo>
                <a:lnTo>
                  <a:pt x="325" y="86"/>
                </a:lnTo>
                <a:lnTo>
                  <a:pt x="359" y="86"/>
                </a:lnTo>
                <a:lnTo>
                  <a:pt x="376" y="86"/>
                </a:lnTo>
                <a:lnTo>
                  <a:pt x="376" y="118"/>
                </a:lnTo>
                <a:lnTo>
                  <a:pt x="359" y="118"/>
                </a:lnTo>
                <a:lnTo>
                  <a:pt x="359" y="194"/>
                </a:lnTo>
                <a:lnTo>
                  <a:pt x="359" y="194"/>
                </a:lnTo>
                <a:lnTo>
                  <a:pt x="361" y="197"/>
                </a:lnTo>
                <a:lnTo>
                  <a:pt x="362" y="201"/>
                </a:lnTo>
                <a:lnTo>
                  <a:pt x="365" y="204"/>
                </a:lnTo>
                <a:lnTo>
                  <a:pt x="367" y="206"/>
                </a:lnTo>
                <a:lnTo>
                  <a:pt x="376" y="209"/>
                </a:lnTo>
                <a:lnTo>
                  <a:pt x="386" y="210"/>
                </a:lnTo>
                <a:lnTo>
                  <a:pt x="386" y="3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0" name="Freeform 169"/>
          <p:cNvSpPr>
            <a:spLocks noEditPoints="1"/>
          </p:cNvSpPr>
          <p:nvPr/>
        </p:nvSpPr>
        <p:spPr bwMode="auto">
          <a:xfrm>
            <a:off x="1475356" y="2514347"/>
            <a:ext cx="102841" cy="177545"/>
          </a:xfrm>
          <a:custGeom>
            <a:avLst/>
            <a:gdLst>
              <a:gd name="T0" fmla="*/ 71 w 117"/>
              <a:gd name="T1" fmla="*/ 170 h 202"/>
              <a:gd name="T2" fmla="*/ 80 w 117"/>
              <a:gd name="T3" fmla="*/ 173 h 202"/>
              <a:gd name="T4" fmla="*/ 85 w 117"/>
              <a:gd name="T5" fmla="*/ 181 h 202"/>
              <a:gd name="T6" fmla="*/ 85 w 117"/>
              <a:gd name="T7" fmla="*/ 188 h 202"/>
              <a:gd name="T8" fmla="*/ 80 w 117"/>
              <a:gd name="T9" fmla="*/ 199 h 202"/>
              <a:gd name="T10" fmla="*/ 75 w 117"/>
              <a:gd name="T11" fmla="*/ 202 h 202"/>
              <a:gd name="T12" fmla="*/ 71 w 117"/>
              <a:gd name="T13" fmla="*/ 170 h 202"/>
              <a:gd name="T14" fmla="*/ 71 w 117"/>
              <a:gd name="T15" fmla="*/ 157 h 202"/>
              <a:gd name="T16" fmla="*/ 71 w 117"/>
              <a:gd name="T17" fmla="*/ 68 h 202"/>
              <a:gd name="T18" fmla="*/ 80 w 117"/>
              <a:gd name="T19" fmla="*/ 77 h 202"/>
              <a:gd name="T20" fmla="*/ 85 w 117"/>
              <a:gd name="T21" fmla="*/ 91 h 202"/>
              <a:gd name="T22" fmla="*/ 92 w 117"/>
              <a:gd name="T23" fmla="*/ 116 h 202"/>
              <a:gd name="T24" fmla="*/ 94 w 117"/>
              <a:gd name="T25" fmla="*/ 120 h 202"/>
              <a:gd name="T26" fmla="*/ 100 w 117"/>
              <a:gd name="T27" fmla="*/ 126 h 202"/>
              <a:gd name="T28" fmla="*/ 110 w 117"/>
              <a:gd name="T29" fmla="*/ 127 h 202"/>
              <a:gd name="T30" fmla="*/ 117 w 117"/>
              <a:gd name="T31" fmla="*/ 145 h 202"/>
              <a:gd name="T32" fmla="*/ 66 w 117"/>
              <a:gd name="T33" fmla="*/ 170 h 202"/>
              <a:gd name="T34" fmla="*/ 71 w 117"/>
              <a:gd name="T35" fmla="*/ 170 h 202"/>
              <a:gd name="T36" fmla="*/ 71 w 117"/>
              <a:gd name="T37" fmla="*/ 202 h 202"/>
              <a:gd name="T38" fmla="*/ 61 w 117"/>
              <a:gd name="T39" fmla="*/ 199 h 202"/>
              <a:gd name="T40" fmla="*/ 56 w 117"/>
              <a:gd name="T41" fmla="*/ 189 h 202"/>
              <a:gd name="T42" fmla="*/ 56 w 117"/>
              <a:gd name="T43" fmla="*/ 184 h 202"/>
              <a:gd name="T44" fmla="*/ 61 w 117"/>
              <a:gd name="T45" fmla="*/ 173 h 202"/>
              <a:gd name="T46" fmla="*/ 66 w 117"/>
              <a:gd name="T47" fmla="*/ 170 h 202"/>
              <a:gd name="T48" fmla="*/ 71 w 117"/>
              <a:gd name="T49" fmla="*/ 68 h 202"/>
              <a:gd name="T50" fmla="*/ 60 w 117"/>
              <a:gd name="T51" fmla="*/ 62 h 202"/>
              <a:gd name="T52" fmla="*/ 47 w 117"/>
              <a:gd name="T53" fmla="*/ 61 h 202"/>
              <a:gd name="T54" fmla="*/ 34 w 117"/>
              <a:gd name="T55" fmla="*/ 8 h 202"/>
              <a:gd name="T56" fmla="*/ 29 w 117"/>
              <a:gd name="T57" fmla="*/ 1 h 202"/>
              <a:gd name="T58" fmla="*/ 19 w 117"/>
              <a:gd name="T59" fmla="*/ 0 h 202"/>
              <a:gd name="T60" fmla="*/ 15 w 117"/>
              <a:gd name="T61" fmla="*/ 1 h 202"/>
              <a:gd name="T62" fmla="*/ 10 w 117"/>
              <a:gd name="T63" fmla="*/ 9 h 202"/>
              <a:gd name="T64" fmla="*/ 24 w 117"/>
              <a:gd name="T65" fmla="*/ 66 h 202"/>
              <a:gd name="T66" fmla="*/ 19 w 117"/>
              <a:gd name="T67" fmla="*/ 70 h 202"/>
              <a:gd name="T68" fmla="*/ 11 w 117"/>
              <a:gd name="T69" fmla="*/ 78 h 202"/>
              <a:gd name="T70" fmla="*/ 6 w 117"/>
              <a:gd name="T71" fmla="*/ 91 h 202"/>
              <a:gd name="T72" fmla="*/ 4 w 117"/>
              <a:gd name="T73" fmla="*/ 104 h 202"/>
              <a:gd name="T74" fmla="*/ 6 w 117"/>
              <a:gd name="T75" fmla="*/ 111 h 202"/>
              <a:gd name="T76" fmla="*/ 12 w 117"/>
              <a:gd name="T77" fmla="*/ 138 h 202"/>
              <a:gd name="T78" fmla="*/ 12 w 117"/>
              <a:gd name="T79" fmla="*/ 142 h 202"/>
              <a:gd name="T80" fmla="*/ 10 w 117"/>
              <a:gd name="T81" fmla="*/ 149 h 202"/>
              <a:gd name="T82" fmla="*/ 3 w 117"/>
              <a:gd name="T83" fmla="*/ 156 h 202"/>
              <a:gd name="T84" fmla="*/ 6 w 117"/>
              <a:gd name="T85" fmla="*/ 175 h 202"/>
              <a:gd name="T86" fmla="*/ 71 w 117"/>
              <a:gd name="T87" fmla="*/ 6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7" h="202">
                <a:moveTo>
                  <a:pt x="71" y="170"/>
                </a:moveTo>
                <a:lnTo>
                  <a:pt x="71" y="170"/>
                </a:lnTo>
                <a:lnTo>
                  <a:pt x="76" y="170"/>
                </a:lnTo>
                <a:lnTo>
                  <a:pt x="80" y="173"/>
                </a:lnTo>
                <a:lnTo>
                  <a:pt x="84" y="177"/>
                </a:lnTo>
                <a:lnTo>
                  <a:pt x="85" y="181"/>
                </a:lnTo>
                <a:lnTo>
                  <a:pt x="85" y="181"/>
                </a:lnTo>
                <a:lnTo>
                  <a:pt x="85" y="188"/>
                </a:lnTo>
                <a:lnTo>
                  <a:pt x="84" y="193"/>
                </a:lnTo>
                <a:lnTo>
                  <a:pt x="80" y="199"/>
                </a:lnTo>
                <a:lnTo>
                  <a:pt x="75" y="202"/>
                </a:lnTo>
                <a:lnTo>
                  <a:pt x="75" y="202"/>
                </a:lnTo>
                <a:lnTo>
                  <a:pt x="71" y="202"/>
                </a:lnTo>
                <a:lnTo>
                  <a:pt x="71" y="170"/>
                </a:lnTo>
                <a:lnTo>
                  <a:pt x="71" y="170"/>
                </a:lnTo>
                <a:close/>
                <a:moveTo>
                  <a:pt x="71" y="157"/>
                </a:moveTo>
                <a:lnTo>
                  <a:pt x="71" y="68"/>
                </a:lnTo>
                <a:lnTo>
                  <a:pt x="71" y="68"/>
                </a:lnTo>
                <a:lnTo>
                  <a:pt x="76" y="72"/>
                </a:lnTo>
                <a:lnTo>
                  <a:pt x="80" y="77"/>
                </a:lnTo>
                <a:lnTo>
                  <a:pt x="83" y="84"/>
                </a:lnTo>
                <a:lnTo>
                  <a:pt x="85" y="91"/>
                </a:lnTo>
                <a:lnTo>
                  <a:pt x="85" y="91"/>
                </a:lnTo>
                <a:lnTo>
                  <a:pt x="92" y="116"/>
                </a:lnTo>
                <a:lnTo>
                  <a:pt x="92" y="116"/>
                </a:lnTo>
                <a:lnTo>
                  <a:pt x="94" y="120"/>
                </a:lnTo>
                <a:lnTo>
                  <a:pt x="96" y="123"/>
                </a:lnTo>
                <a:lnTo>
                  <a:pt x="100" y="126"/>
                </a:lnTo>
                <a:lnTo>
                  <a:pt x="103" y="127"/>
                </a:lnTo>
                <a:lnTo>
                  <a:pt x="110" y="127"/>
                </a:lnTo>
                <a:lnTo>
                  <a:pt x="112" y="127"/>
                </a:lnTo>
                <a:lnTo>
                  <a:pt x="117" y="145"/>
                </a:lnTo>
                <a:lnTo>
                  <a:pt x="71" y="157"/>
                </a:lnTo>
                <a:close/>
                <a:moveTo>
                  <a:pt x="66" y="170"/>
                </a:moveTo>
                <a:lnTo>
                  <a:pt x="66" y="170"/>
                </a:lnTo>
                <a:lnTo>
                  <a:pt x="71" y="170"/>
                </a:lnTo>
                <a:lnTo>
                  <a:pt x="71" y="202"/>
                </a:lnTo>
                <a:lnTo>
                  <a:pt x="71" y="202"/>
                </a:lnTo>
                <a:lnTo>
                  <a:pt x="65" y="200"/>
                </a:lnTo>
                <a:lnTo>
                  <a:pt x="61" y="199"/>
                </a:lnTo>
                <a:lnTo>
                  <a:pt x="57" y="195"/>
                </a:lnTo>
                <a:lnTo>
                  <a:pt x="56" y="189"/>
                </a:lnTo>
                <a:lnTo>
                  <a:pt x="56" y="189"/>
                </a:lnTo>
                <a:lnTo>
                  <a:pt x="56" y="184"/>
                </a:lnTo>
                <a:lnTo>
                  <a:pt x="57" y="179"/>
                </a:lnTo>
                <a:lnTo>
                  <a:pt x="61" y="173"/>
                </a:lnTo>
                <a:lnTo>
                  <a:pt x="66" y="170"/>
                </a:lnTo>
                <a:lnTo>
                  <a:pt x="66" y="170"/>
                </a:lnTo>
                <a:close/>
                <a:moveTo>
                  <a:pt x="71" y="68"/>
                </a:moveTo>
                <a:lnTo>
                  <a:pt x="71" y="68"/>
                </a:lnTo>
                <a:lnTo>
                  <a:pt x="65" y="65"/>
                </a:lnTo>
                <a:lnTo>
                  <a:pt x="60" y="62"/>
                </a:lnTo>
                <a:lnTo>
                  <a:pt x="54" y="61"/>
                </a:lnTo>
                <a:lnTo>
                  <a:pt x="47" y="61"/>
                </a:lnTo>
                <a:lnTo>
                  <a:pt x="34" y="8"/>
                </a:lnTo>
                <a:lnTo>
                  <a:pt x="34" y="8"/>
                </a:lnTo>
                <a:lnTo>
                  <a:pt x="31" y="4"/>
                </a:lnTo>
                <a:lnTo>
                  <a:pt x="29" y="1"/>
                </a:lnTo>
                <a:lnTo>
                  <a:pt x="24" y="0"/>
                </a:lnTo>
                <a:lnTo>
                  <a:pt x="19" y="0"/>
                </a:lnTo>
                <a:lnTo>
                  <a:pt x="19" y="0"/>
                </a:lnTo>
                <a:lnTo>
                  <a:pt x="15" y="1"/>
                </a:lnTo>
                <a:lnTo>
                  <a:pt x="12" y="5"/>
                </a:lnTo>
                <a:lnTo>
                  <a:pt x="10" y="9"/>
                </a:lnTo>
                <a:lnTo>
                  <a:pt x="11" y="15"/>
                </a:lnTo>
                <a:lnTo>
                  <a:pt x="24" y="66"/>
                </a:lnTo>
                <a:lnTo>
                  <a:pt x="24" y="66"/>
                </a:lnTo>
                <a:lnTo>
                  <a:pt x="19" y="70"/>
                </a:lnTo>
                <a:lnTo>
                  <a:pt x="15" y="74"/>
                </a:lnTo>
                <a:lnTo>
                  <a:pt x="11" y="78"/>
                </a:lnTo>
                <a:lnTo>
                  <a:pt x="7" y="84"/>
                </a:lnTo>
                <a:lnTo>
                  <a:pt x="6" y="91"/>
                </a:lnTo>
                <a:lnTo>
                  <a:pt x="4" y="96"/>
                </a:lnTo>
                <a:lnTo>
                  <a:pt x="4" y="104"/>
                </a:lnTo>
                <a:lnTo>
                  <a:pt x="6" y="111"/>
                </a:lnTo>
                <a:lnTo>
                  <a:pt x="6" y="111"/>
                </a:lnTo>
                <a:lnTo>
                  <a:pt x="12" y="138"/>
                </a:lnTo>
                <a:lnTo>
                  <a:pt x="12" y="138"/>
                </a:lnTo>
                <a:lnTo>
                  <a:pt x="12" y="138"/>
                </a:lnTo>
                <a:lnTo>
                  <a:pt x="12" y="142"/>
                </a:lnTo>
                <a:lnTo>
                  <a:pt x="12" y="146"/>
                </a:lnTo>
                <a:lnTo>
                  <a:pt x="10" y="149"/>
                </a:lnTo>
                <a:lnTo>
                  <a:pt x="8" y="152"/>
                </a:lnTo>
                <a:lnTo>
                  <a:pt x="3" y="156"/>
                </a:lnTo>
                <a:lnTo>
                  <a:pt x="0" y="157"/>
                </a:lnTo>
                <a:lnTo>
                  <a:pt x="6" y="175"/>
                </a:lnTo>
                <a:lnTo>
                  <a:pt x="71" y="157"/>
                </a:lnTo>
                <a:lnTo>
                  <a:pt x="71" y="68"/>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1" name="Freeform 170"/>
          <p:cNvSpPr>
            <a:spLocks noEditPoints="1"/>
          </p:cNvSpPr>
          <p:nvPr/>
        </p:nvSpPr>
        <p:spPr bwMode="auto">
          <a:xfrm>
            <a:off x="2269078" y="1899971"/>
            <a:ext cx="204804" cy="252255"/>
          </a:xfrm>
          <a:custGeom>
            <a:avLst/>
            <a:gdLst>
              <a:gd name="T0" fmla="*/ 164 w 233"/>
              <a:gd name="T1" fmla="*/ 0 h 287"/>
              <a:gd name="T2" fmla="*/ 233 w 233"/>
              <a:gd name="T3" fmla="*/ 248 h 287"/>
              <a:gd name="T4" fmla="*/ 216 w 233"/>
              <a:gd name="T5" fmla="*/ 280 h 287"/>
              <a:gd name="T6" fmla="*/ 164 w 233"/>
              <a:gd name="T7" fmla="*/ 226 h 287"/>
              <a:gd name="T8" fmla="*/ 179 w 233"/>
              <a:gd name="T9" fmla="*/ 218 h 287"/>
              <a:gd name="T10" fmla="*/ 194 w 233"/>
              <a:gd name="T11" fmla="*/ 191 h 287"/>
              <a:gd name="T12" fmla="*/ 194 w 233"/>
              <a:gd name="T13" fmla="*/ 157 h 287"/>
              <a:gd name="T14" fmla="*/ 178 w 233"/>
              <a:gd name="T15" fmla="*/ 148 h 287"/>
              <a:gd name="T16" fmla="*/ 164 w 233"/>
              <a:gd name="T17" fmla="*/ 118 h 287"/>
              <a:gd name="T18" fmla="*/ 167 w 233"/>
              <a:gd name="T19" fmla="*/ 210 h 287"/>
              <a:gd name="T20" fmla="*/ 180 w 233"/>
              <a:gd name="T21" fmla="*/ 175 h 287"/>
              <a:gd name="T22" fmla="*/ 175 w 233"/>
              <a:gd name="T23" fmla="*/ 160 h 287"/>
              <a:gd name="T24" fmla="*/ 164 w 233"/>
              <a:gd name="T25" fmla="*/ 160 h 287"/>
              <a:gd name="T26" fmla="*/ 133 w 233"/>
              <a:gd name="T27" fmla="*/ 14 h 287"/>
              <a:gd name="T28" fmla="*/ 164 w 233"/>
              <a:gd name="T29" fmla="*/ 118 h 287"/>
              <a:gd name="T30" fmla="*/ 136 w 233"/>
              <a:gd name="T31" fmla="*/ 111 h 287"/>
              <a:gd name="T32" fmla="*/ 133 w 233"/>
              <a:gd name="T33" fmla="*/ 287 h 287"/>
              <a:gd name="T34" fmla="*/ 140 w 233"/>
              <a:gd name="T35" fmla="*/ 224 h 287"/>
              <a:gd name="T36" fmla="*/ 164 w 233"/>
              <a:gd name="T37" fmla="*/ 287 h 287"/>
              <a:gd name="T38" fmla="*/ 153 w 233"/>
              <a:gd name="T39" fmla="*/ 201 h 287"/>
              <a:gd name="T40" fmla="*/ 156 w 233"/>
              <a:gd name="T41" fmla="*/ 210 h 287"/>
              <a:gd name="T42" fmla="*/ 164 w 233"/>
              <a:gd name="T43" fmla="*/ 160 h 287"/>
              <a:gd name="T44" fmla="*/ 96 w 233"/>
              <a:gd name="T45" fmla="*/ 0 h 287"/>
              <a:gd name="T46" fmla="*/ 133 w 233"/>
              <a:gd name="T47" fmla="*/ 110 h 287"/>
              <a:gd name="T48" fmla="*/ 103 w 233"/>
              <a:gd name="T49" fmla="*/ 115 h 287"/>
              <a:gd name="T50" fmla="*/ 96 w 233"/>
              <a:gd name="T51" fmla="*/ 287 h 287"/>
              <a:gd name="T52" fmla="*/ 132 w 233"/>
              <a:gd name="T53" fmla="*/ 198 h 287"/>
              <a:gd name="T54" fmla="*/ 133 w 233"/>
              <a:gd name="T55" fmla="*/ 218 h 287"/>
              <a:gd name="T56" fmla="*/ 101 w 233"/>
              <a:gd name="T57" fmla="*/ 169 h 287"/>
              <a:gd name="T58" fmla="*/ 96 w 233"/>
              <a:gd name="T59" fmla="*/ 160 h 287"/>
              <a:gd name="T60" fmla="*/ 96 w 233"/>
              <a:gd name="T61" fmla="*/ 133 h 287"/>
              <a:gd name="T62" fmla="*/ 82 w 233"/>
              <a:gd name="T63" fmla="*/ 14 h 287"/>
              <a:gd name="T64" fmla="*/ 96 w 233"/>
              <a:gd name="T65" fmla="*/ 121 h 287"/>
              <a:gd name="T66" fmla="*/ 82 w 233"/>
              <a:gd name="T67" fmla="*/ 50 h 287"/>
              <a:gd name="T68" fmla="*/ 82 w 233"/>
              <a:gd name="T69" fmla="*/ 164 h 287"/>
              <a:gd name="T70" fmla="*/ 96 w 233"/>
              <a:gd name="T71" fmla="*/ 226 h 287"/>
              <a:gd name="T72" fmla="*/ 90 w 233"/>
              <a:gd name="T73" fmla="*/ 144 h 287"/>
              <a:gd name="T74" fmla="*/ 40 w 233"/>
              <a:gd name="T75" fmla="*/ 0 h 287"/>
              <a:gd name="T76" fmla="*/ 27 w 233"/>
              <a:gd name="T77" fmla="*/ 15 h 287"/>
              <a:gd name="T78" fmla="*/ 17 w 233"/>
              <a:gd name="T79" fmla="*/ 31 h 287"/>
              <a:gd name="T80" fmla="*/ 82 w 233"/>
              <a:gd name="T81" fmla="*/ 50 h 287"/>
              <a:gd name="T82" fmla="*/ 61 w 233"/>
              <a:gd name="T83" fmla="*/ 155 h 287"/>
              <a:gd name="T84" fmla="*/ 38 w 233"/>
              <a:gd name="T85" fmla="*/ 160 h 287"/>
              <a:gd name="T86" fmla="*/ 29 w 233"/>
              <a:gd name="T87" fmla="*/ 174 h 287"/>
              <a:gd name="T88" fmla="*/ 40 w 233"/>
              <a:gd name="T89" fmla="*/ 183 h 287"/>
              <a:gd name="T90" fmla="*/ 46 w 233"/>
              <a:gd name="T91" fmla="*/ 179 h 287"/>
              <a:gd name="T92" fmla="*/ 45 w 233"/>
              <a:gd name="T93" fmla="*/ 172 h 287"/>
              <a:gd name="T94" fmla="*/ 57 w 233"/>
              <a:gd name="T95" fmla="*/ 164 h 287"/>
              <a:gd name="T96" fmla="*/ 48 w 233"/>
              <a:gd name="T97" fmla="*/ 195 h 287"/>
              <a:gd name="T98" fmla="*/ 41 w 233"/>
              <a:gd name="T99" fmla="*/ 233 h 287"/>
              <a:gd name="T100" fmla="*/ 53 w 233"/>
              <a:gd name="T101" fmla="*/ 244 h 287"/>
              <a:gd name="T102" fmla="*/ 60 w 233"/>
              <a:gd name="T103" fmla="*/ 236 h 287"/>
              <a:gd name="T104" fmla="*/ 73 w 233"/>
              <a:gd name="T105" fmla="*/ 179 h 287"/>
              <a:gd name="T106" fmla="*/ 40 w 233"/>
              <a:gd name="T107" fmla="*/ 287 h 287"/>
              <a:gd name="T108" fmla="*/ 13 w 233"/>
              <a:gd name="T109" fmla="*/ 275 h 287"/>
              <a:gd name="T110" fmla="*/ 0 w 233"/>
              <a:gd name="T111" fmla="*/ 39 h 287"/>
              <a:gd name="T112" fmla="*/ 13 w 233"/>
              <a:gd name="T113" fmla="*/ 12 h 287"/>
              <a:gd name="T114" fmla="*/ 40 w 233"/>
              <a:gd name="T11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3" h="287">
                <a:moveTo>
                  <a:pt x="164" y="0"/>
                </a:moveTo>
                <a:lnTo>
                  <a:pt x="233" y="0"/>
                </a:lnTo>
                <a:lnTo>
                  <a:pt x="233" y="14"/>
                </a:lnTo>
                <a:lnTo>
                  <a:pt x="164" y="14"/>
                </a:lnTo>
                <a:lnTo>
                  <a:pt x="164" y="0"/>
                </a:lnTo>
                <a:lnTo>
                  <a:pt x="164" y="0"/>
                </a:lnTo>
                <a:close/>
                <a:moveTo>
                  <a:pt x="164" y="50"/>
                </a:moveTo>
                <a:lnTo>
                  <a:pt x="233" y="50"/>
                </a:lnTo>
                <a:lnTo>
                  <a:pt x="233" y="248"/>
                </a:lnTo>
                <a:lnTo>
                  <a:pt x="233" y="248"/>
                </a:lnTo>
                <a:lnTo>
                  <a:pt x="232" y="256"/>
                </a:lnTo>
                <a:lnTo>
                  <a:pt x="229" y="263"/>
                </a:lnTo>
                <a:lnTo>
                  <a:pt x="226" y="270"/>
                </a:lnTo>
                <a:lnTo>
                  <a:pt x="221" y="275"/>
                </a:lnTo>
                <a:lnTo>
                  <a:pt x="216" y="280"/>
                </a:lnTo>
                <a:lnTo>
                  <a:pt x="209" y="285"/>
                </a:lnTo>
                <a:lnTo>
                  <a:pt x="202" y="286"/>
                </a:lnTo>
                <a:lnTo>
                  <a:pt x="194" y="287"/>
                </a:lnTo>
                <a:lnTo>
                  <a:pt x="164" y="287"/>
                </a:lnTo>
                <a:lnTo>
                  <a:pt x="164" y="226"/>
                </a:lnTo>
                <a:lnTo>
                  <a:pt x="164" y="226"/>
                </a:lnTo>
                <a:lnTo>
                  <a:pt x="168" y="225"/>
                </a:lnTo>
                <a:lnTo>
                  <a:pt x="168" y="225"/>
                </a:lnTo>
                <a:lnTo>
                  <a:pt x="174" y="222"/>
                </a:lnTo>
                <a:lnTo>
                  <a:pt x="179" y="218"/>
                </a:lnTo>
                <a:lnTo>
                  <a:pt x="183" y="213"/>
                </a:lnTo>
                <a:lnTo>
                  <a:pt x="187" y="207"/>
                </a:lnTo>
                <a:lnTo>
                  <a:pt x="187" y="207"/>
                </a:lnTo>
                <a:lnTo>
                  <a:pt x="191" y="199"/>
                </a:lnTo>
                <a:lnTo>
                  <a:pt x="194" y="191"/>
                </a:lnTo>
                <a:lnTo>
                  <a:pt x="195" y="183"/>
                </a:lnTo>
                <a:lnTo>
                  <a:pt x="195" y="175"/>
                </a:lnTo>
                <a:lnTo>
                  <a:pt x="195" y="175"/>
                </a:lnTo>
                <a:lnTo>
                  <a:pt x="195" y="163"/>
                </a:lnTo>
                <a:lnTo>
                  <a:pt x="194" y="157"/>
                </a:lnTo>
                <a:lnTo>
                  <a:pt x="191" y="155"/>
                </a:lnTo>
                <a:lnTo>
                  <a:pt x="189" y="151"/>
                </a:lnTo>
                <a:lnTo>
                  <a:pt x="186" y="149"/>
                </a:lnTo>
                <a:lnTo>
                  <a:pt x="182" y="148"/>
                </a:lnTo>
                <a:lnTo>
                  <a:pt x="178" y="148"/>
                </a:lnTo>
                <a:lnTo>
                  <a:pt x="178" y="148"/>
                </a:lnTo>
                <a:lnTo>
                  <a:pt x="171" y="149"/>
                </a:lnTo>
                <a:lnTo>
                  <a:pt x="164" y="152"/>
                </a:lnTo>
                <a:lnTo>
                  <a:pt x="172" y="117"/>
                </a:lnTo>
                <a:lnTo>
                  <a:pt x="164" y="118"/>
                </a:lnTo>
                <a:lnTo>
                  <a:pt x="164" y="50"/>
                </a:lnTo>
                <a:lnTo>
                  <a:pt x="164" y="50"/>
                </a:lnTo>
                <a:close/>
                <a:moveTo>
                  <a:pt x="164" y="211"/>
                </a:moveTo>
                <a:lnTo>
                  <a:pt x="164" y="211"/>
                </a:lnTo>
                <a:lnTo>
                  <a:pt x="167" y="210"/>
                </a:lnTo>
                <a:lnTo>
                  <a:pt x="170" y="207"/>
                </a:lnTo>
                <a:lnTo>
                  <a:pt x="175" y="199"/>
                </a:lnTo>
                <a:lnTo>
                  <a:pt x="175" y="199"/>
                </a:lnTo>
                <a:lnTo>
                  <a:pt x="179" y="187"/>
                </a:lnTo>
                <a:lnTo>
                  <a:pt x="180" y="175"/>
                </a:lnTo>
                <a:lnTo>
                  <a:pt x="180" y="175"/>
                </a:lnTo>
                <a:lnTo>
                  <a:pt x="179" y="165"/>
                </a:lnTo>
                <a:lnTo>
                  <a:pt x="178" y="163"/>
                </a:lnTo>
                <a:lnTo>
                  <a:pt x="175" y="160"/>
                </a:lnTo>
                <a:lnTo>
                  <a:pt x="175" y="160"/>
                </a:lnTo>
                <a:lnTo>
                  <a:pt x="172" y="159"/>
                </a:lnTo>
                <a:lnTo>
                  <a:pt x="172" y="159"/>
                </a:lnTo>
                <a:lnTo>
                  <a:pt x="167" y="159"/>
                </a:lnTo>
                <a:lnTo>
                  <a:pt x="167" y="159"/>
                </a:lnTo>
                <a:lnTo>
                  <a:pt x="164" y="160"/>
                </a:lnTo>
                <a:lnTo>
                  <a:pt x="164" y="211"/>
                </a:lnTo>
                <a:close/>
                <a:moveTo>
                  <a:pt x="133" y="0"/>
                </a:moveTo>
                <a:lnTo>
                  <a:pt x="164" y="0"/>
                </a:lnTo>
                <a:lnTo>
                  <a:pt x="164" y="14"/>
                </a:lnTo>
                <a:lnTo>
                  <a:pt x="133" y="14"/>
                </a:lnTo>
                <a:lnTo>
                  <a:pt x="133" y="0"/>
                </a:lnTo>
                <a:lnTo>
                  <a:pt x="133" y="0"/>
                </a:lnTo>
                <a:close/>
                <a:moveTo>
                  <a:pt x="133" y="50"/>
                </a:moveTo>
                <a:lnTo>
                  <a:pt x="164" y="50"/>
                </a:lnTo>
                <a:lnTo>
                  <a:pt x="164" y="118"/>
                </a:lnTo>
                <a:lnTo>
                  <a:pt x="149" y="119"/>
                </a:lnTo>
                <a:lnTo>
                  <a:pt x="133" y="192"/>
                </a:lnTo>
                <a:lnTo>
                  <a:pt x="133" y="122"/>
                </a:lnTo>
                <a:lnTo>
                  <a:pt x="136" y="111"/>
                </a:lnTo>
                <a:lnTo>
                  <a:pt x="136" y="111"/>
                </a:lnTo>
                <a:lnTo>
                  <a:pt x="133" y="110"/>
                </a:lnTo>
                <a:lnTo>
                  <a:pt x="133" y="50"/>
                </a:lnTo>
                <a:lnTo>
                  <a:pt x="133" y="50"/>
                </a:lnTo>
                <a:close/>
                <a:moveTo>
                  <a:pt x="164" y="287"/>
                </a:moveTo>
                <a:lnTo>
                  <a:pt x="133" y="287"/>
                </a:lnTo>
                <a:lnTo>
                  <a:pt x="133" y="218"/>
                </a:lnTo>
                <a:lnTo>
                  <a:pt x="133" y="218"/>
                </a:lnTo>
                <a:lnTo>
                  <a:pt x="137" y="222"/>
                </a:lnTo>
                <a:lnTo>
                  <a:pt x="137" y="222"/>
                </a:lnTo>
                <a:lnTo>
                  <a:pt x="140" y="224"/>
                </a:lnTo>
                <a:lnTo>
                  <a:pt x="143" y="226"/>
                </a:lnTo>
                <a:lnTo>
                  <a:pt x="152" y="228"/>
                </a:lnTo>
                <a:lnTo>
                  <a:pt x="152" y="228"/>
                </a:lnTo>
                <a:lnTo>
                  <a:pt x="164" y="226"/>
                </a:lnTo>
                <a:lnTo>
                  <a:pt x="164" y="287"/>
                </a:lnTo>
                <a:lnTo>
                  <a:pt x="164" y="287"/>
                </a:lnTo>
                <a:close/>
                <a:moveTo>
                  <a:pt x="164" y="160"/>
                </a:moveTo>
                <a:lnTo>
                  <a:pt x="164" y="160"/>
                </a:lnTo>
                <a:lnTo>
                  <a:pt x="163" y="161"/>
                </a:lnTo>
                <a:lnTo>
                  <a:pt x="153" y="201"/>
                </a:lnTo>
                <a:lnTo>
                  <a:pt x="153" y="201"/>
                </a:lnTo>
                <a:lnTo>
                  <a:pt x="153" y="205"/>
                </a:lnTo>
                <a:lnTo>
                  <a:pt x="153" y="205"/>
                </a:lnTo>
                <a:lnTo>
                  <a:pt x="153" y="207"/>
                </a:lnTo>
                <a:lnTo>
                  <a:pt x="156" y="210"/>
                </a:lnTo>
                <a:lnTo>
                  <a:pt x="159" y="211"/>
                </a:lnTo>
                <a:lnTo>
                  <a:pt x="161" y="211"/>
                </a:lnTo>
                <a:lnTo>
                  <a:pt x="161" y="211"/>
                </a:lnTo>
                <a:lnTo>
                  <a:pt x="164" y="211"/>
                </a:lnTo>
                <a:lnTo>
                  <a:pt x="164" y="160"/>
                </a:lnTo>
                <a:close/>
                <a:moveTo>
                  <a:pt x="96" y="0"/>
                </a:moveTo>
                <a:lnTo>
                  <a:pt x="133" y="0"/>
                </a:lnTo>
                <a:lnTo>
                  <a:pt x="133" y="14"/>
                </a:lnTo>
                <a:lnTo>
                  <a:pt x="96" y="14"/>
                </a:lnTo>
                <a:lnTo>
                  <a:pt x="96" y="0"/>
                </a:lnTo>
                <a:lnTo>
                  <a:pt x="96" y="0"/>
                </a:lnTo>
                <a:close/>
                <a:moveTo>
                  <a:pt x="96" y="50"/>
                </a:moveTo>
                <a:lnTo>
                  <a:pt x="133" y="50"/>
                </a:lnTo>
                <a:lnTo>
                  <a:pt x="133" y="110"/>
                </a:lnTo>
                <a:lnTo>
                  <a:pt x="133" y="110"/>
                </a:lnTo>
                <a:lnTo>
                  <a:pt x="124" y="109"/>
                </a:lnTo>
                <a:lnTo>
                  <a:pt x="124" y="109"/>
                </a:lnTo>
                <a:lnTo>
                  <a:pt x="117" y="110"/>
                </a:lnTo>
                <a:lnTo>
                  <a:pt x="110" y="111"/>
                </a:lnTo>
                <a:lnTo>
                  <a:pt x="103" y="115"/>
                </a:lnTo>
                <a:lnTo>
                  <a:pt x="96" y="121"/>
                </a:lnTo>
                <a:lnTo>
                  <a:pt x="96" y="50"/>
                </a:lnTo>
                <a:lnTo>
                  <a:pt x="96" y="50"/>
                </a:lnTo>
                <a:close/>
                <a:moveTo>
                  <a:pt x="133" y="287"/>
                </a:moveTo>
                <a:lnTo>
                  <a:pt x="96" y="287"/>
                </a:lnTo>
                <a:lnTo>
                  <a:pt x="96" y="226"/>
                </a:lnTo>
                <a:lnTo>
                  <a:pt x="111" y="226"/>
                </a:lnTo>
                <a:lnTo>
                  <a:pt x="133" y="122"/>
                </a:lnTo>
                <a:lnTo>
                  <a:pt x="133" y="192"/>
                </a:lnTo>
                <a:lnTo>
                  <a:pt x="132" y="198"/>
                </a:lnTo>
                <a:lnTo>
                  <a:pt x="132" y="198"/>
                </a:lnTo>
                <a:lnTo>
                  <a:pt x="132" y="207"/>
                </a:lnTo>
                <a:lnTo>
                  <a:pt x="132" y="207"/>
                </a:lnTo>
                <a:lnTo>
                  <a:pt x="132" y="213"/>
                </a:lnTo>
                <a:lnTo>
                  <a:pt x="133" y="218"/>
                </a:lnTo>
                <a:lnTo>
                  <a:pt x="133" y="287"/>
                </a:lnTo>
                <a:lnTo>
                  <a:pt x="133" y="287"/>
                </a:lnTo>
                <a:close/>
                <a:moveTo>
                  <a:pt x="96" y="186"/>
                </a:moveTo>
                <a:lnTo>
                  <a:pt x="101" y="169"/>
                </a:lnTo>
                <a:lnTo>
                  <a:pt x="101" y="169"/>
                </a:lnTo>
                <a:lnTo>
                  <a:pt x="96" y="168"/>
                </a:lnTo>
                <a:lnTo>
                  <a:pt x="96" y="186"/>
                </a:lnTo>
                <a:lnTo>
                  <a:pt x="96" y="186"/>
                </a:lnTo>
                <a:close/>
                <a:moveTo>
                  <a:pt x="96" y="160"/>
                </a:moveTo>
                <a:lnTo>
                  <a:pt x="96" y="160"/>
                </a:lnTo>
                <a:lnTo>
                  <a:pt x="102" y="163"/>
                </a:lnTo>
                <a:lnTo>
                  <a:pt x="111" y="119"/>
                </a:lnTo>
                <a:lnTo>
                  <a:pt x="111" y="119"/>
                </a:lnTo>
                <a:lnTo>
                  <a:pt x="105" y="125"/>
                </a:lnTo>
                <a:lnTo>
                  <a:pt x="96" y="133"/>
                </a:lnTo>
                <a:lnTo>
                  <a:pt x="96" y="160"/>
                </a:lnTo>
                <a:close/>
                <a:moveTo>
                  <a:pt x="82" y="0"/>
                </a:moveTo>
                <a:lnTo>
                  <a:pt x="96" y="0"/>
                </a:lnTo>
                <a:lnTo>
                  <a:pt x="96" y="14"/>
                </a:lnTo>
                <a:lnTo>
                  <a:pt x="82" y="14"/>
                </a:lnTo>
                <a:lnTo>
                  <a:pt x="82" y="0"/>
                </a:lnTo>
                <a:lnTo>
                  <a:pt x="82" y="0"/>
                </a:lnTo>
                <a:close/>
                <a:moveTo>
                  <a:pt x="82" y="50"/>
                </a:moveTo>
                <a:lnTo>
                  <a:pt x="96" y="50"/>
                </a:lnTo>
                <a:lnTo>
                  <a:pt x="96" y="121"/>
                </a:lnTo>
                <a:lnTo>
                  <a:pt x="96" y="121"/>
                </a:lnTo>
                <a:lnTo>
                  <a:pt x="96" y="122"/>
                </a:lnTo>
                <a:lnTo>
                  <a:pt x="96" y="122"/>
                </a:lnTo>
                <a:lnTo>
                  <a:pt x="82" y="137"/>
                </a:lnTo>
                <a:lnTo>
                  <a:pt x="82" y="50"/>
                </a:lnTo>
                <a:lnTo>
                  <a:pt x="82" y="50"/>
                </a:lnTo>
                <a:close/>
                <a:moveTo>
                  <a:pt x="96" y="287"/>
                </a:moveTo>
                <a:lnTo>
                  <a:pt x="82" y="287"/>
                </a:lnTo>
                <a:lnTo>
                  <a:pt x="82" y="164"/>
                </a:lnTo>
                <a:lnTo>
                  <a:pt x="82" y="164"/>
                </a:lnTo>
                <a:lnTo>
                  <a:pt x="90" y="165"/>
                </a:lnTo>
                <a:lnTo>
                  <a:pt x="96" y="168"/>
                </a:lnTo>
                <a:lnTo>
                  <a:pt x="96" y="186"/>
                </a:lnTo>
                <a:lnTo>
                  <a:pt x="88" y="226"/>
                </a:lnTo>
                <a:lnTo>
                  <a:pt x="96" y="226"/>
                </a:lnTo>
                <a:lnTo>
                  <a:pt x="96" y="287"/>
                </a:lnTo>
                <a:lnTo>
                  <a:pt x="96" y="287"/>
                </a:lnTo>
                <a:close/>
                <a:moveTo>
                  <a:pt x="96" y="133"/>
                </a:moveTo>
                <a:lnTo>
                  <a:pt x="96" y="133"/>
                </a:lnTo>
                <a:lnTo>
                  <a:pt x="90" y="144"/>
                </a:lnTo>
                <a:lnTo>
                  <a:pt x="83" y="157"/>
                </a:lnTo>
                <a:lnTo>
                  <a:pt x="83" y="157"/>
                </a:lnTo>
                <a:lnTo>
                  <a:pt x="96" y="160"/>
                </a:lnTo>
                <a:lnTo>
                  <a:pt x="96" y="133"/>
                </a:lnTo>
                <a:close/>
                <a:moveTo>
                  <a:pt x="40" y="0"/>
                </a:moveTo>
                <a:lnTo>
                  <a:pt x="82" y="0"/>
                </a:lnTo>
                <a:lnTo>
                  <a:pt x="82" y="14"/>
                </a:lnTo>
                <a:lnTo>
                  <a:pt x="36" y="14"/>
                </a:lnTo>
                <a:lnTo>
                  <a:pt x="36" y="14"/>
                </a:lnTo>
                <a:lnTo>
                  <a:pt x="27" y="15"/>
                </a:lnTo>
                <a:lnTo>
                  <a:pt x="22" y="19"/>
                </a:lnTo>
                <a:lnTo>
                  <a:pt x="18" y="25"/>
                </a:lnTo>
                <a:lnTo>
                  <a:pt x="17" y="31"/>
                </a:lnTo>
                <a:lnTo>
                  <a:pt x="17" y="31"/>
                </a:lnTo>
                <a:lnTo>
                  <a:pt x="17" y="31"/>
                </a:lnTo>
                <a:lnTo>
                  <a:pt x="18" y="39"/>
                </a:lnTo>
                <a:lnTo>
                  <a:pt x="22" y="45"/>
                </a:lnTo>
                <a:lnTo>
                  <a:pt x="27" y="49"/>
                </a:lnTo>
                <a:lnTo>
                  <a:pt x="36" y="50"/>
                </a:lnTo>
                <a:lnTo>
                  <a:pt x="82" y="50"/>
                </a:lnTo>
                <a:lnTo>
                  <a:pt x="82" y="137"/>
                </a:lnTo>
                <a:lnTo>
                  <a:pt x="82" y="137"/>
                </a:lnTo>
                <a:lnTo>
                  <a:pt x="69" y="155"/>
                </a:lnTo>
                <a:lnTo>
                  <a:pt x="69" y="155"/>
                </a:lnTo>
                <a:lnTo>
                  <a:pt x="61" y="155"/>
                </a:lnTo>
                <a:lnTo>
                  <a:pt x="61" y="155"/>
                </a:lnTo>
                <a:lnTo>
                  <a:pt x="48" y="156"/>
                </a:lnTo>
                <a:lnTo>
                  <a:pt x="42" y="157"/>
                </a:lnTo>
                <a:lnTo>
                  <a:pt x="38" y="160"/>
                </a:lnTo>
                <a:lnTo>
                  <a:pt x="38" y="160"/>
                </a:lnTo>
                <a:lnTo>
                  <a:pt x="34" y="163"/>
                </a:lnTo>
                <a:lnTo>
                  <a:pt x="31" y="167"/>
                </a:lnTo>
                <a:lnTo>
                  <a:pt x="29" y="169"/>
                </a:lnTo>
                <a:lnTo>
                  <a:pt x="29" y="174"/>
                </a:lnTo>
                <a:lnTo>
                  <a:pt x="29" y="174"/>
                </a:lnTo>
                <a:lnTo>
                  <a:pt x="29" y="178"/>
                </a:lnTo>
                <a:lnTo>
                  <a:pt x="31" y="180"/>
                </a:lnTo>
                <a:lnTo>
                  <a:pt x="31" y="180"/>
                </a:lnTo>
                <a:lnTo>
                  <a:pt x="34" y="182"/>
                </a:lnTo>
                <a:lnTo>
                  <a:pt x="40" y="183"/>
                </a:lnTo>
                <a:lnTo>
                  <a:pt x="40" y="183"/>
                </a:lnTo>
                <a:lnTo>
                  <a:pt x="42" y="183"/>
                </a:lnTo>
                <a:lnTo>
                  <a:pt x="45" y="182"/>
                </a:lnTo>
                <a:lnTo>
                  <a:pt x="45" y="182"/>
                </a:lnTo>
                <a:lnTo>
                  <a:pt x="46" y="179"/>
                </a:lnTo>
                <a:lnTo>
                  <a:pt x="48" y="178"/>
                </a:lnTo>
                <a:lnTo>
                  <a:pt x="48" y="178"/>
                </a:lnTo>
                <a:lnTo>
                  <a:pt x="46" y="174"/>
                </a:lnTo>
                <a:lnTo>
                  <a:pt x="46" y="174"/>
                </a:lnTo>
                <a:lnTo>
                  <a:pt x="45" y="172"/>
                </a:lnTo>
                <a:lnTo>
                  <a:pt x="45" y="172"/>
                </a:lnTo>
                <a:lnTo>
                  <a:pt x="48" y="168"/>
                </a:lnTo>
                <a:lnTo>
                  <a:pt x="52" y="165"/>
                </a:lnTo>
                <a:lnTo>
                  <a:pt x="52" y="165"/>
                </a:lnTo>
                <a:lnTo>
                  <a:pt x="57" y="164"/>
                </a:lnTo>
                <a:lnTo>
                  <a:pt x="64" y="164"/>
                </a:lnTo>
                <a:lnTo>
                  <a:pt x="64" y="164"/>
                </a:lnTo>
                <a:lnTo>
                  <a:pt x="54" y="182"/>
                </a:lnTo>
                <a:lnTo>
                  <a:pt x="54" y="182"/>
                </a:lnTo>
                <a:lnTo>
                  <a:pt x="48" y="195"/>
                </a:lnTo>
                <a:lnTo>
                  <a:pt x="44" y="207"/>
                </a:lnTo>
                <a:lnTo>
                  <a:pt x="41" y="218"/>
                </a:lnTo>
                <a:lnTo>
                  <a:pt x="41" y="228"/>
                </a:lnTo>
                <a:lnTo>
                  <a:pt x="41" y="228"/>
                </a:lnTo>
                <a:lnTo>
                  <a:pt x="41" y="233"/>
                </a:lnTo>
                <a:lnTo>
                  <a:pt x="42" y="237"/>
                </a:lnTo>
                <a:lnTo>
                  <a:pt x="45" y="240"/>
                </a:lnTo>
                <a:lnTo>
                  <a:pt x="49" y="243"/>
                </a:lnTo>
                <a:lnTo>
                  <a:pt x="49" y="243"/>
                </a:lnTo>
                <a:lnTo>
                  <a:pt x="53" y="244"/>
                </a:lnTo>
                <a:lnTo>
                  <a:pt x="61" y="244"/>
                </a:lnTo>
                <a:lnTo>
                  <a:pt x="61" y="244"/>
                </a:lnTo>
                <a:lnTo>
                  <a:pt x="60" y="240"/>
                </a:lnTo>
                <a:lnTo>
                  <a:pt x="60" y="236"/>
                </a:lnTo>
                <a:lnTo>
                  <a:pt x="60" y="236"/>
                </a:lnTo>
                <a:lnTo>
                  <a:pt x="61" y="221"/>
                </a:lnTo>
                <a:lnTo>
                  <a:pt x="61" y="221"/>
                </a:lnTo>
                <a:lnTo>
                  <a:pt x="64" y="207"/>
                </a:lnTo>
                <a:lnTo>
                  <a:pt x="68" y="194"/>
                </a:lnTo>
                <a:lnTo>
                  <a:pt x="73" y="179"/>
                </a:lnTo>
                <a:lnTo>
                  <a:pt x="80" y="164"/>
                </a:lnTo>
                <a:lnTo>
                  <a:pt x="80" y="164"/>
                </a:lnTo>
                <a:lnTo>
                  <a:pt x="82" y="164"/>
                </a:lnTo>
                <a:lnTo>
                  <a:pt x="82" y="287"/>
                </a:lnTo>
                <a:lnTo>
                  <a:pt x="40" y="287"/>
                </a:lnTo>
                <a:lnTo>
                  <a:pt x="40" y="287"/>
                </a:lnTo>
                <a:lnTo>
                  <a:pt x="31" y="286"/>
                </a:lnTo>
                <a:lnTo>
                  <a:pt x="25" y="285"/>
                </a:lnTo>
                <a:lnTo>
                  <a:pt x="18" y="280"/>
                </a:lnTo>
                <a:lnTo>
                  <a:pt x="13" y="275"/>
                </a:lnTo>
                <a:lnTo>
                  <a:pt x="7" y="270"/>
                </a:lnTo>
                <a:lnTo>
                  <a:pt x="4" y="263"/>
                </a:lnTo>
                <a:lnTo>
                  <a:pt x="2" y="256"/>
                </a:lnTo>
                <a:lnTo>
                  <a:pt x="0" y="248"/>
                </a:lnTo>
                <a:lnTo>
                  <a:pt x="0" y="39"/>
                </a:lnTo>
                <a:lnTo>
                  <a:pt x="0" y="39"/>
                </a:lnTo>
                <a:lnTo>
                  <a:pt x="2" y="31"/>
                </a:lnTo>
                <a:lnTo>
                  <a:pt x="4" y="25"/>
                </a:lnTo>
                <a:lnTo>
                  <a:pt x="7" y="18"/>
                </a:lnTo>
                <a:lnTo>
                  <a:pt x="13" y="12"/>
                </a:lnTo>
                <a:lnTo>
                  <a:pt x="18" y="7"/>
                </a:lnTo>
                <a:lnTo>
                  <a:pt x="25" y="4"/>
                </a:lnTo>
                <a:lnTo>
                  <a:pt x="31" y="2"/>
                </a:lnTo>
                <a:lnTo>
                  <a:pt x="40" y="0"/>
                </a:lnTo>
                <a:lnTo>
                  <a:pt x="40" y="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2" name="Freeform 171"/>
          <p:cNvSpPr>
            <a:spLocks noEditPoints="1"/>
          </p:cNvSpPr>
          <p:nvPr/>
        </p:nvSpPr>
        <p:spPr bwMode="auto">
          <a:xfrm>
            <a:off x="1764542" y="2164531"/>
            <a:ext cx="311160" cy="312901"/>
          </a:xfrm>
          <a:custGeom>
            <a:avLst/>
            <a:gdLst>
              <a:gd name="T0" fmla="*/ 337 w 354"/>
              <a:gd name="T1" fmla="*/ 299 h 356"/>
              <a:gd name="T2" fmla="*/ 352 w 354"/>
              <a:gd name="T3" fmla="*/ 91 h 356"/>
              <a:gd name="T4" fmla="*/ 339 w 354"/>
              <a:gd name="T5" fmla="*/ 154 h 356"/>
              <a:gd name="T6" fmla="*/ 333 w 354"/>
              <a:gd name="T7" fmla="*/ 150 h 356"/>
              <a:gd name="T8" fmla="*/ 333 w 354"/>
              <a:gd name="T9" fmla="*/ 206 h 356"/>
              <a:gd name="T10" fmla="*/ 289 w 354"/>
              <a:gd name="T11" fmla="*/ 221 h 356"/>
              <a:gd name="T12" fmla="*/ 306 w 354"/>
              <a:gd name="T13" fmla="*/ 244 h 356"/>
              <a:gd name="T14" fmla="*/ 283 w 354"/>
              <a:gd name="T15" fmla="*/ 267 h 356"/>
              <a:gd name="T16" fmla="*/ 306 w 354"/>
              <a:gd name="T17" fmla="*/ 338 h 356"/>
              <a:gd name="T18" fmla="*/ 283 w 354"/>
              <a:gd name="T19" fmla="*/ 59 h 356"/>
              <a:gd name="T20" fmla="*/ 317 w 354"/>
              <a:gd name="T21" fmla="*/ 59 h 356"/>
              <a:gd name="T22" fmla="*/ 271 w 354"/>
              <a:gd name="T23" fmla="*/ 47 h 356"/>
              <a:gd name="T24" fmla="*/ 263 w 354"/>
              <a:gd name="T25" fmla="*/ 12 h 356"/>
              <a:gd name="T26" fmla="*/ 272 w 354"/>
              <a:gd name="T27" fmla="*/ 223 h 356"/>
              <a:gd name="T28" fmla="*/ 283 w 354"/>
              <a:gd name="T29" fmla="*/ 68 h 356"/>
              <a:gd name="T30" fmla="*/ 272 w 354"/>
              <a:gd name="T31" fmla="*/ 264 h 356"/>
              <a:gd name="T32" fmla="*/ 274 w 354"/>
              <a:gd name="T33" fmla="*/ 356 h 356"/>
              <a:gd name="T34" fmla="*/ 263 w 354"/>
              <a:gd name="T35" fmla="*/ 28 h 356"/>
              <a:gd name="T36" fmla="*/ 259 w 354"/>
              <a:gd name="T37" fmla="*/ 50 h 356"/>
              <a:gd name="T38" fmla="*/ 236 w 354"/>
              <a:gd name="T39" fmla="*/ 50 h 356"/>
              <a:gd name="T40" fmla="*/ 230 w 354"/>
              <a:gd name="T41" fmla="*/ 28 h 356"/>
              <a:gd name="T42" fmla="*/ 263 w 354"/>
              <a:gd name="T43" fmla="*/ 68 h 356"/>
              <a:gd name="T44" fmla="*/ 263 w 354"/>
              <a:gd name="T45" fmla="*/ 231 h 356"/>
              <a:gd name="T46" fmla="*/ 228 w 354"/>
              <a:gd name="T47" fmla="*/ 269 h 356"/>
              <a:gd name="T48" fmla="*/ 228 w 354"/>
              <a:gd name="T49" fmla="*/ 216 h 356"/>
              <a:gd name="T50" fmla="*/ 263 w 354"/>
              <a:gd name="T51" fmla="*/ 348 h 356"/>
              <a:gd name="T52" fmla="*/ 228 w 354"/>
              <a:gd name="T53" fmla="*/ 28 h 356"/>
              <a:gd name="T54" fmla="*/ 225 w 354"/>
              <a:gd name="T55" fmla="*/ 49 h 356"/>
              <a:gd name="T56" fmla="*/ 228 w 354"/>
              <a:gd name="T57" fmla="*/ 4 h 356"/>
              <a:gd name="T58" fmla="*/ 179 w 354"/>
              <a:gd name="T59" fmla="*/ 68 h 356"/>
              <a:gd name="T60" fmla="*/ 228 w 354"/>
              <a:gd name="T61" fmla="*/ 216 h 356"/>
              <a:gd name="T62" fmla="*/ 228 w 354"/>
              <a:gd name="T63" fmla="*/ 299 h 356"/>
              <a:gd name="T64" fmla="*/ 133 w 354"/>
              <a:gd name="T65" fmla="*/ 43 h 356"/>
              <a:gd name="T66" fmla="*/ 126 w 354"/>
              <a:gd name="T67" fmla="*/ 4 h 356"/>
              <a:gd name="T68" fmla="*/ 179 w 354"/>
              <a:gd name="T69" fmla="*/ 68 h 356"/>
              <a:gd name="T70" fmla="*/ 179 w 354"/>
              <a:gd name="T71" fmla="*/ 242 h 356"/>
              <a:gd name="T72" fmla="*/ 171 w 354"/>
              <a:gd name="T73" fmla="*/ 162 h 356"/>
              <a:gd name="T74" fmla="*/ 115 w 354"/>
              <a:gd name="T75" fmla="*/ 31 h 356"/>
              <a:gd name="T76" fmla="*/ 123 w 354"/>
              <a:gd name="T77" fmla="*/ 50 h 356"/>
              <a:gd name="T78" fmla="*/ 100 w 354"/>
              <a:gd name="T79" fmla="*/ 43 h 356"/>
              <a:gd name="T80" fmla="*/ 90 w 354"/>
              <a:gd name="T81" fmla="*/ 12 h 356"/>
              <a:gd name="T82" fmla="*/ 126 w 354"/>
              <a:gd name="T83" fmla="*/ 96 h 356"/>
              <a:gd name="T84" fmla="*/ 90 w 354"/>
              <a:gd name="T85" fmla="*/ 256 h 356"/>
              <a:gd name="T86" fmla="*/ 126 w 354"/>
              <a:gd name="T87" fmla="*/ 162 h 356"/>
              <a:gd name="T88" fmla="*/ 90 w 354"/>
              <a:gd name="T89" fmla="*/ 348 h 356"/>
              <a:gd name="T90" fmla="*/ 79 w 354"/>
              <a:gd name="T91" fmla="*/ 39 h 356"/>
              <a:gd name="T92" fmla="*/ 71 w 354"/>
              <a:gd name="T93" fmla="*/ 20 h 356"/>
              <a:gd name="T94" fmla="*/ 90 w 354"/>
              <a:gd name="T95" fmla="*/ 162 h 356"/>
              <a:gd name="T96" fmla="*/ 90 w 354"/>
              <a:gd name="T97" fmla="*/ 68 h 356"/>
              <a:gd name="T98" fmla="*/ 81 w 354"/>
              <a:gd name="T99" fmla="*/ 264 h 356"/>
              <a:gd name="T100" fmla="*/ 84 w 354"/>
              <a:gd name="T101" fmla="*/ 353 h 356"/>
              <a:gd name="T102" fmla="*/ 37 w 354"/>
              <a:gd name="T103" fmla="*/ 59 h 356"/>
              <a:gd name="T104" fmla="*/ 71 w 354"/>
              <a:gd name="T105" fmla="*/ 20 h 356"/>
              <a:gd name="T106" fmla="*/ 54 w 354"/>
              <a:gd name="T107" fmla="*/ 227 h 356"/>
              <a:gd name="T108" fmla="*/ 50 w 354"/>
              <a:gd name="T109" fmla="*/ 257 h 356"/>
              <a:gd name="T110" fmla="*/ 16 w 354"/>
              <a:gd name="T111" fmla="*/ 299 h 356"/>
              <a:gd name="T112" fmla="*/ 71 w 354"/>
              <a:gd name="T113" fmla="*/ 68 h 356"/>
              <a:gd name="T114" fmla="*/ 49 w 354"/>
              <a:gd name="T115" fmla="*/ 345 h 356"/>
              <a:gd name="T116" fmla="*/ 20 w 354"/>
              <a:gd name="T117" fmla="*/ 150 h 356"/>
              <a:gd name="T118" fmla="*/ 16 w 354"/>
              <a:gd name="T119" fmla="*/ 154 h 356"/>
              <a:gd name="T120" fmla="*/ 0 w 354"/>
              <a:gd name="T121" fmla="*/ 95 h 356"/>
              <a:gd name="T122" fmla="*/ 16 w 354"/>
              <a:gd name="T123" fmla="*/ 96 h 356"/>
              <a:gd name="T124" fmla="*/ 16 w 354"/>
              <a:gd name="T125" fmla="*/ 21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4" h="356">
                <a:moveTo>
                  <a:pt x="337" y="299"/>
                </a:moveTo>
                <a:lnTo>
                  <a:pt x="337" y="210"/>
                </a:lnTo>
                <a:lnTo>
                  <a:pt x="337" y="210"/>
                </a:lnTo>
                <a:lnTo>
                  <a:pt x="340" y="215"/>
                </a:lnTo>
                <a:lnTo>
                  <a:pt x="341" y="222"/>
                </a:lnTo>
                <a:lnTo>
                  <a:pt x="341" y="299"/>
                </a:lnTo>
                <a:lnTo>
                  <a:pt x="337" y="299"/>
                </a:lnTo>
                <a:lnTo>
                  <a:pt x="337" y="299"/>
                </a:lnTo>
                <a:close/>
                <a:moveTo>
                  <a:pt x="337" y="154"/>
                </a:moveTo>
                <a:lnTo>
                  <a:pt x="337" y="96"/>
                </a:lnTo>
                <a:lnTo>
                  <a:pt x="337" y="96"/>
                </a:lnTo>
                <a:lnTo>
                  <a:pt x="339" y="95"/>
                </a:lnTo>
                <a:lnTo>
                  <a:pt x="348" y="91"/>
                </a:lnTo>
                <a:lnTo>
                  <a:pt x="348" y="91"/>
                </a:lnTo>
                <a:lnTo>
                  <a:pt x="350" y="91"/>
                </a:lnTo>
                <a:lnTo>
                  <a:pt x="352" y="91"/>
                </a:lnTo>
                <a:lnTo>
                  <a:pt x="354" y="93"/>
                </a:lnTo>
                <a:lnTo>
                  <a:pt x="354" y="95"/>
                </a:lnTo>
                <a:lnTo>
                  <a:pt x="354" y="142"/>
                </a:lnTo>
                <a:lnTo>
                  <a:pt x="354" y="142"/>
                </a:lnTo>
                <a:lnTo>
                  <a:pt x="352" y="147"/>
                </a:lnTo>
                <a:lnTo>
                  <a:pt x="350" y="149"/>
                </a:lnTo>
                <a:lnTo>
                  <a:pt x="348" y="150"/>
                </a:lnTo>
                <a:lnTo>
                  <a:pt x="339" y="154"/>
                </a:lnTo>
                <a:lnTo>
                  <a:pt x="339" y="154"/>
                </a:lnTo>
                <a:lnTo>
                  <a:pt x="337" y="154"/>
                </a:lnTo>
                <a:lnTo>
                  <a:pt x="337" y="154"/>
                </a:lnTo>
                <a:close/>
                <a:moveTo>
                  <a:pt x="337" y="96"/>
                </a:moveTo>
                <a:lnTo>
                  <a:pt x="337" y="154"/>
                </a:lnTo>
                <a:lnTo>
                  <a:pt x="337" y="154"/>
                </a:lnTo>
                <a:lnTo>
                  <a:pt x="335" y="153"/>
                </a:lnTo>
                <a:lnTo>
                  <a:pt x="333" y="150"/>
                </a:lnTo>
                <a:lnTo>
                  <a:pt x="333" y="103"/>
                </a:lnTo>
                <a:lnTo>
                  <a:pt x="333" y="103"/>
                </a:lnTo>
                <a:lnTo>
                  <a:pt x="335" y="99"/>
                </a:lnTo>
                <a:lnTo>
                  <a:pt x="337" y="96"/>
                </a:lnTo>
                <a:lnTo>
                  <a:pt x="337" y="96"/>
                </a:lnTo>
                <a:close/>
                <a:moveTo>
                  <a:pt x="337" y="210"/>
                </a:moveTo>
                <a:lnTo>
                  <a:pt x="337" y="210"/>
                </a:lnTo>
                <a:lnTo>
                  <a:pt x="333" y="206"/>
                </a:lnTo>
                <a:lnTo>
                  <a:pt x="329" y="202"/>
                </a:lnTo>
                <a:lnTo>
                  <a:pt x="324" y="199"/>
                </a:lnTo>
                <a:lnTo>
                  <a:pt x="317" y="199"/>
                </a:lnTo>
                <a:lnTo>
                  <a:pt x="317" y="68"/>
                </a:lnTo>
                <a:lnTo>
                  <a:pt x="283" y="68"/>
                </a:lnTo>
                <a:lnTo>
                  <a:pt x="283" y="221"/>
                </a:lnTo>
                <a:lnTo>
                  <a:pt x="283" y="221"/>
                </a:lnTo>
                <a:lnTo>
                  <a:pt x="289" y="221"/>
                </a:lnTo>
                <a:lnTo>
                  <a:pt x="293" y="222"/>
                </a:lnTo>
                <a:lnTo>
                  <a:pt x="297" y="225"/>
                </a:lnTo>
                <a:lnTo>
                  <a:pt x="299" y="227"/>
                </a:lnTo>
                <a:lnTo>
                  <a:pt x="302" y="230"/>
                </a:lnTo>
                <a:lnTo>
                  <a:pt x="305" y="234"/>
                </a:lnTo>
                <a:lnTo>
                  <a:pt x="306" y="239"/>
                </a:lnTo>
                <a:lnTo>
                  <a:pt x="306" y="244"/>
                </a:lnTo>
                <a:lnTo>
                  <a:pt x="306" y="244"/>
                </a:lnTo>
                <a:lnTo>
                  <a:pt x="306" y="248"/>
                </a:lnTo>
                <a:lnTo>
                  <a:pt x="305" y="253"/>
                </a:lnTo>
                <a:lnTo>
                  <a:pt x="302" y="257"/>
                </a:lnTo>
                <a:lnTo>
                  <a:pt x="299" y="260"/>
                </a:lnTo>
                <a:lnTo>
                  <a:pt x="297" y="262"/>
                </a:lnTo>
                <a:lnTo>
                  <a:pt x="293" y="265"/>
                </a:lnTo>
                <a:lnTo>
                  <a:pt x="289" y="267"/>
                </a:lnTo>
                <a:lnTo>
                  <a:pt x="283" y="267"/>
                </a:lnTo>
                <a:lnTo>
                  <a:pt x="283" y="299"/>
                </a:lnTo>
                <a:lnTo>
                  <a:pt x="337" y="299"/>
                </a:lnTo>
                <a:lnTo>
                  <a:pt x="337" y="210"/>
                </a:lnTo>
                <a:lnTo>
                  <a:pt x="337" y="210"/>
                </a:lnTo>
                <a:close/>
                <a:moveTo>
                  <a:pt x="283" y="356"/>
                </a:moveTo>
                <a:lnTo>
                  <a:pt x="283" y="314"/>
                </a:lnTo>
                <a:lnTo>
                  <a:pt x="306" y="314"/>
                </a:lnTo>
                <a:lnTo>
                  <a:pt x="306" y="338"/>
                </a:lnTo>
                <a:lnTo>
                  <a:pt x="306" y="338"/>
                </a:lnTo>
                <a:lnTo>
                  <a:pt x="305" y="345"/>
                </a:lnTo>
                <a:lnTo>
                  <a:pt x="301" y="350"/>
                </a:lnTo>
                <a:lnTo>
                  <a:pt x="295" y="355"/>
                </a:lnTo>
                <a:lnTo>
                  <a:pt x="289" y="356"/>
                </a:lnTo>
                <a:lnTo>
                  <a:pt x="283" y="356"/>
                </a:lnTo>
                <a:lnTo>
                  <a:pt x="283" y="356"/>
                </a:lnTo>
                <a:close/>
                <a:moveTo>
                  <a:pt x="283" y="59"/>
                </a:moveTo>
                <a:lnTo>
                  <a:pt x="283" y="20"/>
                </a:lnTo>
                <a:lnTo>
                  <a:pt x="283" y="20"/>
                </a:lnTo>
                <a:lnTo>
                  <a:pt x="298" y="30"/>
                </a:lnTo>
                <a:lnTo>
                  <a:pt x="309" y="38"/>
                </a:lnTo>
                <a:lnTo>
                  <a:pt x="313" y="43"/>
                </a:lnTo>
                <a:lnTo>
                  <a:pt x="316" y="49"/>
                </a:lnTo>
                <a:lnTo>
                  <a:pt x="317" y="54"/>
                </a:lnTo>
                <a:lnTo>
                  <a:pt x="317" y="59"/>
                </a:lnTo>
                <a:lnTo>
                  <a:pt x="283" y="59"/>
                </a:lnTo>
                <a:close/>
                <a:moveTo>
                  <a:pt x="283" y="20"/>
                </a:moveTo>
                <a:lnTo>
                  <a:pt x="283" y="59"/>
                </a:lnTo>
                <a:lnTo>
                  <a:pt x="263" y="59"/>
                </a:lnTo>
                <a:lnTo>
                  <a:pt x="263" y="50"/>
                </a:lnTo>
                <a:lnTo>
                  <a:pt x="263" y="50"/>
                </a:lnTo>
                <a:lnTo>
                  <a:pt x="268" y="50"/>
                </a:lnTo>
                <a:lnTo>
                  <a:pt x="271" y="47"/>
                </a:lnTo>
                <a:lnTo>
                  <a:pt x="274" y="43"/>
                </a:lnTo>
                <a:lnTo>
                  <a:pt x="275" y="39"/>
                </a:lnTo>
                <a:lnTo>
                  <a:pt x="275" y="39"/>
                </a:lnTo>
                <a:lnTo>
                  <a:pt x="274" y="35"/>
                </a:lnTo>
                <a:lnTo>
                  <a:pt x="271" y="31"/>
                </a:lnTo>
                <a:lnTo>
                  <a:pt x="268" y="28"/>
                </a:lnTo>
                <a:lnTo>
                  <a:pt x="263" y="28"/>
                </a:lnTo>
                <a:lnTo>
                  <a:pt x="263" y="12"/>
                </a:lnTo>
                <a:lnTo>
                  <a:pt x="263" y="12"/>
                </a:lnTo>
                <a:lnTo>
                  <a:pt x="283" y="20"/>
                </a:lnTo>
                <a:lnTo>
                  <a:pt x="283" y="20"/>
                </a:lnTo>
                <a:close/>
                <a:moveTo>
                  <a:pt x="283" y="68"/>
                </a:moveTo>
                <a:lnTo>
                  <a:pt x="283" y="221"/>
                </a:lnTo>
                <a:lnTo>
                  <a:pt x="283" y="221"/>
                </a:lnTo>
                <a:lnTo>
                  <a:pt x="278" y="221"/>
                </a:lnTo>
                <a:lnTo>
                  <a:pt x="272" y="223"/>
                </a:lnTo>
                <a:lnTo>
                  <a:pt x="267" y="227"/>
                </a:lnTo>
                <a:lnTo>
                  <a:pt x="263" y="231"/>
                </a:lnTo>
                <a:lnTo>
                  <a:pt x="263" y="162"/>
                </a:lnTo>
                <a:lnTo>
                  <a:pt x="272" y="162"/>
                </a:lnTo>
                <a:lnTo>
                  <a:pt x="272" y="96"/>
                </a:lnTo>
                <a:lnTo>
                  <a:pt x="263" y="96"/>
                </a:lnTo>
                <a:lnTo>
                  <a:pt x="263" y="68"/>
                </a:lnTo>
                <a:lnTo>
                  <a:pt x="283" y="68"/>
                </a:lnTo>
                <a:lnTo>
                  <a:pt x="283" y="68"/>
                </a:lnTo>
                <a:close/>
                <a:moveTo>
                  <a:pt x="283" y="267"/>
                </a:moveTo>
                <a:lnTo>
                  <a:pt x="283" y="299"/>
                </a:lnTo>
                <a:lnTo>
                  <a:pt x="263" y="299"/>
                </a:lnTo>
                <a:lnTo>
                  <a:pt x="263" y="256"/>
                </a:lnTo>
                <a:lnTo>
                  <a:pt x="263" y="256"/>
                </a:lnTo>
                <a:lnTo>
                  <a:pt x="267" y="260"/>
                </a:lnTo>
                <a:lnTo>
                  <a:pt x="272" y="264"/>
                </a:lnTo>
                <a:lnTo>
                  <a:pt x="278" y="267"/>
                </a:lnTo>
                <a:lnTo>
                  <a:pt x="283" y="267"/>
                </a:lnTo>
                <a:lnTo>
                  <a:pt x="283" y="267"/>
                </a:lnTo>
                <a:close/>
                <a:moveTo>
                  <a:pt x="283" y="314"/>
                </a:moveTo>
                <a:lnTo>
                  <a:pt x="283" y="356"/>
                </a:lnTo>
                <a:lnTo>
                  <a:pt x="278" y="356"/>
                </a:lnTo>
                <a:lnTo>
                  <a:pt x="278" y="356"/>
                </a:lnTo>
                <a:lnTo>
                  <a:pt x="274" y="356"/>
                </a:lnTo>
                <a:lnTo>
                  <a:pt x="270" y="353"/>
                </a:lnTo>
                <a:lnTo>
                  <a:pt x="267" y="352"/>
                </a:lnTo>
                <a:lnTo>
                  <a:pt x="263" y="348"/>
                </a:lnTo>
                <a:lnTo>
                  <a:pt x="263" y="314"/>
                </a:lnTo>
                <a:lnTo>
                  <a:pt x="283" y="314"/>
                </a:lnTo>
                <a:close/>
                <a:moveTo>
                  <a:pt x="263" y="12"/>
                </a:moveTo>
                <a:lnTo>
                  <a:pt x="263" y="28"/>
                </a:lnTo>
                <a:lnTo>
                  <a:pt x="263" y="28"/>
                </a:lnTo>
                <a:lnTo>
                  <a:pt x="259" y="28"/>
                </a:lnTo>
                <a:lnTo>
                  <a:pt x="256" y="31"/>
                </a:lnTo>
                <a:lnTo>
                  <a:pt x="253" y="35"/>
                </a:lnTo>
                <a:lnTo>
                  <a:pt x="252" y="39"/>
                </a:lnTo>
                <a:lnTo>
                  <a:pt x="252" y="39"/>
                </a:lnTo>
                <a:lnTo>
                  <a:pt x="253" y="43"/>
                </a:lnTo>
                <a:lnTo>
                  <a:pt x="256" y="47"/>
                </a:lnTo>
                <a:lnTo>
                  <a:pt x="259" y="50"/>
                </a:lnTo>
                <a:lnTo>
                  <a:pt x="263" y="50"/>
                </a:lnTo>
                <a:lnTo>
                  <a:pt x="263" y="59"/>
                </a:lnTo>
                <a:lnTo>
                  <a:pt x="228" y="59"/>
                </a:lnTo>
                <a:lnTo>
                  <a:pt x="228" y="50"/>
                </a:lnTo>
                <a:lnTo>
                  <a:pt x="228" y="50"/>
                </a:lnTo>
                <a:lnTo>
                  <a:pt x="230" y="50"/>
                </a:lnTo>
                <a:lnTo>
                  <a:pt x="230" y="50"/>
                </a:lnTo>
                <a:lnTo>
                  <a:pt x="236" y="50"/>
                </a:lnTo>
                <a:lnTo>
                  <a:pt x="238" y="47"/>
                </a:lnTo>
                <a:lnTo>
                  <a:pt x="241" y="43"/>
                </a:lnTo>
                <a:lnTo>
                  <a:pt x="243" y="39"/>
                </a:lnTo>
                <a:lnTo>
                  <a:pt x="243" y="39"/>
                </a:lnTo>
                <a:lnTo>
                  <a:pt x="241" y="35"/>
                </a:lnTo>
                <a:lnTo>
                  <a:pt x="238" y="31"/>
                </a:lnTo>
                <a:lnTo>
                  <a:pt x="236" y="28"/>
                </a:lnTo>
                <a:lnTo>
                  <a:pt x="230" y="28"/>
                </a:lnTo>
                <a:lnTo>
                  <a:pt x="230" y="28"/>
                </a:lnTo>
                <a:lnTo>
                  <a:pt x="228" y="28"/>
                </a:lnTo>
                <a:lnTo>
                  <a:pt x="228" y="4"/>
                </a:lnTo>
                <a:lnTo>
                  <a:pt x="228" y="4"/>
                </a:lnTo>
                <a:lnTo>
                  <a:pt x="247" y="8"/>
                </a:lnTo>
                <a:lnTo>
                  <a:pt x="263" y="12"/>
                </a:lnTo>
                <a:lnTo>
                  <a:pt x="263" y="12"/>
                </a:lnTo>
                <a:close/>
                <a:moveTo>
                  <a:pt x="263" y="68"/>
                </a:moveTo>
                <a:lnTo>
                  <a:pt x="263" y="96"/>
                </a:lnTo>
                <a:lnTo>
                  <a:pt x="228" y="96"/>
                </a:lnTo>
                <a:lnTo>
                  <a:pt x="228" y="68"/>
                </a:lnTo>
                <a:lnTo>
                  <a:pt x="263" y="68"/>
                </a:lnTo>
                <a:lnTo>
                  <a:pt x="263" y="68"/>
                </a:lnTo>
                <a:close/>
                <a:moveTo>
                  <a:pt x="263" y="162"/>
                </a:moveTo>
                <a:lnTo>
                  <a:pt x="263" y="231"/>
                </a:lnTo>
                <a:lnTo>
                  <a:pt x="263" y="231"/>
                </a:lnTo>
                <a:lnTo>
                  <a:pt x="262" y="237"/>
                </a:lnTo>
                <a:lnTo>
                  <a:pt x="260" y="244"/>
                </a:lnTo>
                <a:lnTo>
                  <a:pt x="260" y="244"/>
                </a:lnTo>
                <a:lnTo>
                  <a:pt x="262" y="250"/>
                </a:lnTo>
                <a:lnTo>
                  <a:pt x="263" y="256"/>
                </a:lnTo>
                <a:lnTo>
                  <a:pt x="263" y="299"/>
                </a:lnTo>
                <a:lnTo>
                  <a:pt x="228" y="299"/>
                </a:lnTo>
                <a:lnTo>
                  <a:pt x="228" y="269"/>
                </a:lnTo>
                <a:lnTo>
                  <a:pt x="229" y="269"/>
                </a:lnTo>
                <a:lnTo>
                  <a:pt x="229" y="253"/>
                </a:lnTo>
                <a:lnTo>
                  <a:pt x="228" y="253"/>
                </a:lnTo>
                <a:lnTo>
                  <a:pt x="228" y="242"/>
                </a:lnTo>
                <a:lnTo>
                  <a:pt x="229" y="242"/>
                </a:lnTo>
                <a:lnTo>
                  <a:pt x="229" y="227"/>
                </a:lnTo>
                <a:lnTo>
                  <a:pt x="228" y="227"/>
                </a:lnTo>
                <a:lnTo>
                  <a:pt x="228" y="216"/>
                </a:lnTo>
                <a:lnTo>
                  <a:pt x="229" y="216"/>
                </a:lnTo>
                <a:lnTo>
                  <a:pt x="229" y="200"/>
                </a:lnTo>
                <a:lnTo>
                  <a:pt x="228" y="200"/>
                </a:lnTo>
                <a:lnTo>
                  <a:pt x="228" y="162"/>
                </a:lnTo>
                <a:lnTo>
                  <a:pt x="263" y="162"/>
                </a:lnTo>
                <a:lnTo>
                  <a:pt x="263" y="162"/>
                </a:lnTo>
                <a:close/>
                <a:moveTo>
                  <a:pt x="263" y="314"/>
                </a:moveTo>
                <a:lnTo>
                  <a:pt x="263" y="348"/>
                </a:lnTo>
                <a:lnTo>
                  <a:pt x="263" y="348"/>
                </a:lnTo>
                <a:lnTo>
                  <a:pt x="262" y="344"/>
                </a:lnTo>
                <a:lnTo>
                  <a:pt x="260" y="338"/>
                </a:lnTo>
                <a:lnTo>
                  <a:pt x="260" y="314"/>
                </a:lnTo>
                <a:lnTo>
                  <a:pt x="263" y="314"/>
                </a:lnTo>
                <a:close/>
                <a:moveTo>
                  <a:pt x="228" y="4"/>
                </a:moveTo>
                <a:lnTo>
                  <a:pt x="228" y="28"/>
                </a:lnTo>
                <a:lnTo>
                  <a:pt x="228" y="28"/>
                </a:lnTo>
                <a:lnTo>
                  <a:pt x="225" y="30"/>
                </a:lnTo>
                <a:lnTo>
                  <a:pt x="222" y="32"/>
                </a:lnTo>
                <a:lnTo>
                  <a:pt x="221" y="35"/>
                </a:lnTo>
                <a:lnTo>
                  <a:pt x="220" y="39"/>
                </a:lnTo>
                <a:lnTo>
                  <a:pt x="220" y="39"/>
                </a:lnTo>
                <a:lnTo>
                  <a:pt x="221" y="43"/>
                </a:lnTo>
                <a:lnTo>
                  <a:pt x="222" y="46"/>
                </a:lnTo>
                <a:lnTo>
                  <a:pt x="225" y="49"/>
                </a:lnTo>
                <a:lnTo>
                  <a:pt x="228" y="50"/>
                </a:lnTo>
                <a:lnTo>
                  <a:pt x="228" y="59"/>
                </a:lnTo>
                <a:lnTo>
                  <a:pt x="179" y="59"/>
                </a:lnTo>
                <a:lnTo>
                  <a:pt x="179" y="0"/>
                </a:lnTo>
                <a:lnTo>
                  <a:pt x="179" y="0"/>
                </a:lnTo>
                <a:lnTo>
                  <a:pt x="203" y="1"/>
                </a:lnTo>
                <a:lnTo>
                  <a:pt x="228" y="4"/>
                </a:lnTo>
                <a:lnTo>
                  <a:pt x="228" y="4"/>
                </a:lnTo>
                <a:close/>
                <a:moveTo>
                  <a:pt x="228" y="68"/>
                </a:moveTo>
                <a:lnTo>
                  <a:pt x="228" y="96"/>
                </a:lnTo>
                <a:lnTo>
                  <a:pt x="183" y="96"/>
                </a:lnTo>
                <a:lnTo>
                  <a:pt x="183" y="162"/>
                </a:lnTo>
                <a:lnTo>
                  <a:pt x="228" y="162"/>
                </a:lnTo>
                <a:lnTo>
                  <a:pt x="228" y="200"/>
                </a:lnTo>
                <a:lnTo>
                  <a:pt x="179" y="200"/>
                </a:lnTo>
                <a:lnTo>
                  <a:pt x="179" y="68"/>
                </a:lnTo>
                <a:lnTo>
                  <a:pt x="228" y="68"/>
                </a:lnTo>
                <a:lnTo>
                  <a:pt x="228" y="68"/>
                </a:lnTo>
                <a:close/>
                <a:moveTo>
                  <a:pt x="228" y="216"/>
                </a:moveTo>
                <a:lnTo>
                  <a:pt x="228" y="227"/>
                </a:lnTo>
                <a:lnTo>
                  <a:pt x="179" y="227"/>
                </a:lnTo>
                <a:lnTo>
                  <a:pt x="179" y="216"/>
                </a:lnTo>
                <a:lnTo>
                  <a:pt x="228" y="216"/>
                </a:lnTo>
                <a:lnTo>
                  <a:pt x="228" y="216"/>
                </a:lnTo>
                <a:close/>
                <a:moveTo>
                  <a:pt x="228" y="242"/>
                </a:moveTo>
                <a:lnTo>
                  <a:pt x="228" y="253"/>
                </a:lnTo>
                <a:lnTo>
                  <a:pt x="179" y="253"/>
                </a:lnTo>
                <a:lnTo>
                  <a:pt x="179" y="242"/>
                </a:lnTo>
                <a:lnTo>
                  <a:pt x="228" y="242"/>
                </a:lnTo>
                <a:lnTo>
                  <a:pt x="228" y="242"/>
                </a:lnTo>
                <a:close/>
                <a:moveTo>
                  <a:pt x="228" y="269"/>
                </a:moveTo>
                <a:lnTo>
                  <a:pt x="228" y="299"/>
                </a:lnTo>
                <a:lnTo>
                  <a:pt x="179" y="299"/>
                </a:lnTo>
                <a:lnTo>
                  <a:pt x="179" y="269"/>
                </a:lnTo>
                <a:lnTo>
                  <a:pt x="228" y="269"/>
                </a:lnTo>
                <a:close/>
                <a:moveTo>
                  <a:pt x="126" y="50"/>
                </a:moveTo>
                <a:lnTo>
                  <a:pt x="126" y="50"/>
                </a:lnTo>
                <a:lnTo>
                  <a:pt x="129" y="49"/>
                </a:lnTo>
                <a:lnTo>
                  <a:pt x="132" y="46"/>
                </a:lnTo>
                <a:lnTo>
                  <a:pt x="133" y="43"/>
                </a:lnTo>
                <a:lnTo>
                  <a:pt x="134" y="39"/>
                </a:lnTo>
                <a:lnTo>
                  <a:pt x="134" y="39"/>
                </a:lnTo>
                <a:lnTo>
                  <a:pt x="133" y="35"/>
                </a:lnTo>
                <a:lnTo>
                  <a:pt x="132" y="32"/>
                </a:lnTo>
                <a:lnTo>
                  <a:pt x="129" y="30"/>
                </a:lnTo>
                <a:lnTo>
                  <a:pt x="126" y="28"/>
                </a:lnTo>
                <a:lnTo>
                  <a:pt x="126" y="4"/>
                </a:lnTo>
                <a:lnTo>
                  <a:pt x="126" y="4"/>
                </a:lnTo>
                <a:lnTo>
                  <a:pt x="150" y="1"/>
                </a:lnTo>
                <a:lnTo>
                  <a:pt x="176" y="0"/>
                </a:lnTo>
                <a:lnTo>
                  <a:pt x="179" y="0"/>
                </a:lnTo>
                <a:lnTo>
                  <a:pt x="179" y="59"/>
                </a:lnTo>
                <a:lnTo>
                  <a:pt x="126" y="59"/>
                </a:lnTo>
                <a:lnTo>
                  <a:pt x="126" y="50"/>
                </a:lnTo>
                <a:lnTo>
                  <a:pt x="126" y="50"/>
                </a:lnTo>
                <a:close/>
                <a:moveTo>
                  <a:pt x="179" y="68"/>
                </a:moveTo>
                <a:lnTo>
                  <a:pt x="179" y="200"/>
                </a:lnTo>
                <a:lnTo>
                  <a:pt x="127" y="200"/>
                </a:lnTo>
                <a:lnTo>
                  <a:pt x="127" y="216"/>
                </a:lnTo>
                <a:lnTo>
                  <a:pt x="179" y="216"/>
                </a:lnTo>
                <a:lnTo>
                  <a:pt x="179" y="227"/>
                </a:lnTo>
                <a:lnTo>
                  <a:pt x="127" y="227"/>
                </a:lnTo>
                <a:lnTo>
                  <a:pt x="127" y="242"/>
                </a:lnTo>
                <a:lnTo>
                  <a:pt x="179" y="242"/>
                </a:lnTo>
                <a:lnTo>
                  <a:pt x="179" y="253"/>
                </a:lnTo>
                <a:lnTo>
                  <a:pt x="127" y="253"/>
                </a:lnTo>
                <a:lnTo>
                  <a:pt x="127" y="269"/>
                </a:lnTo>
                <a:lnTo>
                  <a:pt x="179" y="269"/>
                </a:lnTo>
                <a:lnTo>
                  <a:pt x="179" y="299"/>
                </a:lnTo>
                <a:lnTo>
                  <a:pt x="126" y="299"/>
                </a:lnTo>
                <a:lnTo>
                  <a:pt x="126" y="162"/>
                </a:lnTo>
                <a:lnTo>
                  <a:pt x="171" y="162"/>
                </a:lnTo>
                <a:lnTo>
                  <a:pt x="171" y="96"/>
                </a:lnTo>
                <a:lnTo>
                  <a:pt x="126" y="96"/>
                </a:lnTo>
                <a:lnTo>
                  <a:pt x="126" y="68"/>
                </a:lnTo>
                <a:lnTo>
                  <a:pt x="179" y="68"/>
                </a:lnTo>
                <a:close/>
                <a:moveTo>
                  <a:pt x="123" y="28"/>
                </a:moveTo>
                <a:lnTo>
                  <a:pt x="123" y="28"/>
                </a:lnTo>
                <a:lnTo>
                  <a:pt x="118" y="28"/>
                </a:lnTo>
                <a:lnTo>
                  <a:pt x="115" y="31"/>
                </a:lnTo>
                <a:lnTo>
                  <a:pt x="113" y="35"/>
                </a:lnTo>
                <a:lnTo>
                  <a:pt x="111" y="39"/>
                </a:lnTo>
                <a:lnTo>
                  <a:pt x="111" y="39"/>
                </a:lnTo>
                <a:lnTo>
                  <a:pt x="113" y="43"/>
                </a:lnTo>
                <a:lnTo>
                  <a:pt x="115" y="47"/>
                </a:lnTo>
                <a:lnTo>
                  <a:pt x="118" y="50"/>
                </a:lnTo>
                <a:lnTo>
                  <a:pt x="123" y="50"/>
                </a:lnTo>
                <a:lnTo>
                  <a:pt x="123" y="50"/>
                </a:lnTo>
                <a:lnTo>
                  <a:pt x="126" y="50"/>
                </a:lnTo>
                <a:lnTo>
                  <a:pt x="126" y="59"/>
                </a:lnTo>
                <a:lnTo>
                  <a:pt x="90" y="59"/>
                </a:lnTo>
                <a:lnTo>
                  <a:pt x="90" y="50"/>
                </a:lnTo>
                <a:lnTo>
                  <a:pt x="90" y="50"/>
                </a:lnTo>
                <a:lnTo>
                  <a:pt x="95" y="50"/>
                </a:lnTo>
                <a:lnTo>
                  <a:pt x="98" y="47"/>
                </a:lnTo>
                <a:lnTo>
                  <a:pt x="100" y="43"/>
                </a:lnTo>
                <a:lnTo>
                  <a:pt x="102" y="39"/>
                </a:lnTo>
                <a:lnTo>
                  <a:pt x="102" y="39"/>
                </a:lnTo>
                <a:lnTo>
                  <a:pt x="100" y="35"/>
                </a:lnTo>
                <a:lnTo>
                  <a:pt x="98" y="31"/>
                </a:lnTo>
                <a:lnTo>
                  <a:pt x="95" y="28"/>
                </a:lnTo>
                <a:lnTo>
                  <a:pt x="90" y="28"/>
                </a:lnTo>
                <a:lnTo>
                  <a:pt x="90" y="12"/>
                </a:lnTo>
                <a:lnTo>
                  <a:pt x="90" y="12"/>
                </a:lnTo>
                <a:lnTo>
                  <a:pt x="107" y="8"/>
                </a:lnTo>
                <a:lnTo>
                  <a:pt x="126" y="4"/>
                </a:lnTo>
                <a:lnTo>
                  <a:pt x="126" y="28"/>
                </a:lnTo>
                <a:lnTo>
                  <a:pt x="126" y="28"/>
                </a:lnTo>
                <a:lnTo>
                  <a:pt x="123" y="28"/>
                </a:lnTo>
                <a:lnTo>
                  <a:pt x="123" y="28"/>
                </a:lnTo>
                <a:close/>
                <a:moveTo>
                  <a:pt x="126" y="68"/>
                </a:moveTo>
                <a:lnTo>
                  <a:pt x="126" y="96"/>
                </a:lnTo>
                <a:lnTo>
                  <a:pt x="90" y="96"/>
                </a:lnTo>
                <a:lnTo>
                  <a:pt x="90" y="68"/>
                </a:lnTo>
                <a:lnTo>
                  <a:pt x="126" y="68"/>
                </a:lnTo>
                <a:lnTo>
                  <a:pt x="126" y="68"/>
                </a:lnTo>
                <a:close/>
                <a:moveTo>
                  <a:pt x="126" y="162"/>
                </a:moveTo>
                <a:lnTo>
                  <a:pt x="126" y="299"/>
                </a:lnTo>
                <a:lnTo>
                  <a:pt x="90" y="299"/>
                </a:lnTo>
                <a:lnTo>
                  <a:pt x="90" y="256"/>
                </a:lnTo>
                <a:lnTo>
                  <a:pt x="90" y="256"/>
                </a:lnTo>
                <a:lnTo>
                  <a:pt x="92" y="250"/>
                </a:lnTo>
                <a:lnTo>
                  <a:pt x="94" y="244"/>
                </a:lnTo>
                <a:lnTo>
                  <a:pt x="94" y="244"/>
                </a:lnTo>
                <a:lnTo>
                  <a:pt x="92" y="237"/>
                </a:lnTo>
                <a:lnTo>
                  <a:pt x="90" y="231"/>
                </a:lnTo>
                <a:lnTo>
                  <a:pt x="90" y="162"/>
                </a:lnTo>
                <a:lnTo>
                  <a:pt x="126" y="162"/>
                </a:lnTo>
                <a:lnTo>
                  <a:pt x="126" y="162"/>
                </a:lnTo>
                <a:close/>
                <a:moveTo>
                  <a:pt x="90" y="348"/>
                </a:moveTo>
                <a:lnTo>
                  <a:pt x="90" y="314"/>
                </a:lnTo>
                <a:lnTo>
                  <a:pt x="94" y="314"/>
                </a:lnTo>
                <a:lnTo>
                  <a:pt x="94" y="338"/>
                </a:lnTo>
                <a:lnTo>
                  <a:pt x="94" y="338"/>
                </a:lnTo>
                <a:lnTo>
                  <a:pt x="92" y="344"/>
                </a:lnTo>
                <a:lnTo>
                  <a:pt x="90" y="348"/>
                </a:lnTo>
                <a:lnTo>
                  <a:pt x="90" y="348"/>
                </a:lnTo>
                <a:close/>
                <a:moveTo>
                  <a:pt x="90" y="12"/>
                </a:moveTo>
                <a:lnTo>
                  <a:pt x="90" y="28"/>
                </a:lnTo>
                <a:lnTo>
                  <a:pt x="90" y="28"/>
                </a:lnTo>
                <a:lnTo>
                  <a:pt x="85" y="28"/>
                </a:lnTo>
                <a:lnTo>
                  <a:pt x="83" y="31"/>
                </a:lnTo>
                <a:lnTo>
                  <a:pt x="80" y="35"/>
                </a:lnTo>
                <a:lnTo>
                  <a:pt x="79" y="39"/>
                </a:lnTo>
                <a:lnTo>
                  <a:pt x="79" y="39"/>
                </a:lnTo>
                <a:lnTo>
                  <a:pt x="80" y="43"/>
                </a:lnTo>
                <a:lnTo>
                  <a:pt x="83" y="47"/>
                </a:lnTo>
                <a:lnTo>
                  <a:pt x="85" y="50"/>
                </a:lnTo>
                <a:lnTo>
                  <a:pt x="90" y="50"/>
                </a:lnTo>
                <a:lnTo>
                  <a:pt x="90" y="59"/>
                </a:lnTo>
                <a:lnTo>
                  <a:pt x="71" y="59"/>
                </a:lnTo>
                <a:lnTo>
                  <a:pt x="71" y="20"/>
                </a:lnTo>
                <a:lnTo>
                  <a:pt x="71" y="20"/>
                </a:lnTo>
                <a:lnTo>
                  <a:pt x="90" y="12"/>
                </a:lnTo>
                <a:lnTo>
                  <a:pt x="90" y="12"/>
                </a:lnTo>
                <a:close/>
                <a:moveTo>
                  <a:pt x="90" y="68"/>
                </a:moveTo>
                <a:lnTo>
                  <a:pt x="90" y="96"/>
                </a:lnTo>
                <a:lnTo>
                  <a:pt x="81" y="96"/>
                </a:lnTo>
                <a:lnTo>
                  <a:pt x="81" y="162"/>
                </a:lnTo>
                <a:lnTo>
                  <a:pt x="90" y="162"/>
                </a:lnTo>
                <a:lnTo>
                  <a:pt x="90" y="231"/>
                </a:lnTo>
                <a:lnTo>
                  <a:pt x="90" y="231"/>
                </a:lnTo>
                <a:lnTo>
                  <a:pt x="87" y="227"/>
                </a:lnTo>
                <a:lnTo>
                  <a:pt x="81" y="223"/>
                </a:lnTo>
                <a:lnTo>
                  <a:pt x="76" y="221"/>
                </a:lnTo>
                <a:lnTo>
                  <a:pt x="71" y="221"/>
                </a:lnTo>
                <a:lnTo>
                  <a:pt x="71" y="68"/>
                </a:lnTo>
                <a:lnTo>
                  <a:pt x="90" y="68"/>
                </a:lnTo>
                <a:lnTo>
                  <a:pt x="90" y="68"/>
                </a:lnTo>
                <a:close/>
                <a:moveTo>
                  <a:pt x="90" y="256"/>
                </a:moveTo>
                <a:lnTo>
                  <a:pt x="90" y="299"/>
                </a:lnTo>
                <a:lnTo>
                  <a:pt x="71" y="299"/>
                </a:lnTo>
                <a:lnTo>
                  <a:pt x="71" y="267"/>
                </a:lnTo>
                <a:lnTo>
                  <a:pt x="71" y="267"/>
                </a:lnTo>
                <a:lnTo>
                  <a:pt x="76" y="267"/>
                </a:lnTo>
                <a:lnTo>
                  <a:pt x="81" y="264"/>
                </a:lnTo>
                <a:lnTo>
                  <a:pt x="87" y="260"/>
                </a:lnTo>
                <a:lnTo>
                  <a:pt x="90" y="256"/>
                </a:lnTo>
                <a:lnTo>
                  <a:pt x="90" y="256"/>
                </a:lnTo>
                <a:close/>
                <a:moveTo>
                  <a:pt x="90" y="314"/>
                </a:moveTo>
                <a:lnTo>
                  <a:pt x="90" y="348"/>
                </a:lnTo>
                <a:lnTo>
                  <a:pt x="90" y="348"/>
                </a:lnTo>
                <a:lnTo>
                  <a:pt x="87" y="352"/>
                </a:lnTo>
                <a:lnTo>
                  <a:pt x="84" y="353"/>
                </a:lnTo>
                <a:lnTo>
                  <a:pt x="80" y="356"/>
                </a:lnTo>
                <a:lnTo>
                  <a:pt x="75" y="356"/>
                </a:lnTo>
                <a:lnTo>
                  <a:pt x="71" y="356"/>
                </a:lnTo>
                <a:lnTo>
                  <a:pt x="71" y="314"/>
                </a:lnTo>
                <a:lnTo>
                  <a:pt x="90" y="314"/>
                </a:lnTo>
                <a:close/>
                <a:moveTo>
                  <a:pt x="71" y="20"/>
                </a:moveTo>
                <a:lnTo>
                  <a:pt x="71" y="59"/>
                </a:lnTo>
                <a:lnTo>
                  <a:pt x="37" y="59"/>
                </a:lnTo>
                <a:lnTo>
                  <a:pt x="37" y="59"/>
                </a:lnTo>
                <a:lnTo>
                  <a:pt x="37" y="54"/>
                </a:lnTo>
                <a:lnTo>
                  <a:pt x="38" y="49"/>
                </a:lnTo>
                <a:lnTo>
                  <a:pt x="41" y="43"/>
                </a:lnTo>
                <a:lnTo>
                  <a:pt x="45" y="38"/>
                </a:lnTo>
                <a:lnTo>
                  <a:pt x="56" y="30"/>
                </a:lnTo>
                <a:lnTo>
                  <a:pt x="71" y="20"/>
                </a:lnTo>
                <a:lnTo>
                  <a:pt x="71" y="20"/>
                </a:lnTo>
                <a:close/>
                <a:moveTo>
                  <a:pt x="71" y="68"/>
                </a:moveTo>
                <a:lnTo>
                  <a:pt x="71" y="221"/>
                </a:lnTo>
                <a:lnTo>
                  <a:pt x="71" y="221"/>
                </a:lnTo>
                <a:lnTo>
                  <a:pt x="71" y="221"/>
                </a:lnTo>
                <a:lnTo>
                  <a:pt x="65" y="221"/>
                </a:lnTo>
                <a:lnTo>
                  <a:pt x="61" y="222"/>
                </a:lnTo>
                <a:lnTo>
                  <a:pt x="57" y="225"/>
                </a:lnTo>
                <a:lnTo>
                  <a:pt x="54" y="227"/>
                </a:lnTo>
                <a:lnTo>
                  <a:pt x="50" y="230"/>
                </a:lnTo>
                <a:lnTo>
                  <a:pt x="49" y="234"/>
                </a:lnTo>
                <a:lnTo>
                  <a:pt x="48" y="239"/>
                </a:lnTo>
                <a:lnTo>
                  <a:pt x="48" y="244"/>
                </a:lnTo>
                <a:lnTo>
                  <a:pt x="48" y="244"/>
                </a:lnTo>
                <a:lnTo>
                  <a:pt x="48" y="248"/>
                </a:lnTo>
                <a:lnTo>
                  <a:pt x="49" y="253"/>
                </a:lnTo>
                <a:lnTo>
                  <a:pt x="50" y="257"/>
                </a:lnTo>
                <a:lnTo>
                  <a:pt x="54" y="260"/>
                </a:lnTo>
                <a:lnTo>
                  <a:pt x="57" y="262"/>
                </a:lnTo>
                <a:lnTo>
                  <a:pt x="61" y="265"/>
                </a:lnTo>
                <a:lnTo>
                  <a:pt x="65" y="267"/>
                </a:lnTo>
                <a:lnTo>
                  <a:pt x="71" y="267"/>
                </a:lnTo>
                <a:lnTo>
                  <a:pt x="71" y="267"/>
                </a:lnTo>
                <a:lnTo>
                  <a:pt x="71" y="299"/>
                </a:lnTo>
                <a:lnTo>
                  <a:pt x="16" y="299"/>
                </a:lnTo>
                <a:lnTo>
                  <a:pt x="16" y="210"/>
                </a:lnTo>
                <a:lnTo>
                  <a:pt x="16" y="210"/>
                </a:lnTo>
                <a:lnTo>
                  <a:pt x="20" y="206"/>
                </a:lnTo>
                <a:lnTo>
                  <a:pt x="25" y="202"/>
                </a:lnTo>
                <a:lnTo>
                  <a:pt x="30" y="199"/>
                </a:lnTo>
                <a:lnTo>
                  <a:pt x="37" y="199"/>
                </a:lnTo>
                <a:lnTo>
                  <a:pt x="37" y="68"/>
                </a:lnTo>
                <a:lnTo>
                  <a:pt x="71" y="68"/>
                </a:lnTo>
                <a:lnTo>
                  <a:pt x="71" y="68"/>
                </a:lnTo>
                <a:close/>
                <a:moveTo>
                  <a:pt x="71" y="314"/>
                </a:moveTo>
                <a:lnTo>
                  <a:pt x="71" y="356"/>
                </a:lnTo>
                <a:lnTo>
                  <a:pt x="65" y="356"/>
                </a:lnTo>
                <a:lnTo>
                  <a:pt x="65" y="356"/>
                </a:lnTo>
                <a:lnTo>
                  <a:pt x="58" y="355"/>
                </a:lnTo>
                <a:lnTo>
                  <a:pt x="53" y="350"/>
                </a:lnTo>
                <a:lnTo>
                  <a:pt x="49" y="345"/>
                </a:lnTo>
                <a:lnTo>
                  <a:pt x="48" y="338"/>
                </a:lnTo>
                <a:lnTo>
                  <a:pt x="48" y="314"/>
                </a:lnTo>
                <a:lnTo>
                  <a:pt x="71" y="314"/>
                </a:lnTo>
                <a:lnTo>
                  <a:pt x="71" y="314"/>
                </a:lnTo>
                <a:close/>
                <a:moveTo>
                  <a:pt x="16" y="154"/>
                </a:moveTo>
                <a:lnTo>
                  <a:pt x="16" y="154"/>
                </a:lnTo>
                <a:lnTo>
                  <a:pt x="19" y="153"/>
                </a:lnTo>
                <a:lnTo>
                  <a:pt x="20" y="150"/>
                </a:lnTo>
                <a:lnTo>
                  <a:pt x="20" y="103"/>
                </a:lnTo>
                <a:lnTo>
                  <a:pt x="20" y="103"/>
                </a:lnTo>
                <a:lnTo>
                  <a:pt x="19" y="99"/>
                </a:lnTo>
                <a:lnTo>
                  <a:pt x="16" y="96"/>
                </a:lnTo>
                <a:lnTo>
                  <a:pt x="16" y="154"/>
                </a:lnTo>
                <a:close/>
                <a:moveTo>
                  <a:pt x="16" y="96"/>
                </a:moveTo>
                <a:lnTo>
                  <a:pt x="16" y="154"/>
                </a:lnTo>
                <a:lnTo>
                  <a:pt x="16" y="154"/>
                </a:lnTo>
                <a:lnTo>
                  <a:pt x="15" y="154"/>
                </a:lnTo>
                <a:lnTo>
                  <a:pt x="6" y="150"/>
                </a:lnTo>
                <a:lnTo>
                  <a:pt x="6" y="150"/>
                </a:lnTo>
                <a:lnTo>
                  <a:pt x="4" y="149"/>
                </a:lnTo>
                <a:lnTo>
                  <a:pt x="2" y="147"/>
                </a:lnTo>
                <a:lnTo>
                  <a:pt x="0" y="142"/>
                </a:lnTo>
                <a:lnTo>
                  <a:pt x="0" y="95"/>
                </a:lnTo>
                <a:lnTo>
                  <a:pt x="0" y="95"/>
                </a:lnTo>
                <a:lnTo>
                  <a:pt x="0" y="93"/>
                </a:lnTo>
                <a:lnTo>
                  <a:pt x="2" y="91"/>
                </a:lnTo>
                <a:lnTo>
                  <a:pt x="4" y="91"/>
                </a:lnTo>
                <a:lnTo>
                  <a:pt x="6" y="91"/>
                </a:lnTo>
                <a:lnTo>
                  <a:pt x="15" y="95"/>
                </a:lnTo>
                <a:lnTo>
                  <a:pt x="15" y="95"/>
                </a:lnTo>
                <a:lnTo>
                  <a:pt x="16" y="96"/>
                </a:lnTo>
                <a:lnTo>
                  <a:pt x="16" y="96"/>
                </a:lnTo>
                <a:close/>
                <a:moveTo>
                  <a:pt x="16" y="210"/>
                </a:moveTo>
                <a:lnTo>
                  <a:pt x="16" y="299"/>
                </a:lnTo>
                <a:lnTo>
                  <a:pt x="12" y="299"/>
                </a:lnTo>
                <a:lnTo>
                  <a:pt x="12" y="222"/>
                </a:lnTo>
                <a:lnTo>
                  <a:pt x="12" y="222"/>
                </a:lnTo>
                <a:lnTo>
                  <a:pt x="14" y="215"/>
                </a:lnTo>
                <a:lnTo>
                  <a:pt x="16" y="210"/>
                </a:lnTo>
                <a:lnTo>
                  <a:pt x="16" y="21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3" name="Freeform 172"/>
          <p:cNvSpPr>
            <a:spLocks noEditPoints="1"/>
          </p:cNvSpPr>
          <p:nvPr/>
        </p:nvSpPr>
        <p:spPr bwMode="auto">
          <a:xfrm>
            <a:off x="1994835" y="2566204"/>
            <a:ext cx="350715" cy="267196"/>
          </a:xfrm>
          <a:custGeom>
            <a:avLst/>
            <a:gdLst>
              <a:gd name="T0" fmla="*/ 396 w 399"/>
              <a:gd name="T1" fmla="*/ 285 h 304"/>
              <a:gd name="T2" fmla="*/ 390 w 399"/>
              <a:gd name="T3" fmla="*/ 10 h 304"/>
              <a:gd name="T4" fmla="*/ 349 w 399"/>
              <a:gd name="T5" fmla="*/ 22 h 304"/>
              <a:gd name="T6" fmla="*/ 376 w 399"/>
              <a:gd name="T7" fmla="*/ 48 h 304"/>
              <a:gd name="T8" fmla="*/ 360 w 399"/>
              <a:gd name="T9" fmla="*/ 281 h 304"/>
              <a:gd name="T10" fmla="*/ 304 w 399"/>
              <a:gd name="T11" fmla="*/ 256 h 304"/>
              <a:gd name="T12" fmla="*/ 345 w 399"/>
              <a:gd name="T13" fmla="*/ 42 h 304"/>
              <a:gd name="T14" fmla="*/ 357 w 399"/>
              <a:gd name="T15" fmla="*/ 251 h 304"/>
              <a:gd name="T16" fmla="*/ 254 w 399"/>
              <a:gd name="T17" fmla="*/ 22 h 304"/>
              <a:gd name="T18" fmla="*/ 254 w 399"/>
              <a:gd name="T19" fmla="*/ 304 h 304"/>
              <a:gd name="T20" fmla="*/ 254 w 399"/>
              <a:gd name="T21" fmla="*/ 264 h 304"/>
              <a:gd name="T22" fmla="*/ 277 w 399"/>
              <a:gd name="T23" fmla="*/ 167 h 304"/>
              <a:gd name="T24" fmla="*/ 274 w 399"/>
              <a:gd name="T25" fmla="*/ 133 h 304"/>
              <a:gd name="T26" fmla="*/ 273 w 399"/>
              <a:gd name="T27" fmla="*/ 109 h 304"/>
              <a:gd name="T28" fmla="*/ 254 w 399"/>
              <a:gd name="T29" fmla="*/ 41 h 304"/>
              <a:gd name="T30" fmla="*/ 260 w 399"/>
              <a:gd name="T31" fmla="*/ 171 h 304"/>
              <a:gd name="T32" fmla="*/ 254 w 399"/>
              <a:gd name="T33" fmla="*/ 137 h 304"/>
              <a:gd name="T34" fmla="*/ 257 w 399"/>
              <a:gd name="T35" fmla="*/ 103 h 304"/>
              <a:gd name="T36" fmla="*/ 200 w 399"/>
              <a:gd name="T37" fmla="*/ 0 h 304"/>
              <a:gd name="T38" fmla="*/ 200 w 399"/>
              <a:gd name="T39" fmla="*/ 282 h 304"/>
              <a:gd name="T40" fmla="*/ 241 w 399"/>
              <a:gd name="T41" fmla="*/ 93 h 304"/>
              <a:gd name="T42" fmla="*/ 226 w 399"/>
              <a:gd name="T43" fmla="*/ 121 h 304"/>
              <a:gd name="T44" fmla="*/ 230 w 399"/>
              <a:gd name="T45" fmla="*/ 144 h 304"/>
              <a:gd name="T46" fmla="*/ 232 w 399"/>
              <a:gd name="T47" fmla="*/ 178 h 304"/>
              <a:gd name="T48" fmla="*/ 200 w 399"/>
              <a:gd name="T49" fmla="*/ 186 h 304"/>
              <a:gd name="T50" fmla="*/ 254 w 399"/>
              <a:gd name="T51" fmla="*/ 41 h 304"/>
              <a:gd name="T52" fmla="*/ 242 w 399"/>
              <a:gd name="T53" fmla="*/ 103 h 304"/>
              <a:gd name="T54" fmla="*/ 251 w 399"/>
              <a:gd name="T55" fmla="*/ 128 h 304"/>
              <a:gd name="T56" fmla="*/ 251 w 399"/>
              <a:gd name="T57" fmla="*/ 136 h 304"/>
              <a:gd name="T58" fmla="*/ 246 w 399"/>
              <a:gd name="T59" fmla="*/ 170 h 304"/>
              <a:gd name="T60" fmla="*/ 135 w 399"/>
              <a:gd name="T61" fmla="*/ 22 h 304"/>
              <a:gd name="T62" fmla="*/ 135 w 399"/>
              <a:gd name="T63" fmla="*/ 304 h 304"/>
              <a:gd name="T64" fmla="*/ 173 w 399"/>
              <a:gd name="T65" fmla="*/ 178 h 304"/>
              <a:gd name="T66" fmla="*/ 139 w 399"/>
              <a:gd name="T67" fmla="*/ 213 h 304"/>
              <a:gd name="T68" fmla="*/ 162 w 399"/>
              <a:gd name="T69" fmla="*/ 183 h 304"/>
              <a:gd name="T70" fmla="*/ 148 w 399"/>
              <a:gd name="T71" fmla="*/ 153 h 304"/>
              <a:gd name="T72" fmla="*/ 136 w 399"/>
              <a:gd name="T73" fmla="*/ 126 h 304"/>
              <a:gd name="T74" fmla="*/ 143 w 399"/>
              <a:gd name="T75" fmla="*/ 136 h 304"/>
              <a:gd name="T76" fmla="*/ 150 w 399"/>
              <a:gd name="T77" fmla="*/ 122 h 304"/>
              <a:gd name="T78" fmla="*/ 200 w 399"/>
              <a:gd name="T79" fmla="*/ 41 h 304"/>
              <a:gd name="T80" fmla="*/ 147 w 399"/>
              <a:gd name="T81" fmla="*/ 193 h 304"/>
              <a:gd name="T82" fmla="*/ 139 w 399"/>
              <a:gd name="T83" fmla="*/ 164 h 304"/>
              <a:gd name="T84" fmla="*/ 25 w 399"/>
              <a:gd name="T85" fmla="*/ 2 h 304"/>
              <a:gd name="T86" fmla="*/ 0 w 399"/>
              <a:gd name="T87" fmla="*/ 273 h 304"/>
              <a:gd name="T88" fmla="*/ 25 w 399"/>
              <a:gd name="T89" fmla="*/ 304 h 304"/>
              <a:gd name="T90" fmla="*/ 40 w 399"/>
              <a:gd name="T91" fmla="*/ 281 h 304"/>
              <a:gd name="T92" fmla="*/ 24 w 399"/>
              <a:gd name="T93" fmla="*/ 48 h 304"/>
              <a:gd name="T94" fmla="*/ 50 w 399"/>
              <a:gd name="T95" fmla="*/ 22 h 304"/>
              <a:gd name="T96" fmla="*/ 124 w 399"/>
              <a:gd name="T97" fmla="*/ 125 h 304"/>
              <a:gd name="T98" fmla="*/ 106 w 399"/>
              <a:gd name="T99" fmla="*/ 175 h 304"/>
              <a:gd name="T100" fmla="*/ 117 w 399"/>
              <a:gd name="T101" fmla="*/ 209 h 304"/>
              <a:gd name="T102" fmla="*/ 54 w 399"/>
              <a:gd name="T103" fmla="*/ 262 h 304"/>
              <a:gd name="T104" fmla="*/ 43 w 399"/>
              <a:gd name="T105" fmla="*/ 53 h 304"/>
              <a:gd name="T106" fmla="*/ 135 w 399"/>
              <a:gd name="T107" fmla="*/ 156 h 304"/>
              <a:gd name="T108" fmla="*/ 131 w 399"/>
              <a:gd name="T109" fmla="*/ 176 h 304"/>
              <a:gd name="T110" fmla="*/ 128 w 399"/>
              <a:gd name="T111" fmla="*/ 199 h 304"/>
              <a:gd name="T112" fmla="*/ 127 w 399"/>
              <a:gd name="T113" fmla="*/ 13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9" h="304">
                <a:moveTo>
                  <a:pt x="368" y="304"/>
                </a:moveTo>
                <a:lnTo>
                  <a:pt x="368" y="304"/>
                </a:lnTo>
                <a:lnTo>
                  <a:pt x="373" y="304"/>
                </a:lnTo>
                <a:lnTo>
                  <a:pt x="380" y="302"/>
                </a:lnTo>
                <a:lnTo>
                  <a:pt x="385" y="298"/>
                </a:lnTo>
                <a:lnTo>
                  <a:pt x="390" y="294"/>
                </a:lnTo>
                <a:lnTo>
                  <a:pt x="394" y="290"/>
                </a:lnTo>
                <a:lnTo>
                  <a:pt x="396" y="285"/>
                </a:lnTo>
                <a:lnTo>
                  <a:pt x="399" y="279"/>
                </a:lnTo>
                <a:lnTo>
                  <a:pt x="399" y="273"/>
                </a:lnTo>
                <a:lnTo>
                  <a:pt x="399" y="33"/>
                </a:lnTo>
                <a:lnTo>
                  <a:pt x="399" y="33"/>
                </a:lnTo>
                <a:lnTo>
                  <a:pt x="399" y="26"/>
                </a:lnTo>
                <a:lnTo>
                  <a:pt x="396" y="21"/>
                </a:lnTo>
                <a:lnTo>
                  <a:pt x="394" y="15"/>
                </a:lnTo>
                <a:lnTo>
                  <a:pt x="390" y="10"/>
                </a:lnTo>
                <a:lnTo>
                  <a:pt x="385" y="6"/>
                </a:lnTo>
                <a:lnTo>
                  <a:pt x="380" y="3"/>
                </a:lnTo>
                <a:lnTo>
                  <a:pt x="373" y="2"/>
                </a:lnTo>
                <a:lnTo>
                  <a:pt x="368" y="0"/>
                </a:lnTo>
                <a:lnTo>
                  <a:pt x="304" y="0"/>
                </a:lnTo>
                <a:lnTo>
                  <a:pt x="304" y="22"/>
                </a:lnTo>
                <a:lnTo>
                  <a:pt x="349" y="22"/>
                </a:lnTo>
                <a:lnTo>
                  <a:pt x="349" y="22"/>
                </a:lnTo>
                <a:lnTo>
                  <a:pt x="354" y="22"/>
                </a:lnTo>
                <a:lnTo>
                  <a:pt x="360" y="25"/>
                </a:lnTo>
                <a:lnTo>
                  <a:pt x="364" y="26"/>
                </a:lnTo>
                <a:lnTo>
                  <a:pt x="368" y="30"/>
                </a:lnTo>
                <a:lnTo>
                  <a:pt x="371" y="34"/>
                </a:lnTo>
                <a:lnTo>
                  <a:pt x="373" y="38"/>
                </a:lnTo>
                <a:lnTo>
                  <a:pt x="375" y="42"/>
                </a:lnTo>
                <a:lnTo>
                  <a:pt x="376" y="48"/>
                </a:lnTo>
                <a:lnTo>
                  <a:pt x="376" y="256"/>
                </a:lnTo>
                <a:lnTo>
                  <a:pt x="376" y="256"/>
                </a:lnTo>
                <a:lnTo>
                  <a:pt x="375" y="262"/>
                </a:lnTo>
                <a:lnTo>
                  <a:pt x="373" y="267"/>
                </a:lnTo>
                <a:lnTo>
                  <a:pt x="371" y="271"/>
                </a:lnTo>
                <a:lnTo>
                  <a:pt x="368" y="275"/>
                </a:lnTo>
                <a:lnTo>
                  <a:pt x="364" y="278"/>
                </a:lnTo>
                <a:lnTo>
                  <a:pt x="360" y="281"/>
                </a:lnTo>
                <a:lnTo>
                  <a:pt x="354" y="282"/>
                </a:lnTo>
                <a:lnTo>
                  <a:pt x="349" y="282"/>
                </a:lnTo>
                <a:lnTo>
                  <a:pt x="304" y="282"/>
                </a:lnTo>
                <a:lnTo>
                  <a:pt x="304" y="304"/>
                </a:lnTo>
                <a:lnTo>
                  <a:pt x="368" y="304"/>
                </a:lnTo>
                <a:lnTo>
                  <a:pt x="368" y="304"/>
                </a:lnTo>
                <a:close/>
                <a:moveTo>
                  <a:pt x="304" y="264"/>
                </a:moveTo>
                <a:lnTo>
                  <a:pt x="304" y="256"/>
                </a:lnTo>
                <a:lnTo>
                  <a:pt x="337" y="256"/>
                </a:lnTo>
                <a:lnTo>
                  <a:pt x="337" y="243"/>
                </a:lnTo>
                <a:lnTo>
                  <a:pt x="304" y="243"/>
                </a:lnTo>
                <a:lnTo>
                  <a:pt x="304" y="41"/>
                </a:lnTo>
                <a:lnTo>
                  <a:pt x="337" y="41"/>
                </a:lnTo>
                <a:lnTo>
                  <a:pt x="337" y="41"/>
                </a:lnTo>
                <a:lnTo>
                  <a:pt x="341" y="41"/>
                </a:lnTo>
                <a:lnTo>
                  <a:pt x="345" y="42"/>
                </a:lnTo>
                <a:lnTo>
                  <a:pt x="352" y="46"/>
                </a:lnTo>
                <a:lnTo>
                  <a:pt x="357" y="53"/>
                </a:lnTo>
                <a:lnTo>
                  <a:pt x="357" y="57"/>
                </a:lnTo>
                <a:lnTo>
                  <a:pt x="358" y="61"/>
                </a:lnTo>
                <a:lnTo>
                  <a:pt x="358" y="243"/>
                </a:lnTo>
                <a:lnTo>
                  <a:pt x="358" y="243"/>
                </a:lnTo>
                <a:lnTo>
                  <a:pt x="357" y="247"/>
                </a:lnTo>
                <a:lnTo>
                  <a:pt x="357" y="251"/>
                </a:lnTo>
                <a:lnTo>
                  <a:pt x="352" y="258"/>
                </a:lnTo>
                <a:lnTo>
                  <a:pt x="345" y="262"/>
                </a:lnTo>
                <a:lnTo>
                  <a:pt x="341" y="263"/>
                </a:lnTo>
                <a:lnTo>
                  <a:pt x="337" y="264"/>
                </a:lnTo>
                <a:lnTo>
                  <a:pt x="304" y="264"/>
                </a:lnTo>
                <a:close/>
                <a:moveTo>
                  <a:pt x="304" y="0"/>
                </a:moveTo>
                <a:lnTo>
                  <a:pt x="254" y="0"/>
                </a:lnTo>
                <a:lnTo>
                  <a:pt x="254" y="22"/>
                </a:lnTo>
                <a:lnTo>
                  <a:pt x="304" y="22"/>
                </a:lnTo>
                <a:lnTo>
                  <a:pt x="304" y="0"/>
                </a:lnTo>
                <a:lnTo>
                  <a:pt x="304" y="0"/>
                </a:lnTo>
                <a:close/>
                <a:moveTo>
                  <a:pt x="254" y="304"/>
                </a:moveTo>
                <a:lnTo>
                  <a:pt x="304" y="304"/>
                </a:lnTo>
                <a:lnTo>
                  <a:pt x="304" y="282"/>
                </a:lnTo>
                <a:lnTo>
                  <a:pt x="254" y="282"/>
                </a:lnTo>
                <a:lnTo>
                  <a:pt x="254" y="304"/>
                </a:lnTo>
                <a:lnTo>
                  <a:pt x="254" y="304"/>
                </a:lnTo>
                <a:close/>
                <a:moveTo>
                  <a:pt x="304" y="41"/>
                </a:moveTo>
                <a:lnTo>
                  <a:pt x="304" y="243"/>
                </a:lnTo>
                <a:lnTo>
                  <a:pt x="270" y="243"/>
                </a:lnTo>
                <a:lnTo>
                  <a:pt x="270" y="256"/>
                </a:lnTo>
                <a:lnTo>
                  <a:pt x="304" y="256"/>
                </a:lnTo>
                <a:lnTo>
                  <a:pt x="304" y="264"/>
                </a:lnTo>
                <a:lnTo>
                  <a:pt x="254" y="264"/>
                </a:lnTo>
                <a:lnTo>
                  <a:pt x="254" y="183"/>
                </a:lnTo>
                <a:lnTo>
                  <a:pt x="254" y="183"/>
                </a:lnTo>
                <a:lnTo>
                  <a:pt x="257" y="183"/>
                </a:lnTo>
                <a:lnTo>
                  <a:pt x="257" y="183"/>
                </a:lnTo>
                <a:lnTo>
                  <a:pt x="265" y="179"/>
                </a:lnTo>
                <a:lnTo>
                  <a:pt x="272" y="174"/>
                </a:lnTo>
                <a:lnTo>
                  <a:pt x="272" y="174"/>
                </a:lnTo>
                <a:lnTo>
                  <a:pt x="277" y="167"/>
                </a:lnTo>
                <a:lnTo>
                  <a:pt x="281" y="159"/>
                </a:lnTo>
                <a:lnTo>
                  <a:pt x="281" y="159"/>
                </a:lnTo>
                <a:lnTo>
                  <a:pt x="281" y="151"/>
                </a:lnTo>
                <a:lnTo>
                  <a:pt x="281" y="151"/>
                </a:lnTo>
                <a:lnTo>
                  <a:pt x="281" y="143"/>
                </a:lnTo>
                <a:lnTo>
                  <a:pt x="281" y="143"/>
                </a:lnTo>
                <a:lnTo>
                  <a:pt x="278" y="137"/>
                </a:lnTo>
                <a:lnTo>
                  <a:pt x="274" y="133"/>
                </a:lnTo>
                <a:lnTo>
                  <a:pt x="274" y="133"/>
                </a:lnTo>
                <a:lnTo>
                  <a:pt x="269" y="130"/>
                </a:lnTo>
                <a:lnTo>
                  <a:pt x="262" y="129"/>
                </a:lnTo>
                <a:lnTo>
                  <a:pt x="262" y="129"/>
                </a:lnTo>
                <a:lnTo>
                  <a:pt x="268" y="122"/>
                </a:lnTo>
                <a:lnTo>
                  <a:pt x="272" y="116"/>
                </a:lnTo>
                <a:lnTo>
                  <a:pt x="272" y="116"/>
                </a:lnTo>
                <a:lnTo>
                  <a:pt x="273" y="109"/>
                </a:lnTo>
                <a:lnTo>
                  <a:pt x="273" y="102"/>
                </a:lnTo>
                <a:lnTo>
                  <a:pt x="273" y="102"/>
                </a:lnTo>
                <a:lnTo>
                  <a:pt x="270" y="97"/>
                </a:lnTo>
                <a:lnTo>
                  <a:pt x="264" y="93"/>
                </a:lnTo>
                <a:lnTo>
                  <a:pt x="264" y="93"/>
                </a:lnTo>
                <a:lnTo>
                  <a:pt x="260" y="90"/>
                </a:lnTo>
                <a:lnTo>
                  <a:pt x="254" y="90"/>
                </a:lnTo>
                <a:lnTo>
                  <a:pt x="254" y="41"/>
                </a:lnTo>
                <a:lnTo>
                  <a:pt x="304" y="41"/>
                </a:lnTo>
                <a:lnTo>
                  <a:pt x="304" y="41"/>
                </a:lnTo>
                <a:close/>
                <a:moveTo>
                  <a:pt x="254" y="175"/>
                </a:moveTo>
                <a:lnTo>
                  <a:pt x="254" y="175"/>
                </a:lnTo>
                <a:lnTo>
                  <a:pt x="254" y="175"/>
                </a:lnTo>
                <a:lnTo>
                  <a:pt x="254" y="175"/>
                </a:lnTo>
                <a:lnTo>
                  <a:pt x="257" y="174"/>
                </a:lnTo>
                <a:lnTo>
                  <a:pt x="260" y="171"/>
                </a:lnTo>
                <a:lnTo>
                  <a:pt x="264" y="166"/>
                </a:lnTo>
                <a:lnTo>
                  <a:pt x="264" y="166"/>
                </a:lnTo>
                <a:lnTo>
                  <a:pt x="265" y="159"/>
                </a:lnTo>
                <a:lnTo>
                  <a:pt x="264" y="151"/>
                </a:lnTo>
                <a:lnTo>
                  <a:pt x="264" y="151"/>
                </a:lnTo>
                <a:lnTo>
                  <a:pt x="260" y="143"/>
                </a:lnTo>
                <a:lnTo>
                  <a:pt x="257" y="140"/>
                </a:lnTo>
                <a:lnTo>
                  <a:pt x="254" y="137"/>
                </a:lnTo>
                <a:lnTo>
                  <a:pt x="254" y="175"/>
                </a:lnTo>
                <a:lnTo>
                  <a:pt x="254" y="175"/>
                </a:lnTo>
                <a:close/>
                <a:moveTo>
                  <a:pt x="254" y="124"/>
                </a:moveTo>
                <a:lnTo>
                  <a:pt x="254" y="124"/>
                </a:lnTo>
                <a:lnTo>
                  <a:pt x="257" y="117"/>
                </a:lnTo>
                <a:lnTo>
                  <a:pt x="258" y="109"/>
                </a:lnTo>
                <a:lnTo>
                  <a:pt x="258" y="109"/>
                </a:lnTo>
                <a:lnTo>
                  <a:pt x="257" y="103"/>
                </a:lnTo>
                <a:lnTo>
                  <a:pt x="257" y="103"/>
                </a:lnTo>
                <a:lnTo>
                  <a:pt x="255" y="99"/>
                </a:lnTo>
                <a:lnTo>
                  <a:pt x="254" y="98"/>
                </a:lnTo>
                <a:lnTo>
                  <a:pt x="254" y="98"/>
                </a:lnTo>
                <a:lnTo>
                  <a:pt x="254" y="97"/>
                </a:lnTo>
                <a:lnTo>
                  <a:pt x="254" y="124"/>
                </a:lnTo>
                <a:close/>
                <a:moveTo>
                  <a:pt x="254" y="0"/>
                </a:moveTo>
                <a:lnTo>
                  <a:pt x="200" y="0"/>
                </a:lnTo>
                <a:lnTo>
                  <a:pt x="200" y="22"/>
                </a:lnTo>
                <a:lnTo>
                  <a:pt x="254" y="22"/>
                </a:lnTo>
                <a:lnTo>
                  <a:pt x="254" y="0"/>
                </a:lnTo>
                <a:lnTo>
                  <a:pt x="254" y="0"/>
                </a:lnTo>
                <a:close/>
                <a:moveTo>
                  <a:pt x="200" y="304"/>
                </a:moveTo>
                <a:lnTo>
                  <a:pt x="254" y="304"/>
                </a:lnTo>
                <a:lnTo>
                  <a:pt x="254" y="282"/>
                </a:lnTo>
                <a:lnTo>
                  <a:pt x="200" y="282"/>
                </a:lnTo>
                <a:lnTo>
                  <a:pt x="200" y="304"/>
                </a:lnTo>
                <a:lnTo>
                  <a:pt x="200" y="304"/>
                </a:lnTo>
                <a:close/>
                <a:moveTo>
                  <a:pt x="254" y="41"/>
                </a:moveTo>
                <a:lnTo>
                  <a:pt x="254" y="90"/>
                </a:lnTo>
                <a:lnTo>
                  <a:pt x="254" y="90"/>
                </a:lnTo>
                <a:lnTo>
                  <a:pt x="246" y="91"/>
                </a:lnTo>
                <a:lnTo>
                  <a:pt x="246" y="91"/>
                </a:lnTo>
                <a:lnTo>
                  <a:pt x="241" y="93"/>
                </a:lnTo>
                <a:lnTo>
                  <a:pt x="236" y="95"/>
                </a:lnTo>
                <a:lnTo>
                  <a:pt x="232" y="99"/>
                </a:lnTo>
                <a:lnTo>
                  <a:pt x="230" y="103"/>
                </a:lnTo>
                <a:lnTo>
                  <a:pt x="230" y="103"/>
                </a:lnTo>
                <a:lnTo>
                  <a:pt x="227" y="107"/>
                </a:lnTo>
                <a:lnTo>
                  <a:pt x="226" y="111"/>
                </a:lnTo>
                <a:lnTo>
                  <a:pt x="226" y="117"/>
                </a:lnTo>
                <a:lnTo>
                  <a:pt x="226" y="121"/>
                </a:lnTo>
                <a:lnTo>
                  <a:pt x="226" y="121"/>
                </a:lnTo>
                <a:lnTo>
                  <a:pt x="228" y="125"/>
                </a:lnTo>
                <a:lnTo>
                  <a:pt x="231" y="129"/>
                </a:lnTo>
                <a:lnTo>
                  <a:pt x="235" y="132"/>
                </a:lnTo>
                <a:lnTo>
                  <a:pt x="241" y="134"/>
                </a:lnTo>
                <a:lnTo>
                  <a:pt x="241" y="134"/>
                </a:lnTo>
                <a:lnTo>
                  <a:pt x="232" y="141"/>
                </a:lnTo>
                <a:lnTo>
                  <a:pt x="230" y="144"/>
                </a:lnTo>
                <a:lnTo>
                  <a:pt x="227" y="148"/>
                </a:lnTo>
                <a:lnTo>
                  <a:pt x="227" y="148"/>
                </a:lnTo>
                <a:lnTo>
                  <a:pt x="226" y="158"/>
                </a:lnTo>
                <a:lnTo>
                  <a:pt x="226" y="166"/>
                </a:lnTo>
                <a:lnTo>
                  <a:pt x="226" y="166"/>
                </a:lnTo>
                <a:lnTo>
                  <a:pt x="227" y="171"/>
                </a:lnTo>
                <a:lnTo>
                  <a:pt x="230" y="174"/>
                </a:lnTo>
                <a:lnTo>
                  <a:pt x="232" y="178"/>
                </a:lnTo>
                <a:lnTo>
                  <a:pt x="236" y="181"/>
                </a:lnTo>
                <a:lnTo>
                  <a:pt x="236" y="181"/>
                </a:lnTo>
                <a:lnTo>
                  <a:pt x="241" y="182"/>
                </a:lnTo>
                <a:lnTo>
                  <a:pt x="245" y="183"/>
                </a:lnTo>
                <a:lnTo>
                  <a:pt x="254" y="183"/>
                </a:lnTo>
                <a:lnTo>
                  <a:pt x="254" y="264"/>
                </a:lnTo>
                <a:lnTo>
                  <a:pt x="200" y="264"/>
                </a:lnTo>
                <a:lnTo>
                  <a:pt x="200" y="186"/>
                </a:lnTo>
                <a:lnTo>
                  <a:pt x="201" y="186"/>
                </a:lnTo>
                <a:lnTo>
                  <a:pt x="200" y="171"/>
                </a:lnTo>
                <a:lnTo>
                  <a:pt x="216" y="167"/>
                </a:lnTo>
                <a:lnTo>
                  <a:pt x="215" y="153"/>
                </a:lnTo>
                <a:lnTo>
                  <a:pt x="200" y="158"/>
                </a:lnTo>
                <a:lnTo>
                  <a:pt x="200" y="145"/>
                </a:lnTo>
                <a:lnTo>
                  <a:pt x="200" y="41"/>
                </a:lnTo>
                <a:lnTo>
                  <a:pt x="254" y="41"/>
                </a:lnTo>
                <a:lnTo>
                  <a:pt x="254" y="41"/>
                </a:lnTo>
                <a:close/>
                <a:moveTo>
                  <a:pt x="254" y="97"/>
                </a:moveTo>
                <a:lnTo>
                  <a:pt x="254" y="97"/>
                </a:lnTo>
                <a:lnTo>
                  <a:pt x="251" y="97"/>
                </a:lnTo>
                <a:lnTo>
                  <a:pt x="249" y="97"/>
                </a:lnTo>
                <a:lnTo>
                  <a:pt x="249" y="97"/>
                </a:lnTo>
                <a:lnTo>
                  <a:pt x="245" y="99"/>
                </a:lnTo>
                <a:lnTo>
                  <a:pt x="242" y="103"/>
                </a:lnTo>
                <a:lnTo>
                  <a:pt x="242" y="103"/>
                </a:lnTo>
                <a:lnTo>
                  <a:pt x="241" y="109"/>
                </a:lnTo>
                <a:lnTo>
                  <a:pt x="241" y="114"/>
                </a:lnTo>
                <a:lnTo>
                  <a:pt x="241" y="114"/>
                </a:lnTo>
                <a:lnTo>
                  <a:pt x="242" y="118"/>
                </a:lnTo>
                <a:lnTo>
                  <a:pt x="245" y="122"/>
                </a:lnTo>
                <a:lnTo>
                  <a:pt x="247" y="125"/>
                </a:lnTo>
                <a:lnTo>
                  <a:pt x="251" y="128"/>
                </a:lnTo>
                <a:lnTo>
                  <a:pt x="251" y="128"/>
                </a:lnTo>
                <a:lnTo>
                  <a:pt x="254" y="124"/>
                </a:lnTo>
                <a:lnTo>
                  <a:pt x="254" y="97"/>
                </a:lnTo>
                <a:lnTo>
                  <a:pt x="254" y="97"/>
                </a:lnTo>
                <a:close/>
                <a:moveTo>
                  <a:pt x="254" y="137"/>
                </a:moveTo>
                <a:lnTo>
                  <a:pt x="254" y="137"/>
                </a:lnTo>
                <a:lnTo>
                  <a:pt x="251" y="136"/>
                </a:lnTo>
                <a:lnTo>
                  <a:pt x="251" y="136"/>
                </a:lnTo>
                <a:lnTo>
                  <a:pt x="247" y="141"/>
                </a:lnTo>
                <a:lnTo>
                  <a:pt x="245" y="147"/>
                </a:lnTo>
                <a:lnTo>
                  <a:pt x="243" y="152"/>
                </a:lnTo>
                <a:lnTo>
                  <a:pt x="243" y="159"/>
                </a:lnTo>
                <a:lnTo>
                  <a:pt x="243" y="159"/>
                </a:lnTo>
                <a:lnTo>
                  <a:pt x="243" y="164"/>
                </a:lnTo>
                <a:lnTo>
                  <a:pt x="243" y="164"/>
                </a:lnTo>
                <a:lnTo>
                  <a:pt x="246" y="170"/>
                </a:lnTo>
                <a:lnTo>
                  <a:pt x="249" y="172"/>
                </a:lnTo>
                <a:lnTo>
                  <a:pt x="249" y="172"/>
                </a:lnTo>
                <a:lnTo>
                  <a:pt x="251" y="174"/>
                </a:lnTo>
                <a:lnTo>
                  <a:pt x="254" y="175"/>
                </a:lnTo>
                <a:lnTo>
                  <a:pt x="254" y="137"/>
                </a:lnTo>
                <a:close/>
                <a:moveTo>
                  <a:pt x="200" y="0"/>
                </a:moveTo>
                <a:lnTo>
                  <a:pt x="135" y="0"/>
                </a:lnTo>
                <a:lnTo>
                  <a:pt x="135" y="22"/>
                </a:lnTo>
                <a:lnTo>
                  <a:pt x="200" y="22"/>
                </a:lnTo>
                <a:lnTo>
                  <a:pt x="200" y="0"/>
                </a:lnTo>
                <a:lnTo>
                  <a:pt x="200" y="0"/>
                </a:lnTo>
                <a:close/>
                <a:moveTo>
                  <a:pt x="135" y="304"/>
                </a:moveTo>
                <a:lnTo>
                  <a:pt x="200" y="304"/>
                </a:lnTo>
                <a:lnTo>
                  <a:pt x="200" y="282"/>
                </a:lnTo>
                <a:lnTo>
                  <a:pt x="135" y="282"/>
                </a:lnTo>
                <a:lnTo>
                  <a:pt x="135" y="304"/>
                </a:lnTo>
                <a:lnTo>
                  <a:pt x="135" y="304"/>
                </a:lnTo>
                <a:close/>
                <a:moveTo>
                  <a:pt x="200" y="41"/>
                </a:moveTo>
                <a:lnTo>
                  <a:pt x="200" y="145"/>
                </a:lnTo>
                <a:lnTo>
                  <a:pt x="200" y="143"/>
                </a:lnTo>
                <a:lnTo>
                  <a:pt x="186" y="145"/>
                </a:lnTo>
                <a:lnTo>
                  <a:pt x="186" y="160"/>
                </a:lnTo>
                <a:lnTo>
                  <a:pt x="171" y="164"/>
                </a:lnTo>
                <a:lnTo>
                  <a:pt x="173" y="178"/>
                </a:lnTo>
                <a:lnTo>
                  <a:pt x="188" y="174"/>
                </a:lnTo>
                <a:lnTo>
                  <a:pt x="188" y="190"/>
                </a:lnTo>
                <a:lnTo>
                  <a:pt x="200" y="186"/>
                </a:lnTo>
                <a:lnTo>
                  <a:pt x="200" y="264"/>
                </a:lnTo>
                <a:lnTo>
                  <a:pt x="135" y="264"/>
                </a:lnTo>
                <a:lnTo>
                  <a:pt x="135" y="214"/>
                </a:lnTo>
                <a:lnTo>
                  <a:pt x="135" y="214"/>
                </a:lnTo>
                <a:lnTo>
                  <a:pt x="139" y="213"/>
                </a:lnTo>
                <a:lnTo>
                  <a:pt x="139" y="213"/>
                </a:lnTo>
                <a:lnTo>
                  <a:pt x="144" y="210"/>
                </a:lnTo>
                <a:lnTo>
                  <a:pt x="150" y="208"/>
                </a:lnTo>
                <a:lnTo>
                  <a:pt x="155" y="202"/>
                </a:lnTo>
                <a:lnTo>
                  <a:pt x="158" y="197"/>
                </a:lnTo>
                <a:lnTo>
                  <a:pt x="158" y="197"/>
                </a:lnTo>
                <a:lnTo>
                  <a:pt x="161" y="190"/>
                </a:lnTo>
                <a:lnTo>
                  <a:pt x="162" y="183"/>
                </a:lnTo>
                <a:lnTo>
                  <a:pt x="162" y="176"/>
                </a:lnTo>
                <a:lnTo>
                  <a:pt x="162" y="170"/>
                </a:lnTo>
                <a:lnTo>
                  <a:pt x="162" y="170"/>
                </a:lnTo>
                <a:lnTo>
                  <a:pt x="158" y="163"/>
                </a:lnTo>
                <a:lnTo>
                  <a:pt x="154" y="158"/>
                </a:lnTo>
                <a:lnTo>
                  <a:pt x="154" y="158"/>
                </a:lnTo>
                <a:lnTo>
                  <a:pt x="148" y="153"/>
                </a:lnTo>
                <a:lnTo>
                  <a:pt x="148" y="153"/>
                </a:lnTo>
                <a:lnTo>
                  <a:pt x="144" y="153"/>
                </a:lnTo>
                <a:lnTo>
                  <a:pt x="139" y="155"/>
                </a:lnTo>
                <a:lnTo>
                  <a:pt x="139" y="155"/>
                </a:lnTo>
                <a:lnTo>
                  <a:pt x="135" y="156"/>
                </a:lnTo>
                <a:lnTo>
                  <a:pt x="135" y="128"/>
                </a:lnTo>
                <a:lnTo>
                  <a:pt x="135" y="128"/>
                </a:lnTo>
                <a:lnTo>
                  <a:pt x="136" y="126"/>
                </a:lnTo>
                <a:lnTo>
                  <a:pt x="136" y="126"/>
                </a:lnTo>
                <a:lnTo>
                  <a:pt x="139" y="126"/>
                </a:lnTo>
                <a:lnTo>
                  <a:pt x="140" y="128"/>
                </a:lnTo>
                <a:lnTo>
                  <a:pt x="140" y="128"/>
                </a:lnTo>
                <a:lnTo>
                  <a:pt x="143" y="129"/>
                </a:lnTo>
                <a:lnTo>
                  <a:pt x="143" y="132"/>
                </a:lnTo>
                <a:lnTo>
                  <a:pt x="143" y="132"/>
                </a:lnTo>
                <a:lnTo>
                  <a:pt x="143" y="134"/>
                </a:lnTo>
                <a:lnTo>
                  <a:pt x="143" y="136"/>
                </a:lnTo>
                <a:lnTo>
                  <a:pt x="143" y="136"/>
                </a:lnTo>
                <a:lnTo>
                  <a:pt x="147" y="134"/>
                </a:lnTo>
                <a:lnTo>
                  <a:pt x="150" y="132"/>
                </a:lnTo>
                <a:lnTo>
                  <a:pt x="150" y="132"/>
                </a:lnTo>
                <a:lnTo>
                  <a:pt x="151" y="129"/>
                </a:lnTo>
                <a:lnTo>
                  <a:pt x="151" y="125"/>
                </a:lnTo>
                <a:lnTo>
                  <a:pt x="151" y="125"/>
                </a:lnTo>
                <a:lnTo>
                  <a:pt x="150" y="122"/>
                </a:lnTo>
                <a:lnTo>
                  <a:pt x="146" y="120"/>
                </a:lnTo>
                <a:lnTo>
                  <a:pt x="146" y="120"/>
                </a:lnTo>
                <a:lnTo>
                  <a:pt x="140" y="120"/>
                </a:lnTo>
                <a:lnTo>
                  <a:pt x="135" y="120"/>
                </a:lnTo>
                <a:lnTo>
                  <a:pt x="135" y="120"/>
                </a:lnTo>
                <a:lnTo>
                  <a:pt x="135" y="41"/>
                </a:lnTo>
                <a:lnTo>
                  <a:pt x="200" y="41"/>
                </a:lnTo>
                <a:lnTo>
                  <a:pt x="200" y="41"/>
                </a:lnTo>
                <a:close/>
                <a:moveTo>
                  <a:pt x="135" y="204"/>
                </a:moveTo>
                <a:lnTo>
                  <a:pt x="135" y="204"/>
                </a:lnTo>
                <a:lnTo>
                  <a:pt x="138" y="204"/>
                </a:lnTo>
                <a:lnTo>
                  <a:pt x="138" y="204"/>
                </a:lnTo>
                <a:lnTo>
                  <a:pt x="140" y="202"/>
                </a:lnTo>
                <a:lnTo>
                  <a:pt x="143" y="199"/>
                </a:lnTo>
                <a:lnTo>
                  <a:pt x="146" y="197"/>
                </a:lnTo>
                <a:lnTo>
                  <a:pt x="147" y="193"/>
                </a:lnTo>
                <a:lnTo>
                  <a:pt x="147" y="193"/>
                </a:lnTo>
                <a:lnTo>
                  <a:pt x="150" y="185"/>
                </a:lnTo>
                <a:lnTo>
                  <a:pt x="148" y="175"/>
                </a:lnTo>
                <a:lnTo>
                  <a:pt x="148" y="175"/>
                </a:lnTo>
                <a:lnTo>
                  <a:pt x="147" y="170"/>
                </a:lnTo>
                <a:lnTo>
                  <a:pt x="144" y="167"/>
                </a:lnTo>
                <a:lnTo>
                  <a:pt x="142" y="164"/>
                </a:lnTo>
                <a:lnTo>
                  <a:pt x="139" y="164"/>
                </a:lnTo>
                <a:lnTo>
                  <a:pt x="139" y="164"/>
                </a:lnTo>
                <a:lnTo>
                  <a:pt x="136" y="166"/>
                </a:lnTo>
                <a:lnTo>
                  <a:pt x="135" y="168"/>
                </a:lnTo>
                <a:lnTo>
                  <a:pt x="135" y="204"/>
                </a:lnTo>
                <a:close/>
                <a:moveTo>
                  <a:pt x="135" y="0"/>
                </a:moveTo>
                <a:lnTo>
                  <a:pt x="32" y="0"/>
                </a:lnTo>
                <a:lnTo>
                  <a:pt x="32" y="0"/>
                </a:lnTo>
                <a:lnTo>
                  <a:pt x="25" y="2"/>
                </a:lnTo>
                <a:lnTo>
                  <a:pt x="20" y="3"/>
                </a:lnTo>
                <a:lnTo>
                  <a:pt x="14" y="6"/>
                </a:lnTo>
                <a:lnTo>
                  <a:pt x="9" y="10"/>
                </a:lnTo>
                <a:lnTo>
                  <a:pt x="5" y="15"/>
                </a:lnTo>
                <a:lnTo>
                  <a:pt x="2" y="21"/>
                </a:lnTo>
                <a:lnTo>
                  <a:pt x="1" y="26"/>
                </a:lnTo>
                <a:lnTo>
                  <a:pt x="0" y="33"/>
                </a:lnTo>
                <a:lnTo>
                  <a:pt x="0" y="273"/>
                </a:lnTo>
                <a:lnTo>
                  <a:pt x="0" y="273"/>
                </a:lnTo>
                <a:lnTo>
                  <a:pt x="1" y="279"/>
                </a:lnTo>
                <a:lnTo>
                  <a:pt x="2" y="285"/>
                </a:lnTo>
                <a:lnTo>
                  <a:pt x="5" y="290"/>
                </a:lnTo>
                <a:lnTo>
                  <a:pt x="9" y="294"/>
                </a:lnTo>
                <a:lnTo>
                  <a:pt x="14" y="298"/>
                </a:lnTo>
                <a:lnTo>
                  <a:pt x="20" y="302"/>
                </a:lnTo>
                <a:lnTo>
                  <a:pt x="25" y="304"/>
                </a:lnTo>
                <a:lnTo>
                  <a:pt x="32" y="304"/>
                </a:lnTo>
                <a:lnTo>
                  <a:pt x="135" y="304"/>
                </a:lnTo>
                <a:lnTo>
                  <a:pt x="135" y="282"/>
                </a:lnTo>
                <a:lnTo>
                  <a:pt x="50" y="282"/>
                </a:lnTo>
                <a:lnTo>
                  <a:pt x="50" y="282"/>
                </a:lnTo>
                <a:lnTo>
                  <a:pt x="50" y="282"/>
                </a:lnTo>
                <a:lnTo>
                  <a:pt x="44" y="282"/>
                </a:lnTo>
                <a:lnTo>
                  <a:pt x="40" y="281"/>
                </a:lnTo>
                <a:lnTo>
                  <a:pt x="35" y="278"/>
                </a:lnTo>
                <a:lnTo>
                  <a:pt x="32" y="275"/>
                </a:lnTo>
                <a:lnTo>
                  <a:pt x="28" y="271"/>
                </a:lnTo>
                <a:lnTo>
                  <a:pt x="25" y="267"/>
                </a:lnTo>
                <a:lnTo>
                  <a:pt x="24" y="262"/>
                </a:lnTo>
                <a:lnTo>
                  <a:pt x="24" y="256"/>
                </a:lnTo>
                <a:lnTo>
                  <a:pt x="24" y="48"/>
                </a:lnTo>
                <a:lnTo>
                  <a:pt x="24" y="48"/>
                </a:lnTo>
                <a:lnTo>
                  <a:pt x="24" y="42"/>
                </a:lnTo>
                <a:lnTo>
                  <a:pt x="25" y="38"/>
                </a:lnTo>
                <a:lnTo>
                  <a:pt x="28" y="34"/>
                </a:lnTo>
                <a:lnTo>
                  <a:pt x="32" y="30"/>
                </a:lnTo>
                <a:lnTo>
                  <a:pt x="35" y="26"/>
                </a:lnTo>
                <a:lnTo>
                  <a:pt x="40" y="25"/>
                </a:lnTo>
                <a:lnTo>
                  <a:pt x="44" y="22"/>
                </a:lnTo>
                <a:lnTo>
                  <a:pt x="50" y="22"/>
                </a:lnTo>
                <a:lnTo>
                  <a:pt x="135" y="22"/>
                </a:lnTo>
                <a:lnTo>
                  <a:pt x="135" y="0"/>
                </a:lnTo>
                <a:lnTo>
                  <a:pt x="135" y="0"/>
                </a:lnTo>
                <a:close/>
                <a:moveTo>
                  <a:pt x="135" y="41"/>
                </a:moveTo>
                <a:lnTo>
                  <a:pt x="135" y="120"/>
                </a:lnTo>
                <a:lnTo>
                  <a:pt x="135" y="120"/>
                </a:lnTo>
                <a:lnTo>
                  <a:pt x="130" y="122"/>
                </a:lnTo>
                <a:lnTo>
                  <a:pt x="124" y="125"/>
                </a:lnTo>
                <a:lnTo>
                  <a:pt x="120" y="129"/>
                </a:lnTo>
                <a:lnTo>
                  <a:pt x="116" y="133"/>
                </a:lnTo>
                <a:lnTo>
                  <a:pt x="116" y="133"/>
                </a:lnTo>
                <a:lnTo>
                  <a:pt x="112" y="139"/>
                </a:lnTo>
                <a:lnTo>
                  <a:pt x="111" y="144"/>
                </a:lnTo>
                <a:lnTo>
                  <a:pt x="106" y="159"/>
                </a:lnTo>
                <a:lnTo>
                  <a:pt x="106" y="159"/>
                </a:lnTo>
                <a:lnTo>
                  <a:pt x="106" y="175"/>
                </a:lnTo>
                <a:lnTo>
                  <a:pt x="106" y="175"/>
                </a:lnTo>
                <a:lnTo>
                  <a:pt x="108" y="185"/>
                </a:lnTo>
                <a:lnTo>
                  <a:pt x="109" y="194"/>
                </a:lnTo>
                <a:lnTo>
                  <a:pt x="111" y="195"/>
                </a:lnTo>
                <a:lnTo>
                  <a:pt x="111" y="195"/>
                </a:lnTo>
                <a:lnTo>
                  <a:pt x="113" y="205"/>
                </a:lnTo>
                <a:lnTo>
                  <a:pt x="113" y="205"/>
                </a:lnTo>
                <a:lnTo>
                  <a:pt x="117" y="209"/>
                </a:lnTo>
                <a:lnTo>
                  <a:pt x="121" y="213"/>
                </a:lnTo>
                <a:lnTo>
                  <a:pt x="128" y="214"/>
                </a:lnTo>
                <a:lnTo>
                  <a:pt x="135" y="214"/>
                </a:lnTo>
                <a:lnTo>
                  <a:pt x="135" y="264"/>
                </a:lnTo>
                <a:lnTo>
                  <a:pt x="62" y="264"/>
                </a:lnTo>
                <a:lnTo>
                  <a:pt x="62" y="264"/>
                </a:lnTo>
                <a:lnTo>
                  <a:pt x="58" y="263"/>
                </a:lnTo>
                <a:lnTo>
                  <a:pt x="54" y="262"/>
                </a:lnTo>
                <a:lnTo>
                  <a:pt x="47" y="258"/>
                </a:lnTo>
                <a:lnTo>
                  <a:pt x="43" y="251"/>
                </a:lnTo>
                <a:lnTo>
                  <a:pt x="41" y="247"/>
                </a:lnTo>
                <a:lnTo>
                  <a:pt x="41" y="243"/>
                </a:lnTo>
                <a:lnTo>
                  <a:pt x="41" y="61"/>
                </a:lnTo>
                <a:lnTo>
                  <a:pt x="41" y="61"/>
                </a:lnTo>
                <a:lnTo>
                  <a:pt x="41" y="57"/>
                </a:lnTo>
                <a:lnTo>
                  <a:pt x="43" y="53"/>
                </a:lnTo>
                <a:lnTo>
                  <a:pt x="47" y="46"/>
                </a:lnTo>
                <a:lnTo>
                  <a:pt x="54" y="42"/>
                </a:lnTo>
                <a:lnTo>
                  <a:pt x="58" y="41"/>
                </a:lnTo>
                <a:lnTo>
                  <a:pt x="62" y="41"/>
                </a:lnTo>
                <a:lnTo>
                  <a:pt x="135" y="41"/>
                </a:lnTo>
                <a:lnTo>
                  <a:pt x="135" y="41"/>
                </a:lnTo>
                <a:close/>
                <a:moveTo>
                  <a:pt x="135" y="128"/>
                </a:moveTo>
                <a:lnTo>
                  <a:pt x="135" y="156"/>
                </a:lnTo>
                <a:lnTo>
                  <a:pt x="135" y="156"/>
                </a:lnTo>
                <a:lnTo>
                  <a:pt x="130" y="160"/>
                </a:lnTo>
                <a:lnTo>
                  <a:pt x="130" y="160"/>
                </a:lnTo>
                <a:lnTo>
                  <a:pt x="127" y="166"/>
                </a:lnTo>
                <a:lnTo>
                  <a:pt x="127" y="171"/>
                </a:lnTo>
                <a:lnTo>
                  <a:pt x="127" y="171"/>
                </a:lnTo>
                <a:lnTo>
                  <a:pt x="128" y="174"/>
                </a:lnTo>
                <a:lnTo>
                  <a:pt x="131" y="176"/>
                </a:lnTo>
                <a:lnTo>
                  <a:pt x="131" y="176"/>
                </a:lnTo>
                <a:lnTo>
                  <a:pt x="132" y="171"/>
                </a:lnTo>
                <a:lnTo>
                  <a:pt x="135" y="168"/>
                </a:lnTo>
                <a:lnTo>
                  <a:pt x="135" y="204"/>
                </a:lnTo>
                <a:lnTo>
                  <a:pt x="135" y="204"/>
                </a:lnTo>
                <a:lnTo>
                  <a:pt x="131" y="202"/>
                </a:lnTo>
                <a:lnTo>
                  <a:pt x="131" y="202"/>
                </a:lnTo>
                <a:lnTo>
                  <a:pt x="128" y="199"/>
                </a:lnTo>
                <a:lnTo>
                  <a:pt x="127" y="194"/>
                </a:lnTo>
                <a:lnTo>
                  <a:pt x="127" y="194"/>
                </a:lnTo>
                <a:lnTo>
                  <a:pt x="124" y="181"/>
                </a:lnTo>
                <a:lnTo>
                  <a:pt x="124" y="181"/>
                </a:lnTo>
                <a:lnTo>
                  <a:pt x="123" y="163"/>
                </a:lnTo>
                <a:lnTo>
                  <a:pt x="123" y="163"/>
                </a:lnTo>
                <a:lnTo>
                  <a:pt x="123" y="148"/>
                </a:lnTo>
                <a:lnTo>
                  <a:pt x="127" y="137"/>
                </a:lnTo>
                <a:lnTo>
                  <a:pt x="127" y="137"/>
                </a:lnTo>
                <a:lnTo>
                  <a:pt x="131" y="130"/>
                </a:lnTo>
                <a:lnTo>
                  <a:pt x="135" y="128"/>
                </a:lnTo>
                <a:lnTo>
                  <a:pt x="135" y="128"/>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6" name="组合 293"/>
          <p:cNvGrpSpPr/>
          <p:nvPr/>
        </p:nvGrpSpPr>
        <p:grpSpPr>
          <a:xfrm>
            <a:off x="2116135" y="2154863"/>
            <a:ext cx="116026" cy="110746"/>
            <a:chOff x="3092451" y="2336800"/>
            <a:chExt cx="209550" cy="200025"/>
          </a:xfrm>
          <a:solidFill>
            <a:schemeClr val="accent1"/>
          </a:solidFill>
        </p:grpSpPr>
        <p:sp>
          <p:nvSpPr>
            <p:cNvPr id="295" name="Freeform 173"/>
            <p:cNvSpPr/>
            <p:nvPr/>
          </p:nvSpPr>
          <p:spPr bwMode="auto">
            <a:xfrm>
              <a:off x="3092451" y="2378075"/>
              <a:ext cx="209550" cy="158750"/>
            </a:xfrm>
            <a:custGeom>
              <a:avLst/>
              <a:gdLst>
                <a:gd name="T0" fmla="*/ 39 w 132"/>
                <a:gd name="T1" fmla="*/ 0 h 100"/>
                <a:gd name="T2" fmla="*/ 39 w 132"/>
                <a:gd name="T3" fmla="*/ 0 h 100"/>
                <a:gd name="T4" fmla="*/ 47 w 132"/>
                <a:gd name="T5" fmla="*/ 0 h 100"/>
                <a:gd name="T6" fmla="*/ 54 w 132"/>
                <a:gd name="T7" fmla="*/ 2 h 100"/>
                <a:gd name="T8" fmla="*/ 61 w 132"/>
                <a:gd name="T9" fmla="*/ 5 h 100"/>
                <a:gd name="T10" fmla="*/ 66 w 132"/>
                <a:gd name="T11" fmla="*/ 9 h 100"/>
                <a:gd name="T12" fmla="*/ 66 w 132"/>
                <a:gd name="T13" fmla="*/ 9 h 100"/>
                <a:gd name="T14" fmla="*/ 71 w 132"/>
                <a:gd name="T15" fmla="*/ 5 h 100"/>
                <a:gd name="T16" fmla="*/ 78 w 132"/>
                <a:gd name="T17" fmla="*/ 2 h 100"/>
                <a:gd name="T18" fmla="*/ 85 w 132"/>
                <a:gd name="T19" fmla="*/ 0 h 100"/>
                <a:gd name="T20" fmla="*/ 93 w 132"/>
                <a:gd name="T21" fmla="*/ 0 h 100"/>
                <a:gd name="T22" fmla="*/ 93 w 132"/>
                <a:gd name="T23" fmla="*/ 0 h 100"/>
                <a:gd name="T24" fmla="*/ 101 w 132"/>
                <a:gd name="T25" fmla="*/ 0 h 100"/>
                <a:gd name="T26" fmla="*/ 108 w 132"/>
                <a:gd name="T27" fmla="*/ 2 h 100"/>
                <a:gd name="T28" fmla="*/ 115 w 132"/>
                <a:gd name="T29" fmla="*/ 6 h 100"/>
                <a:gd name="T30" fmla="*/ 120 w 132"/>
                <a:gd name="T31" fmla="*/ 11 h 100"/>
                <a:gd name="T32" fmla="*/ 126 w 132"/>
                <a:gd name="T33" fmla="*/ 16 h 100"/>
                <a:gd name="T34" fmla="*/ 130 w 132"/>
                <a:gd name="T35" fmla="*/ 23 h 100"/>
                <a:gd name="T36" fmla="*/ 131 w 132"/>
                <a:gd name="T37" fmla="*/ 31 h 100"/>
                <a:gd name="T38" fmla="*/ 132 w 132"/>
                <a:gd name="T39" fmla="*/ 38 h 100"/>
                <a:gd name="T40" fmla="*/ 132 w 132"/>
                <a:gd name="T41" fmla="*/ 38 h 100"/>
                <a:gd name="T42" fmla="*/ 131 w 132"/>
                <a:gd name="T43" fmla="*/ 47 h 100"/>
                <a:gd name="T44" fmla="*/ 128 w 132"/>
                <a:gd name="T45" fmla="*/ 58 h 100"/>
                <a:gd name="T46" fmla="*/ 123 w 132"/>
                <a:gd name="T47" fmla="*/ 69 h 100"/>
                <a:gd name="T48" fmla="*/ 116 w 132"/>
                <a:gd name="T49" fmla="*/ 78 h 100"/>
                <a:gd name="T50" fmla="*/ 107 w 132"/>
                <a:gd name="T51" fmla="*/ 86 h 100"/>
                <a:gd name="T52" fmla="*/ 94 w 132"/>
                <a:gd name="T53" fmla="*/ 93 h 100"/>
                <a:gd name="T54" fmla="*/ 88 w 132"/>
                <a:gd name="T55" fmla="*/ 96 h 100"/>
                <a:gd name="T56" fmla="*/ 81 w 132"/>
                <a:gd name="T57" fmla="*/ 99 h 100"/>
                <a:gd name="T58" fmla="*/ 73 w 132"/>
                <a:gd name="T59" fmla="*/ 99 h 100"/>
                <a:gd name="T60" fmla="*/ 63 w 132"/>
                <a:gd name="T61" fmla="*/ 100 h 100"/>
                <a:gd name="T62" fmla="*/ 63 w 132"/>
                <a:gd name="T63" fmla="*/ 100 h 100"/>
                <a:gd name="T64" fmla="*/ 55 w 132"/>
                <a:gd name="T65" fmla="*/ 99 h 100"/>
                <a:gd name="T66" fmla="*/ 47 w 132"/>
                <a:gd name="T67" fmla="*/ 97 h 100"/>
                <a:gd name="T68" fmla="*/ 39 w 132"/>
                <a:gd name="T69" fmla="*/ 96 h 100"/>
                <a:gd name="T70" fmla="*/ 32 w 132"/>
                <a:gd name="T71" fmla="*/ 93 h 100"/>
                <a:gd name="T72" fmla="*/ 27 w 132"/>
                <a:gd name="T73" fmla="*/ 90 h 100"/>
                <a:gd name="T74" fmla="*/ 21 w 132"/>
                <a:gd name="T75" fmla="*/ 86 h 100"/>
                <a:gd name="T76" fmla="*/ 13 w 132"/>
                <a:gd name="T77" fmla="*/ 77 h 100"/>
                <a:gd name="T78" fmla="*/ 6 w 132"/>
                <a:gd name="T79" fmla="*/ 67 h 100"/>
                <a:gd name="T80" fmla="*/ 2 w 132"/>
                <a:gd name="T81" fmla="*/ 57 h 100"/>
                <a:gd name="T82" fmla="*/ 0 w 132"/>
                <a:gd name="T83" fmla="*/ 47 h 100"/>
                <a:gd name="T84" fmla="*/ 0 w 132"/>
                <a:gd name="T85" fmla="*/ 38 h 100"/>
                <a:gd name="T86" fmla="*/ 0 w 132"/>
                <a:gd name="T87" fmla="*/ 38 h 100"/>
                <a:gd name="T88" fmla="*/ 0 w 132"/>
                <a:gd name="T89" fmla="*/ 31 h 100"/>
                <a:gd name="T90" fmla="*/ 2 w 132"/>
                <a:gd name="T91" fmla="*/ 23 h 100"/>
                <a:gd name="T92" fmla="*/ 6 w 132"/>
                <a:gd name="T93" fmla="*/ 16 h 100"/>
                <a:gd name="T94" fmla="*/ 12 w 132"/>
                <a:gd name="T95" fmla="*/ 11 h 100"/>
                <a:gd name="T96" fmla="*/ 17 w 132"/>
                <a:gd name="T97" fmla="*/ 6 h 100"/>
                <a:gd name="T98" fmla="*/ 24 w 132"/>
                <a:gd name="T99" fmla="*/ 2 h 100"/>
                <a:gd name="T100" fmla="*/ 31 w 132"/>
                <a:gd name="T101" fmla="*/ 0 h 100"/>
                <a:gd name="T102" fmla="*/ 39 w 132"/>
                <a:gd name="T103" fmla="*/ 0 h 100"/>
                <a:gd name="T104" fmla="*/ 39 w 132"/>
                <a:gd name="T10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 h="100">
                  <a:moveTo>
                    <a:pt x="39" y="0"/>
                  </a:moveTo>
                  <a:lnTo>
                    <a:pt x="39" y="0"/>
                  </a:lnTo>
                  <a:lnTo>
                    <a:pt x="47" y="0"/>
                  </a:lnTo>
                  <a:lnTo>
                    <a:pt x="54" y="2"/>
                  </a:lnTo>
                  <a:lnTo>
                    <a:pt x="61" y="5"/>
                  </a:lnTo>
                  <a:lnTo>
                    <a:pt x="66" y="9"/>
                  </a:lnTo>
                  <a:lnTo>
                    <a:pt x="66" y="9"/>
                  </a:lnTo>
                  <a:lnTo>
                    <a:pt x="71" y="5"/>
                  </a:lnTo>
                  <a:lnTo>
                    <a:pt x="78" y="2"/>
                  </a:lnTo>
                  <a:lnTo>
                    <a:pt x="85" y="0"/>
                  </a:lnTo>
                  <a:lnTo>
                    <a:pt x="93" y="0"/>
                  </a:lnTo>
                  <a:lnTo>
                    <a:pt x="93" y="0"/>
                  </a:lnTo>
                  <a:lnTo>
                    <a:pt x="101" y="0"/>
                  </a:lnTo>
                  <a:lnTo>
                    <a:pt x="108" y="2"/>
                  </a:lnTo>
                  <a:lnTo>
                    <a:pt x="115" y="6"/>
                  </a:lnTo>
                  <a:lnTo>
                    <a:pt x="120" y="11"/>
                  </a:lnTo>
                  <a:lnTo>
                    <a:pt x="126" y="16"/>
                  </a:lnTo>
                  <a:lnTo>
                    <a:pt x="130" y="23"/>
                  </a:lnTo>
                  <a:lnTo>
                    <a:pt x="131" y="31"/>
                  </a:lnTo>
                  <a:lnTo>
                    <a:pt x="132" y="38"/>
                  </a:lnTo>
                  <a:lnTo>
                    <a:pt x="132" y="38"/>
                  </a:lnTo>
                  <a:lnTo>
                    <a:pt x="131" y="47"/>
                  </a:lnTo>
                  <a:lnTo>
                    <a:pt x="128" y="58"/>
                  </a:lnTo>
                  <a:lnTo>
                    <a:pt x="123" y="69"/>
                  </a:lnTo>
                  <a:lnTo>
                    <a:pt x="116" y="78"/>
                  </a:lnTo>
                  <a:lnTo>
                    <a:pt x="107" y="86"/>
                  </a:lnTo>
                  <a:lnTo>
                    <a:pt x="94" y="93"/>
                  </a:lnTo>
                  <a:lnTo>
                    <a:pt x="88" y="96"/>
                  </a:lnTo>
                  <a:lnTo>
                    <a:pt x="81" y="99"/>
                  </a:lnTo>
                  <a:lnTo>
                    <a:pt x="73" y="99"/>
                  </a:lnTo>
                  <a:lnTo>
                    <a:pt x="63" y="100"/>
                  </a:lnTo>
                  <a:lnTo>
                    <a:pt x="63" y="100"/>
                  </a:lnTo>
                  <a:lnTo>
                    <a:pt x="55" y="99"/>
                  </a:lnTo>
                  <a:lnTo>
                    <a:pt x="47" y="97"/>
                  </a:lnTo>
                  <a:lnTo>
                    <a:pt x="39" y="96"/>
                  </a:lnTo>
                  <a:lnTo>
                    <a:pt x="32" y="93"/>
                  </a:lnTo>
                  <a:lnTo>
                    <a:pt x="27" y="90"/>
                  </a:lnTo>
                  <a:lnTo>
                    <a:pt x="21" y="86"/>
                  </a:lnTo>
                  <a:lnTo>
                    <a:pt x="13" y="77"/>
                  </a:lnTo>
                  <a:lnTo>
                    <a:pt x="6" y="67"/>
                  </a:lnTo>
                  <a:lnTo>
                    <a:pt x="2" y="57"/>
                  </a:lnTo>
                  <a:lnTo>
                    <a:pt x="0" y="47"/>
                  </a:lnTo>
                  <a:lnTo>
                    <a:pt x="0" y="38"/>
                  </a:lnTo>
                  <a:lnTo>
                    <a:pt x="0" y="38"/>
                  </a:lnTo>
                  <a:lnTo>
                    <a:pt x="0" y="31"/>
                  </a:lnTo>
                  <a:lnTo>
                    <a:pt x="2" y="23"/>
                  </a:lnTo>
                  <a:lnTo>
                    <a:pt x="6" y="16"/>
                  </a:lnTo>
                  <a:lnTo>
                    <a:pt x="12" y="11"/>
                  </a:lnTo>
                  <a:lnTo>
                    <a:pt x="17" y="6"/>
                  </a:lnTo>
                  <a:lnTo>
                    <a:pt x="24" y="2"/>
                  </a:lnTo>
                  <a:lnTo>
                    <a:pt x="31" y="0"/>
                  </a:lnTo>
                  <a:lnTo>
                    <a:pt x="39" y="0"/>
                  </a:lnTo>
                  <a:lnTo>
                    <a:pt x="39" y="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6" name="Freeform 174"/>
            <p:cNvSpPr/>
            <p:nvPr/>
          </p:nvSpPr>
          <p:spPr bwMode="auto">
            <a:xfrm>
              <a:off x="3149601" y="2336800"/>
              <a:ext cx="52388" cy="73025"/>
            </a:xfrm>
            <a:custGeom>
              <a:avLst/>
              <a:gdLst>
                <a:gd name="T0" fmla="*/ 29 w 33"/>
                <a:gd name="T1" fmla="*/ 46 h 46"/>
                <a:gd name="T2" fmla="*/ 29 w 33"/>
                <a:gd name="T3" fmla="*/ 46 h 46"/>
                <a:gd name="T4" fmla="*/ 31 w 33"/>
                <a:gd name="T5" fmla="*/ 39 h 46"/>
                <a:gd name="T6" fmla="*/ 33 w 33"/>
                <a:gd name="T7" fmla="*/ 34 h 46"/>
                <a:gd name="T8" fmla="*/ 33 w 33"/>
                <a:gd name="T9" fmla="*/ 27 h 46"/>
                <a:gd name="T10" fmla="*/ 33 w 33"/>
                <a:gd name="T11" fmla="*/ 22 h 46"/>
                <a:gd name="T12" fmla="*/ 30 w 33"/>
                <a:gd name="T13" fmla="*/ 15 h 46"/>
                <a:gd name="T14" fmla="*/ 27 w 33"/>
                <a:gd name="T15" fmla="*/ 9 h 46"/>
                <a:gd name="T16" fmla="*/ 25 w 33"/>
                <a:gd name="T17" fmla="*/ 4 h 46"/>
                <a:gd name="T18" fmla="*/ 19 w 33"/>
                <a:gd name="T19" fmla="*/ 0 h 46"/>
                <a:gd name="T20" fmla="*/ 0 w 33"/>
                <a:gd name="T21" fmla="*/ 3 h 46"/>
                <a:gd name="T22" fmla="*/ 0 w 33"/>
                <a:gd name="T23" fmla="*/ 3 h 46"/>
                <a:gd name="T24" fmla="*/ 12 w 33"/>
                <a:gd name="T25" fmla="*/ 11 h 46"/>
                <a:gd name="T26" fmla="*/ 18 w 33"/>
                <a:gd name="T27" fmla="*/ 15 h 46"/>
                <a:gd name="T28" fmla="*/ 22 w 33"/>
                <a:gd name="T29" fmla="*/ 19 h 46"/>
                <a:gd name="T30" fmla="*/ 25 w 33"/>
                <a:gd name="T31" fmla="*/ 24 h 46"/>
                <a:gd name="T32" fmla="*/ 27 w 33"/>
                <a:gd name="T33" fmla="*/ 31 h 46"/>
                <a:gd name="T34" fmla="*/ 29 w 33"/>
                <a:gd name="T35" fmla="*/ 38 h 46"/>
                <a:gd name="T36" fmla="*/ 29 w 33"/>
                <a:gd name="T37" fmla="*/ 46 h 46"/>
                <a:gd name="T38" fmla="*/ 29 w 33"/>
                <a:gd name="T39"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46">
                  <a:moveTo>
                    <a:pt x="29" y="46"/>
                  </a:moveTo>
                  <a:lnTo>
                    <a:pt x="29" y="46"/>
                  </a:lnTo>
                  <a:lnTo>
                    <a:pt x="31" y="39"/>
                  </a:lnTo>
                  <a:lnTo>
                    <a:pt x="33" y="34"/>
                  </a:lnTo>
                  <a:lnTo>
                    <a:pt x="33" y="27"/>
                  </a:lnTo>
                  <a:lnTo>
                    <a:pt x="33" y="22"/>
                  </a:lnTo>
                  <a:lnTo>
                    <a:pt x="30" y="15"/>
                  </a:lnTo>
                  <a:lnTo>
                    <a:pt x="27" y="9"/>
                  </a:lnTo>
                  <a:lnTo>
                    <a:pt x="25" y="4"/>
                  </a:lnTo>
                  <a:lnTo>
                    <a:pt x="19" y="0"/>
                  </a:lnTo>
                  <a:lnTo>
                    <a:pt x="0" y="3"/>
                  </a:lnTo>
                  <a:lnTo>
                    <a:pt x="0" y="3"/>
                  </a:lnTo>
                  <a:lnTo>
                    <a:pt x="12" y="11"/>
                  </a:lnTo>
                  <a:lnTo>
                    <a:pt x="18" y="15"/>
                  </a:lnTo>
                  <a:lnTo>
                    <a:pt x="22" y="19"/>
                  </a:lnTo>
                  <a:lnTo>
                    <a:pt x="25" y="24"/>
                  </a:lnTo>
                  <a:lnTo>
                    <a:pt x="27" y="31"/>
                  </a:lnTo>
                  <a:lnTo>
                    <a:pt x="29" y="38"/>
                  </a:lnTo>
                  <a:lnTo>
                    <a:pt x="29" y="46"/>
                  </a:lnTo>
                  <a:lnTo>
                    <a:pt x="29" y="4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297" name="Freeform 175"/>
          <p:cNvSpPr>
            <a:spLocks noEditPoints="1"/>
          </p:cNvSpPr>
          <p:nvPr/>
        </p:nvSpPr>
        <p:spPr bwMode="auto">
          <a:xfrm>
            <a:off x="2239192" y="2887015"/>
            <a:ext cx="120421" cy="167877"/>
          </a:xfrm>
          <a:custGeom>
            <a:avLst/>
            <a:gdLst>
              <a:gd name="T0" fmla="*/ 125 w 137"/>
              <a:gd name="T1" fmla="*/ 55 h 191"/>
              <a:gd name="T2" fmla="*/ 126 w 137"/>
              <a:gd name="T3" fmla="*/ 51 h 191"/>
              <a:gd name="T4" fmla="*/ 133 w 137"/>
              <a:gd name="T5" fmla="*/ 34 h 191"/>
              <a:gd name="T6" fmla="*/ 136 w 137"/>
              <a:gd name="T7" fmla="*/ 29 h 191"/>
              <a:gd name="T8" fmla="*/ 137 w 137"/>
              <a:gd name="T9" fmla="*/ 21 h 191"/>
              <a:gd name="T10" fmla="*/ 136 w 137"/>
              <a:gd name="T11" fmla="*/ 13 h 191"/>
              <a:gd name="T12" fmla="*/ 132 w 137"/>
              <a:gd name="T13" fmla="*/ 6 h 191"/>
              <a:gd name="T14" fmla="*/ 128 w 137"/>
              <a:gd name="T15" fmla="*/ 4 h 191"/>
              <a:gd name="T16" fmla="*/ 116 w 137"/>
              <a:gd name="T17" fmla="*/ 0 h 191"/>
              <a:gd name="T18" fmla="*/ 103 w 137"/>
              <a:gd name="T19" fmla="*/ 4 h 191"/>
              <a:gd name="T20" fmla="*/ 113 w 137"/>
              <a:gd name="T21" fmla="*/ 39 h 191"/>
              <a:gd name="T22" fmla="*/ 103 w 137"/>
              <a:gd name="T23" fmla="*/ 59 h 191"/>
              <a:gd name="T24" fmla="*/ 110 w 137"/>
              <a:gd name="T25" fmla="*/ 48 h 191"/>
              <a:gd name="T26" fmla="*/ 110 w 137"/>
              <a:gd name="T27" fmla="*/ 42 h 191"/>
              <a:gd name="T28" fmla="*/ 120 w 137"/>
              <a:gd name="T29" fmla="*/ 48 h 191"/>
              <a:gd name="T30" fmla="*/ 121 w 137"/>
              <a:gd name="T31" fmla="*/ 52 h 191"/>
              <a:gd name="T32" fmla="*/ 121 w 137"/>
              <a:gd name="T33" fmla="*/ 57 h 191"/>
              <a:gd name="T34" fmla="*/ 103 w 137"/>
              <a:gd name="T35" fmla="*/ 89 h 191"/>
              <a:gd name="T36" fmla="*/ 97 w 137"/>
              <a:gd name="T37" fmla="*/ 93 h 191"/>
              <a:gd name="T38" fmla="*/ 99 w 137"/>
              <a:gd name="T39" fmla="*/ 92 h 191"/>
              <a:gd name="T40" fmla="*/ 103 w 137"/>
              <a:gd name="T41" fmla="*/ 89 h 191"/>
              <a:gd name="T42" fmla="*/ 101 w 137"/>
              <a:gd name="T43" fmla="*/ 85 h 191"/>
              <a:gd name="T44" fmla="*/ 99 w 137"/>
              <a:gd name="T45" fmla="*/ 86 h 191"/>
              <a:gd name="T46" fmla="*/ 95 w 137"/>
              <a:gd name="T47" fmla="*/ 88 h 191"/>
              <a:gd name="T48" fmla="*/ 84 w 137"/>
              <a:gd name="T49" fmla="*/ 81 h 191"/>
              <a:gd name="T50" fmla="*/ 84 w 137"/>
              <a:gd name="T51" fmla="*/ 81 h 191"/>
              <a:gd name="T52" fmla="*/ 90 w 137"/>
              <a:gd name="T53" fmla="*/ 78 h 191"/>
              <a:gd name="T54" fmla="*/ 103 w 137"/>
              <a:gd name="T55" fmla="*/ 34 h 191"/>
              <a:gd name="T56" fmla="*/ 88 w 137"/>
              <a:gd name="T57" fmla="*/ 23 h 191"/>
              <a:gd name="T58" fmla="*/ 80 w 137"/>
              <a:gd name="T59" fmla="*/ 25 h 191"/>
              <a:gd name="T60" fmla="*/ 57 w 137"/>
              <a:gd name="T61" fmla="*/ 59 h 191"/>
              <a:gd name="T62" fmla="*/ 57 w 137"/>
              <a:gd name="T63" fmla="*/ 66 h 191"/>
              <a:gd name="T64" fmla="*/ 22 w 137"/>
              <a:gd name="T65" fmla="*/ 153 h 191"/>
              <a:gd name="T66" fmla="*/ 26 w 137"/>
              <a:gd name="T67" fmla="*/ 154 h 191"/>
              <a:gd name="T68" fmla="*/ 29 w 137"/>
              <a:gd name="T69" fmla="*/ 155 h 191"/>
              <a:gd name="T70" fmla="*/ 29 w 137"/>
              <a:gd name="T71" fmla="*/ 162 h 191"/>
              <a:gd name="T72" fmla="*/ 33 w 137"/>
              <a:gd name="T73" fmla="*/ 161 h 191"/>
              <a:gd name="T74" fmla="*/ 38 w 137"/>
              <a:gd name="T75" fmla="*/ 162 h 191"/>
              <a:gd name="T76" fmla="*/ 40 w 137"/>
              <a:gd name="T77" fmla="*/ 163 h 191"/>
              <a:gd name="T78" fmla="*/ 41 w 137"/>
              <a:gd name="T79" fmla="*/ 169 h 191"/>
              <a:gd name="T80" fmla="*/ 38 w 137"/>
              <a:gd name="T81" fmla="*/ 173 h 191"/>
              <a:gd name="T82" fmla="*/ 22 w 137"/>
              <a:gd name="T83" fmla="*/ 182 h 191"/>
              <a:gd name="T84" fmla="*/ 41 w 137"/>
              <a:gd name="T85" fmla="*/ 176 h 191"/>
              <a:gd name="T86" fmla="*/ 103 w 137"/>
              <a:gd name="T87" fmla="*/ 29 h 191"/>
              <a:gd name="T88" fmla="*/ 97 w 137"/>
              <a:gd name="T89" fmla="*/ 9 h 191"/>
              <a:gd name="T90" fmla="*/ 103 w 137"/>
              <a:gd name="T91" fmla="*/ 4 h 191"/>
              <a:gd name="T92" fmla="*/ 22 w 137"/>
              <a:gd name="T93" fmla="*/ 117 h 191"/>
              <a:gd name="T94" fmla="*/ 2 w 137"/>
              <a:gd name="T95" fmla="*/ 191 h 191"/>
              <a:gd name="T96" fmla="*/ 22 w 137"/>
              <a:gd name="T97" fmla="*/ 180 h 191"/>
              <a:gd name="T98" fmla="*/ 5 w 137"/>
              <a:gd name="T99" fmla="*/ 174 h 191"/>
              <a:gd name="T100" fmla="*/ 5 w 137"/>
              <a:gd name="T101" fmla="*/ 150 h 191"/>
              <a:gd name="T102" fmla="*/ 6 w 137"/>
              <a:gd name="T103" fmla="*/ 149 h 191"/>
              <a:gd name="T104" fmla="*/ 10 w 137"/>
              <a:gd name="T105" fmla="*/ 146 h 191"/>
              <a:gd name="T106" fmla="*/ 15 w 137"/>
              <a:gd name="T107" fmla="*/ 146 h 191"/>
              <a:gd name="T108" fmla="*/ 17 w 137"/>
              <a:gd name="T109" fmla="*/ 149 h 191"/>
              <a:gd name="T110" fmla="*/ 18 w 137"/>
              <a:gd name="T111" fmla="*/ 155 h 191"/>
              <a:gd name="T112" fmla="*/ 19 w 137"/>
              <a:gd name="T113" fmla="*/ 154 h 191"/>
              <a:gd name="T114" fmla="*/ 22 w 137"/>
              <a:gd name="T115" fmla="*/ 11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 h="191">
                <a:moveTo>
                  <a:pt x="103" y="89"/>
                </a:moveTo>
                <a:lnTo>
                  <a:pt x="125" y="55"/>
                </a:lnTo>
                <a:lnTo>
                  <a:pt x="125" y="55"/>
                </a:lnTo>
                <a:lnTo>
                  <a:pt x="126" y="51"/>
                </a:lnTo>
                <a:lnTo>
                  <a:pt x="125" y="47"/>
                </a:lnTo>
                <a:lnTo>
                  <a:pt x="133" y="34"/>
                </a:lnTo>
                <a:lnTo>
                  <a:pt x="133" y="34"/>
                </a:lnTo>
                <a:lnTo>
                  <a:pt x="136" y="29"/>
                </a:lnTo>
                <a:lnTo>
                  <a:pt x="137" y="25"/>
                </a:lnTo>
                <a:lnTo>
                  <a:pt x="137" y="21"/>
                </a:lnTo>
                <a:lnTo>
                  <a:pt x="137" y="17"/>
                </a:lnTo>
                <a:lnTo>
                  <a:pt x="136" y="13"/>
                </a:lnTo>
                <a:lnTo>
                  <a:pt x="135" y="9"/>
                </a:lnTo>
                <a:lnTo>
                  <a:pt x="132" y="6"/>
                </a:lnTo>
                <a:lnTo>
                  <a:pt x="128" y="4"/>
                </a:lnTo>
                <a:lnTo>
                  <a:pt x="128" y="4"/>
                </a:lnTo>
                <a:lnTo>
                  <a:pt x="121" y="0"/>
                </a:lnTo>
                <a:lnTo>
                  <a:pt x="116" y="0"/>
                </a:lnTo>
                <a:lnTo>
                  <a:pt x="109" y="1"/>
                </a:lnTo>
                <a:lnTo>
                  <a:pt x="103" y="4"/>
                </a:lnTo>
                <a:lnTo>
                  <a:pt x="103" y="29"/>
                </a:lnTo>
                <a:lnTo>
                  <a:pt x="113" y="39"/>
                </a:lnTo>
                <a:lnTo>
                  <a:pt x="103" y="34"/>
                </a:lnTo>
                <a:lnTo>
                  <a:pt x="103" y="59"/>
                </a:lnTo>
                <a:lnTo>
                  <a:pt x="110" y="48"/>
                </a:lnTo>
                <a:lnTo>
                  <a:pt x="110" y="48"/>
                </a:lnTo>
                <a:lnTo>
                  <a:pt x="110" y="46"/>
                </a:lnTo>
                <a:lnTo>
                  <a:pt x="110" y="42"/>
                </a:lnTo>
                <a:lnTo>
                  <a:pt x="120" y="48"/>
                </a:lnTo>
                <a:lnTo>
                  <a:pt x="120" y="48"/>
                </a:lnTo>
                <a:lnTo>
                  <a:pt x="121" y="50"/>
                </a:lnTo>
                <a:lnTo>
                  <a:pt x="121" y="52"/>
                </a:lnTo>
                <a:lnTo>
                  <a:pt x="121" y="54"/>
                </a:lnTo>
                <a:lnTo>
                  <a:pt x="121" y="57"/>
                </a:lnTo>
                <a:lnTo>
                  <a:pt x="103" y="82"/>
                </a:lnTo>
                <a:lnTo>
                  <a:pt x="103" y="89"/>
                </a:lnTo>
                <a:close/>
                <a:moveTo>
                  <a:pt x="41" y="176"/>
                </a:moveTo>
                <a:lnTo>
                  <a:pt x="97" y="93"/>
                </a:lnTo>
                <a:lnTo>
                  <a:pt x="97" y="93"/>
                </a:lnTo>
                <a:lnTo>
                  <a:pt x="99" y="92"/>
                </a:lnTo>
                <a:lnTo>
                  <a:pt x="102" y="89"/>
                </a:lnTo>
                <a:lnTo>
                  <a:pt x="103" y="89"/>
                </a:lnTo>
                <a:lnTo>
                  <a:pt x="103" y="82"/>
                </a:lnTo>
                <a:lnTo>
                  <a:pt x="101" y="85"/>
                </a:lnTo>
                <a:lnTo>
                  <a:pt x="101" y="85"/>
                </a:lnTo>
                <a:lnTo>
                  <a:pt x="99" y="86"/>
                </a:lnTo>
                <a:lnTo>
                  <a:pt x="98" y="88"/>
                </a:lnTo>
                <a:lnTo>
                  <a:pt x="95" y="88"/>
                </a:lnTo>
                <a:lnTo>
                  <a:pt x="94" y="86"/>
                </a:lnTo>
                <a:lnTo>
                  <a:pt x="84" y="81"/>
                </a:lnTo>
                <a:lnTo>
                  <a:pt x="84" y="81"/>
                </a:lnTo>
                <a:lnTo>
                  <a:pt x="84" y="81"/>
                </a:lnTo>
                <a:lnTo>
                  <a:pt x="87" y="80"/>
                </a:lnTo>
                <a:lnTo>
                  <a:pt x="90" y="78"/>
                </a:lnTo>
                <a:lnTo>
                  <a:pt x="103" y="59"/>
                </a:lnTo>
                <a:lnTo>
                  <a:pt x="103" y="34"/>
                </a:lnTo>
                <a:lnTo>
                  <a:pt x="88" y="23"/>
                </a:lnTo>
                <a:lnTo>
                  <a:pt x="88" y="23"/>
                </a:lnTo>
                <a:lnTo>
                  <a:pt x="83" y="23"/>
                </a:lnTo>
                <a:lnTo>
                  <a:pt x="80" y="25"/>
                </a:lnTo>
                <a:lnTo>
                  <a:pt x="57" y="59"/>
                </a:lnTo>
                <a:lnTo>
                  <a:pt x="57" y="59"/>
                </a:lnTo>
                <a:lnTo>
                  <a:pt x="56" y="63"/>
                </a:lnTo>
                <a:lnTo>
                  <a:pt x="57" y="66"/>
                </a:lnTo>
                <a:lnTo>
                  <a:pt x="22" y="117"/>
                </a:lnTo>
                <a:lnTo>
                  <a:pt x="22" y="153"/>
                </a:lnTo>
                <a:lnTo>
                  <a:pt x="22" y="153"/>
                </a:lnTo>
                <a:lnTo>
                  <a:pt x="26" y="154"/>
                </a:lnTo>
                <a:lnTo>
                  <a:pt x="26" y="154"/>
                </a:lnTo>
                <a:lnTo>
                  <a:pt x="29" y="155"/>
                </a:lnTo>
                <a:lnTo>
                  <a:pt x="29" y="158"/>
                </a:lnTo>
                <a:lnTo>
                  <a:pt x="29" y="162"/>
                </a:lnTo>
                <a:lnTo>
                  <a:pt x="29" y="162"/>
                </a:lnTo>
                <a:lnTo>
                  <a:pt x="33" y="161"/>
                </a:lnTo>
                <a:lnTo>
                  <a:pt x="36" y="161"/>
                </a:lnTo>
                <a:lnTo>
                  <a:pt x="38" y="162"/>
                </a:lnTo>
                <a:lnTo>
                  <a:pt x="38" y="162"/>
                </a:lnTo>
                <a:lnTo>
                  <a:pt x="40" y="163"/>
                </a:lnTo>
                <a:lnTo>
                  <a:pt x="41" y="166"/>
                </a:lnTo>
                <a:lnTo>
                  <a:pt x="41" y="169"/>
                </a:lnTo>
                <a:lnTo>
                  <a:pt x="40" y="172"/>
                </a:lnTo>
                <a:lnTo>
                  <a:pt x="38" y="173"/>
                </a:lnTo>
                <a:lnTo>
                  <a:pt x="22" y="180"/>
                </a:lnTo>
                <a:lnTo>
                  <a:pt x="22" y="182"/>
                </a:lnTo>
                <a:lnTo>
                  <a:pt x="41" y="176"/>
                </a:lnTo>
                <a:lnTo>
                  <a:pt x="41" y="176"/>
                </a:lnTo>
                <a:close/>
                <a:moveTo>
                  <a:pt x="103" y="4"/>
                </a:moveTo>
                <a:lnTo>
                  <a:pt x="103" y="29"/>
                </a:lnTo>
                <a:lnTo>
                  <a:pt x="91" y="17"/>
                </a:lnTo>
                <a:lnTo>
                  <a:pt x="97" y="9"/>
                </a:lnTo>
                <a:lnTo>
                  <a:pt x="97" y="9"/>
                </a:lnTo>
                <a:lnTo>
                  <a:pt x="103" y="4"/>
                </a:lnTo>
                <a:lnTo>
                  <a:pt x="103" y="4"/>
                </a:lnTo>
                <a:close/>
                <a:moveTo>
                  <a:pt x="22" y="117"/>
                </a:moveTo>
                <a:lnTo>
                  <a:pt x="0" y="150"/>
                </a:lnTo>
                <a:lnTo>
                  <a:pt x="2" y="191"/>
                </a:lnTo>
                <a:lnTo>
                  <a:pt x="22" y="182"/>
                </a:lnTo>
                <a:lnTo>
                  <a:pt x="22" y="180"/>
                </a:lnTo>
                <a:lnTo>
                  <a:pt x="17" y="182"/>
                </a:lnTo>
                <a:lnTo>
                  <a:pt x="5" y="174"/>
                </a:lnTo>
                <a:lnTo>
                  <a:pt x="5" y="150"/>
                </a:lnTo>
                <a:lnTo>
                  <a:pt x="5" y="150"/>
                </a:lnTo>
                <a:lnTo>
                  <a:pt x="6" y="149"/>
                </a:lnTo>
                <a:lnTo>
                  <a:pt x="6" y="149"/>
                </a:lnTo>
                <a:lnTo>
                  <a:pt x="7" y="146"/>
                </a:lnTo>
                <a:lnTo>
                  <a:pt x="10" y="146"/>
                </a:lnTo>
                <a:lnTo>
                  <a:pt x="13" y="146"/>
                </a:lnTo>
                <a:lnTo>
                  <a:pt x="15" y="146"/>
                </a:lnTo>
                <a:lnTo>
                  <a:pt x="15" y="146"/>
                </a:lnTo>
                <a:lnTo>
                  <a:pt x="17" y="149"/>
                </a:lnTo>
                <a:lnTo>
                  <a:pt x="18" y="150"/>
                </a:lnTo>
                <a:lnTo>
                  <a:pt x="18" y="155"/>
                </a:lnTo>
                <a:lnTo>
                  <a:pt x="18" y="155"/>
                </a:lnTo>
                <a:lnTo>
                  <a:pt x="19" y="154"/>
                </a:lnTo>
                <a:lnTo>
                  <a:pt x="22" y="153"/>
                </a:lnTo>
                <a:lnTo>
                  <a:pt x="22" y="11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8" name="Freeform 176"/>
          <p:cNvSpPr>
            <a:spLocks noEditPoints="1"/>
          </p:cNvSpPr>
          <p:nvPr/>
        </p:nvSpPr>
        <p:spPr bwMode="auto">
          <a:xfrm>
            <a:off x="1262642" y="2009838"/>
            <a:ext cx="154701" cy="167877"/>
          </a:xfrm>
          <a:custGeom>
            <a:avLst/>
            <a:gdLst>
              <a:gd name="T0" fmla="*/ 138 w 176"/>
              <a:gd name="T1" fmla="*/ 88 h 191"/>
              <a:gd name="T2" fmla="*/ 132 w 176"/>
              <a:gd name="T3" fmla="*/ 138 h 191"/>
              <a:gd name="T4" fmla="*/ 150 w 176"/>
              <a:gd name="T5" fmla="*/ 143 h 191"/>
              <a:gd name="T6" fmla="*/ 147 w 176"/>
              <a:gd name="T7" fmla="*/ 151 h 191"/>
              <a:gd name="T8" fmla="*/ 132 w 176"/>
              <a:gd name="T9" fmla="*/ 36 h 191"/>
              <a:gd name="T10" fmla="*/ 150 w 176"/>
              <a:gd name="T11" fmla="*/ 26 h 191"/>
              <a:gd name="T12" fmla="*/ 135 w 176"/>
              <a:gd name="T13" fmla="*/ 47 h 191"/>
              <a:gd name="T14" fmla="*/ 146 w 176"/>
              <a:gd name="T15" fmla="*/ 88 h 191"/>
              <a:gd name="T16" fmla="*/ 174 w 176"/>
              <a:gd name="T17" fmla="*/ 85 h 191"/>
              <a:gd name="T18" fmla="*/ 150 w 176"/>
              <a:gd name="T19" fmla="*/ 92 h 191"/>
              <a:gd name="T20" fmla="*/ 88 w 176"/>
              <a:gd name="T21" fmla="*/ 39 h 191"/>
              <a:gd name="T22" fmla="*/ 115 w 176"/>
              <a:gd name="T23" fmla="*/ 46 h 191"/>
              <a:gd name="T24" fmla="*/ 132 w 176"/>
              <a:gd name="T25" fmla="*/ 109 h 191"/>
              <a:gd name="T26" fmla="*/ 115 w 176"/>
              <a:gd name="T27" fmla="*/ 128 h 191"/>
              <a:gd name="T28" fmla="*/ 111 w 176"/>
              <a:gd name="T29" fmla="*/ 180 h 191"/>
              <a:gd name="T30" fmla="*/ 90 w 176"/>
              <a:gd name="T31" fmla="*/ 191 h 191"/>
              <a:gd name="T32" fmla="*/ 105 w 176"/>
              <a:gd name="T33" fmla="*/ 126 h 191"/>
              <a:gd name="T34" fmla="*/ 122 w 176"/>
              <a:gd name="T35" fmla="*/ 107 h 191"/>
              <a:gd name="T36" fmla="*/ 124 w 176"/>
              <a:gd name="T37" fmla="*/ 73 h 191"/>
              <a:gd name="T38" fmla="*/ 104 w 176"/>
              <a:gd name="T39" fmla="*/ 51 h 191"/>
              <a:gd name="T40" fmla="*/ 88 w 176"/>
              <a:gd name="T41" fmla="*/ 39 h 191"/>
              <a:gd name="T42" fmla="*/ 127 w 176"/>
              <a:gd name="T43" fmla="*/ 43 h 191"/>
              <a:gd name="T44" fmla="*/ 132 w 176"/>
              <a:gd name="T45" fmla="*/ 36 h 191"/>
              <a:gd name="T46" fmla="*/ 128 w 176"/>
              <a:gd name="T47" fmla="*/ 128 h 191"/>
              <a:gd name="T48" fmla="*/ 132 w 176"/>
              <a:gd name="T49" fmla="*/ 127 h 191"/>
              <a:gd name="T50" fmla="*/ 92 w 176"/>
              <a:gd name="T51" fmla="*/ 1 h 191"/>
              <a:gd name="T52" fmla="*/ 88 w 176"/>
              <a:gd name="T53" fmla="*/ 30 h 191"/>
              <a:gd name="T54" fmla="*/ 80 w 176"/>
              <a:gd name="T55" fmla="*/ 191 h 191"/>
              <a:gd name="T56" fmla="*/ 62 w 176"/>
              <a:gd name="T57" fmla="*/ 176 h 191"/>
              <a:gd name="T58" fmla="*/ 55 w 176"/>
              <a:gd name="T59" fmla="*/ 124 h 191"/>
              <a:gd name="T60" fmla="*/ 44 w 176"/>
              <a:gd name="T61" fmla="*/ 67 h 191"/>
              <a:gd name="T62" fmla="*/ 67 w 176"/>
              <a:gd name="T63" fmla="*/ 43 h 191"/>
              <a:gd name="T64" fmla="*/ 88 w 176"/>
              <a:gd name="T65" fmla="*/ 49 h 191"/>
              <a:gd name="T66" fmla="*/ 61 w 176"/>
              <a:gd name="T67" fmla="*/ 61 h 191"/>
              <a:gd name="T68" fmla="*/ 50 w 176"/>
              <a:gd name="T69" fmla="*/ 88 h 191"/>
              <a:gd name="T70" fmla="*/ 69 w 176"/>
              <a:gd name="T71" fmla="*/ 120 h 191"/>
              <a:gd name="T72" fmla="*/ 88 w 176"/>
              <a:gd name="T73" fmla="*/ 147 h 191"/>
              <a:gd name="T74" fmla="*/ 88 w 176"/>
              <a:gd name="T75" fmla="*/ 30 h 191"/>
              <a:gd name="T76" fmla="*/ 84 w 176"/>
              <a:gd name="T77" fmla="*/ 26 h 191"/>
              <a:gd name="T78" fmla="*/ 88 w 176"/>
              <a:gd name="T79" fmla="*/ 0 h 191"/>
              <a:gd name="T80" fmla="*/ 47 w 176"/>
              <a:gd name="T81" fmla="*/ 135 h 191"/>
              <a:gd name="T82" fmla="*/ 44 w 176"/>
              <a:gd name="T83" fmla="*/ 138 h 191"/>
              <a:gd name="T84" fmla="*/ 47 w 176"/>
              <a:gd name="T85" fmla="*/ 47 h 191"/>
              <a:gd name="T86" fmla="*/ 44 w 176"/>
              <a:gd name="T87" fmla="*/ 108 h 191"/>
              <a:gd name="T88" fmla="*/ 40 w 176"/>
              <a:gd name="T89" fmla="*/ 77 h 191"/>
              <a:gd name="T90" fmla="*/ 44 w 176"/>
              <a:gd name="T91" fmla="*/ 49 h 191"/>
              <a:gd name="T92" fmla="*/ 25 w 176"/>
              <a:gd name="T93" fmla="*/ 31 h 191"/>
              <a:gd name="T94" fmla="*/ 32 w 176"/>
              <a:gd name="T95" fmla="*/ 26 h 191"/>
              <a:gd name="T96" fmla="*/ 32 w 176"/>
              <a:gd name="T97" fmla="*/ 150 h 191"/>
              <a:gd name="T98" fmla="*/ 24 w 176"/>
              <a:gd name="T99" fmla="*/ 147 h 191"/>
              <a:gd name="T100" fmla="*/ 44 w 176"/>
              <a:gd name="T101" fmla="*/ 127 h 191"/>
              <a:gd name="T102" fmla="*/ 25 w 176"/>
              <a:gd name="T103" fmla="*/ 84 h 191"/>
              <a:gd name="T104" fmla="*/ 25 w 176"/>
              <a:gd name="T105" fmla="*/ 92 h 191"/>
              <a:gd name="T106" fmla="*/ 0 w 176"/>
              <a:gd name="T107" fmla="*/ 8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91">
                <a:moveTo>
                  <a:pt x="132" y="66"/>
                </a:moveTo>
                <a:lnTo>
                  <a:pt x="132" y="66"/>
                </a:lnTo>
                <a:lnTo>
                  <a:pt x="136" y="77"/>
                </a:lnTo>
                <a:lnTo>
                  <a:pt x="138" y="88"/>
                </a:lnTo>
                <a:lnTo>
                  <a:pt x="138" y="88"/>
                </a:lnTo>
                <a:lnTo>
                  <a:pt x="136" y="99"/>
                </a:lnTo>
                <a:lnTo>
                  <a:pt x="132" y="109"/>
                </a:lnTo>
                <a:lnTo>
                  <a:pt x="132" y="66"/>
                </a:lnTo>
                <a:lnTo>
                  <a:pt x="132" y="66"/>
                </a:lnTo>
                <a:close/>
                <a:moveTo>
                  <a:pt x="132" y="138"/>
                </a:moveTo>
                <a:lnTo>
                  <a:pt x="132" y="127"/>
                </a:lnTo>
                <a:lnTo>
                  <a:pt x="132" y="127"/>
                </a:lnTo>
                <a:lnTo>
                  <a:pt x="135" y="128"/>
                </a:lnTo>
                <a:lnTo>
                  <a:pt x="135" y="128"/>
                </a:lnTo>
                <a:lnTo>
                  <a:pt x="150" y="143"/>
                </a:lnTo>
                <a:lnTo>
                  <a:pt x="150" y="143"/>
                </a:lnTo>
                <a:lnTo>
                  <a:pt x="151" y="147"/>
                </a:lnTo>
                <a:lnTo>
                  <a:pt x="150" y="150"/>
                </a:lnTo>
                <a:lnTo>
                  <a:pt x="150" y="150"/>
                </a:lnTo>
                <a:lnTo>
                  <a:pt x="147" y="151"/>
                </a:lnTo>
                <a:lnTo>
                  <a:pt x="145" y="150"/>
                </a:lnTo>
                <a:lnTo>
                  <a:pt x="132" y="138"/>
                </a:lnTo>
                <a:lnTo>
                  <a:pt x="132" y="138"/>
                </a:lnTo>
                <a:close/>
                <a:moveTo>
                  <a:pt x="132" y="49"/>
                </a:moveTo>
                <a:lnTo>
                  <a:pt x="132" y="36"/>
                </a:lnTo>
                <a:lnTo>
                  <a:pt x="145" y="26"/>
                </a:lnTo>
                <a:lnTo>
                  <a:pt x="145" y="26"/>
                </a:lnTo>
                <a:lnTo>
                  <a:pt x="147" y="24"/>
                </a:lnTo>
                <a:lnTo>
                  <a:pt x="150" y="26"/>
                </a:lnTo>
                <a:lnTo>
                  <a:pt x="150" y="26"/>
                </a:lnTo>
                <a:lnTo>
                  <a:pt x="151" y="28"/>
                </a:lnTo>
                <a:lnTo>
                  <a:pt x="150" y="31"/>
                </a:lnTo>
                <a:lnTo>
                  <a:pt x="135" y="47"/>
                </a:lnTo>
                <a:lnTo>
                  <a:pt x="135" y="47"/>
                </a:lnTo>
                <a:lnTo>
                  <a:pt x="135" y="47"/>
                </a:lnTo>
                <a:lnTo>
                  <a:pt x="132" y="49"/>
                </a:lnTo>
                <a:lnTo>
                  <a:pt x="132" y="49"/>
                </a:lnTo>
                <a:close/>
                <a:moveTo>
                  <a:pt x="146" y="88"/>
                </a:moveTo>
                <a:lnTo>
                  <a:pt x="146" y="88"/>
                </a:lnTo>
                <a:lnTo>
                  <a:pt x="146" y="88"/>
                </a:lnTo>
                <a:lnTo>
                  <a:pt x="147" y="85"/>
                </a:lnTo>
                <a:lnTo>
                  <a:pt x="150" y="84"/>
                </a:lnTo>
                <a:lnTo>
                  <a:pt x="172" y="84"/>
                </a:lnTo>
                <a:lnTo>
                  <a:pt x="172" y="84"/>
                </a:lnTo>
                <a:lnTo>
                  <a:pt x="174" y="85"/>
                </a:lnTo>
                <a:lnTo>
                  <a:pt x="176" y="88"/>
                </a:lnTo>
                <a:lnTo>
                  <a:pt x="176" y="88"/>
                </a:lnTo>
                <a:lnTo>
                  <a:pt x="174" y="91"/>
                </a:lnTo>
                <a:lnTo>
                  <a:pt x="172" y="92"/>
                </a:lnTo>
                <a:lnTo>
                  <a:pt x="150" y="92"/>
                </a:lnTo>
                <a:lnTo>
                  <a:pt x="150" y="92"/>
                </a:lnTo>
                <a:lnTo>
                  <a:pt x="147" y="91"/>
                </a:lnTo>
                <a:lnTo>
                  <a:pt x="146" y="88"/>
                </a:lnTo>
                <a:lnTo>
                  <a:pt x="146" y="88"/>
                </a:lnTo>
                <a:close/>
                <a:moveTo>
                  <a:pt x="88" y="39"/>
                </a:moveTo>
                <a:lnTo>
                  <a:pt x="88" y="39"/>
                </a:lnTo>
                <a:lnTo>
                  <a:pt x="96" y="39"/>
                </a:lnTo>
                <a:lnTo>
                  <a:pt x="103" y="40"/>
                </a:lnTo>
                <a:lnTo>
                  <a:pt x="108" y="43"/>
                </a:lnTo>
                <a:lnTo>
                  <a:pt x="115" y="46"/>
                </a:lnTo>
                <a:lnTo>
                  <a:pt x="120" y="50"/>
                </a:lnTo>
                <a:lnTo>
                  <a:pt x="124" y="55"/>
                </a:lnTo>
                <a:lnTo>
                  <a:pt x="128" y="61"/>
                </a:lnTo>
                <a:lnTo>
                  <a:pt x="132" y="66"/>
                </a:lnTo>
                <a:lnTo>
                  <a:pt x="132" y="109"/>
                </a:lnTo>
                <a:lnTo>
                  <a:pt x="132" y="109"/>
                </a:lnTo>
                <a:lnTo>
                  <a:pt x="128" y="115"/>
                </a:lnTo>
                <a:lnTo>
                  <a:pt x="124" y="120"/>
                </a:lnTo>
                <a:lnTo>
                  <a:pt x="120" y="124"/>
                </a:lnTo>
                <a:lnTo>
                  <a:pt x="115" y="128"/>
                </a:lnTo>
                <a:lnTo>
                  <a:pt x="115" y="166"/>
                </a:lnTo>
                <a:lnTo>
                  <a:pt x="115" y="166"/>
                </a:lnTo>
                <a:lnTo>
                  <a:pt x="115" y="172"/>
                </a:lnTo>
                <a:lnTo>
                  <a:pt x="113" y="176"/>
                </a:lnTo>
                <a:lnTo>
                  <a:pt x="111" y="180"/>
                </a:lnTo>
                <a:lnTo>
                  <a:pt x="108" y="184"/>
                </a:lnTo>
                <a:lnTo>
                  <a:pt x="104" y="187"/>
                </a:lnTo>
                <a:lnTo>
                  <a:pt x="100" y="189"/>
                </a:lnTo>
                <a:lnTo>
                  <a:pt x="96" y="191"/>
                </a:lnTo>
                <a:lnTo>
                  <a:pt x="90" y="191"/>
                </a:lnTo>
                <a:lnTo>
                  <a:pt x="88" y="191"/>
                </a:lnTo>
                <a:lnTo>
                  <a:pt x="88" y="147"/>
                </a:lnTo>
                <a:lnTo>
                  <a:pt x="105" y="147"/>
                </a:lnTo>
                <a:lnTo>
                  <a:pt x="105" y="126"/>
                </a:lnTo>
                <a:lnTo>
                  <a:pt x="105" y="126"/>
                </a:lnTo>
                <a:lnTo>
                  <a:pt x="105" y="123"/>
                </a:lnTo>
                <a:lnTo>
                  <a:pt x="108" y="122"/>
                </a:lnTo>
                <a:lnTo>
                  <a:pt x="108" y="122"/>
                </a:lnTo>
                <a:lnTo>
                  <a:pt x="115" y="115"/>
                </a:lnTo>
                <a:lnTo>
                  <a:pt x="122" y="107"/>
                </a:lnTo>
                <a:lnTo>
                  <a:pt x="126" y="99"/>
                </a:lnTo>
                <a:lnTo>
                  <a:pt x="127" y="88"/>
                </a:lnTo>
                <a:lnTo>
                  <a:pt x="127" y="88"/>
                </a:lnTo>
                <a:lnTo>
                  <a:pt x="126" y="80"/>
                </a:lnTo>
                <a:lnTo>
                  <a:pt x="124" y="73"/>
                </a:lnTo>
                <a:lnTo>
                  <a:pt x="120" y="66"/>
                </a:lnTo>
                <a:lnTo>
                  <a:pt x="116" y="61"/>
                </a:lnTo>
                <a:lnTo>
                  <a:pt x="116" y="61"/>
                </a:lnTo>
                <a:lnTo>
                  <a:pt x="109" y="55"/>
                </a:lnTo>
                <a:lnTo>
                  <a:pt x="104" y="51"/>
                </a:lnTo>
                <a:lnTo>
                  <a:pt x="96" y="50"/>
                </a:lnTo>
                <a:lnTo>
                  <a:pt x="88" y="49"/>
                </a:lnTo>
                <a:lnTo>
                  <a:pt x="88" y="49"/>
                </a:lnTo>
                <a:lnTo>
                  <a:pt x="88" y="39"/>
                </a:lnTo>
                <a:lnTo>
                  <a:pt x="88" y="39"/>
                </a:lnTo>
                <a:lnTo>
                  <a:pt x="88" y="39"/>
                </a:lnTo>
                <a:close/>
                <a:moveTo>
                  <a:pt x="132" y="36"/>
                </a:moveTo>
                <a:lnTo>
                  <a:pt x="128" y="40"/>
                </a:lnTo>
                <a:lnTo>
                  <a:pt x="128" y="40"/>
                </a:lnTo>
                <a:lnTo>
                  <a:pt x="127" y="43"/>
                </a:lnTo>
                <a:lnTo>
                  <a:pt x="128" y="47"/>
                </a:lnTo>
                <a:lnTo>
                  <a:pt x="128" y="47"/>
                </a:lnTo>
                <a:lnTo>
                  <a:pt x="130" y="49"/>
                </a:lnTo>
                <a:lnTo>
                  <a:pt x="132" y="49"/>
                </a:lnTo>
                <a:lnTo>
                  <a:pt x="132" y="36"/>
                </a:lnTo>
                <a:lnTo>
                  <a:pt x="132" y="36"/>
                </a:lnTo>
                <a:close/>
                <a:moveTo>
                  <a:pt x="132" y="127"/>
                </a:moveTo>
                <a:lnTo>
                  <a:pt x="132" y="127"/>
                </a:lnTo>
                <a:lnTo>
                  <a:pt x="130" y="127"/>
                </a:lnTo>
                <a:lnTo>
                  <a:pt x="128" y="128"/>
                </a:lnTo>
                <a:lnTo>
                  <a:pt x="128" y="128"/>
                </a:lnTo>
                <a:lnTo>
                  <a:pt x="127" y="131"/>
                </a:lnTo>
                <a:lnTo>
                  <a:pt x="128" y="135"/>
                </a:lnTo>
                <a:lnTo>
                  <a:pt x="132" y="138"/>
                </a:lnTo>
                <a:lnTo>
                  <a:pt x="132" y="127"/>
                </a:lnTo>
                <a:lnTo>
                  <a:pt x="132" y="127"/>
                </a:lnTo>
                <a:close/>
                <a:moveTo>
                  <a:pt x="88" y="30"/>
                </a:moveTo>
                <a:lnTo>
                  <a:pt x="88" y="0"/>
                </a:lnTo>
                <a:lnTo>
                  <a:pt x="88" y="0"/>
                </a:lnTo>
                <a:lnTo>
                  <a:pt x="92" y="1"/>
                </a:lnTo>
                <a:lnTo>
                  <a:pt x="92" y="4"/>
                </a:lnTo>
                <a:lnTo>
                  <a:pt x="92" y="26"/>
                </a:lnTo>
                <a:lnTo>
                  <a:pt x="92" y="26"/>
                </a:lnTo>
                <a:lnTo>
                  <a:pt x="92" y="28"/>
                </a:lnTo>
                <a:lnTo>
                  <a:pt x="88" y="30"/>
                </a:lnTo>
                <a:lnTo>
                  <a:pt x="88" y="30"/>
                </a:lnTo>
                <a:close/>
                <a:moveTo>
                  <a:pt x="88" y="191"/>
                </a:moveTo>
                <a:lnTo>
                  <a:pt x="85" y="191"/>
                </a:lnTo>
                <a:lnTo>
                  <a:pt x="85" y="191"/>
                </a:lnTo>
                <a:lnTo>
                  <a:pt x="80" y="191"/>
                </a:lnTo>
                <a:lnTo>
                  <a:pt x="76" y="189"/>
                </a:lnTo>
                <a:lnTo>
                  <a:pt x="71" y="187"/>
                </a:lnTo>
                <a:lnTo>
                  <a:pt x="67" y="184"/>
                </a:lnTo>
                <a:lnTo>
                  <a:pt x="65" y="180"/>
                </a:lnTo>
                <a:lnTo>
                  <a:pt x="62" y="176"/>
                </a:lnTo>
                <a:lnTo>
                  <a:pt x="61" y="172"/>
                </a:lnTo>
                <a:lnTo>
                  <a:pt x="61" y="166"/>
                </a:lnTo>
                <a:lnTo>
                  <a:pt x="61" y="128"/>
                </a:lnTo>
                <a:lnTo>
                  <a:pt x="61" y="128"/>
                </a:lnTo>
                <a:lnTo>
                  <a:pt x="55" y="124"/>
                </a:lnTo>
                <a:lnTo>
                  <a:pt x="51" y="119"/>
                </a:lnTo>
                <a:lnTo>
                  <a:pt x="47" y="114"/>
                </a:lnTo>
                <a:lnTo>
                  <a:pt x="44" y="108"/>
                </a:lnTo>
                <a:lnTo>
                  <a:pt x="44" y="67"/>
                </a:lnTo>
                <a:lnTo>
                  <a:pt x="44" y="67"/>
                </a:lnTo>
                <a:lnTo>
                  <a:pt x="47" y="61"/>
                </a:lnTo>
                <a:lnTo>
                  <a:pt x="51" y="55"/>
                </a:lnTo>
                <a:lnTo>
                  <a:pt x="57" y="51"/>
                </a:lnTo>
                <a:lnTo>
                  <a:pt x="62" y="47"/>
                </a:lnTo>
                <a:lnTo>
                  <a:pt x="67" y="43"/>
                </a:lnTo>
                <a:lnTo>
                  <a:pt x="74" y="40"/>
                </a:lnTo>
                <a:lnTo>
                  <a:pt x="81" y="39"/>
                </a:lnTo>
                <a:lnTo>
                  <a:pt x="88" y="39"/>
                </a:lnTo>
                <a:lnTo>
                  <a:pt x="88" y="49"/>
                </a:lnTo>
                <a:lnTo>
                  <a:pt x="88" y="49"/>
                </a:lnTo>
                <a:lnTo>
                  <a:pt x="81" y="50"/>
                </a:lnTo>
                <a:lnTo>
                  <a:pt x="73" y="51"/>
                </a:lnTo>
                <a:lnTo>
                  <a:pt x="66" y="55"/>
                </a:lnTo>
                <a:lnTo>
                  <a:pt x="61" y="61"/>
                </a:lnTo>
                <a:lnTo>
                  <a:pt x="61" y="61"/>
                </a:lnTo>
                <a:lnTo>
                  <a:pt x="57" y="66"/>
                </a:lnTo>
                <a:lnTo>
                  <a:pt x="53" y="73"/>
                </a:lnTo>
                <a:lnTo>
                  <a:pt x="50" y="80"/>
                </a:lnTo>
                <a:lnTo>
                  <a:pt x="50" y="88"/>
                </a:lnTo>
                <a:lnTo>
                  <a:pt x="50" y="88"/>
                </a:lnTo>
                <a:lnTo>
                  <a:pt x="51" y="97"/>
                </a:lnTo>
                <a:lnTo>
                  <a:pt x="55" y="107"/>
                </a:lnTo>
                <a:lnTo>
                  <a:pt x="61" y="115"/>
                </a:lnTo>
                <a:lnTo>
                  <a:pt x="69" y="120"/>
                </a:lnTo>
                <a:lnTo>
                  <a:pt x="69" y="120"/>
                </a:lnTo>
                <a:lnTo>
                  <a:pt x="69" y="120"/>
                </a:lnTo>
                <a:lnTo>
                  <a:pt x="70" y="123"/>
                </a:lnTo>
                <a:lnTo>
                  <a:pt x="70" y="126"/>
                </a:lnTo>
                <a:lnTo>
                  <a:pt x="70" y="147"/>
                </a:lnTo>
                <a:lnTo>
                  <a:pt x="88" y="147"/>
                </a:lnTo>
                <a:lnTo>
                  <a:pt x="88" y="191"/>
                </a:lnTo>
                <a:lnTo>
                  <a:pt x="88" y="191"/>
                </a:lnTo>
                <a:close/>
                <a:moveTo>
                  <a:pt x="88" y="0"/>
                </a:moveTo>
                <a:lnTo>
                  <a:pt x="88" y="30"/>
                </a:lnTo>
                <a:lnTo>
                  <a:pt x="88" y="30"/>
                </a:lnTo>
                <a:lnTo>
                  <a:pt x="88" y="30"/>
                </a:lnTo>
                <a:lnTo>
                  <a:pt x="88" y="30"/>
                </a:lnTo>
                <a:lnTo>
                  <a:pt x="88" y="30"/>
                </a:lnTo>
                <a:lnTo>
                  <a:pt x="85" y="28"/>
                </a:lnTo>
                <a:lnTo>
                  <a:pt x="84" y="26"/>
                </a:lnTo>
                <a:lnTo>
                  <a:pt x="84" y="4"/>
                </a:lnTo>
                <a:lnTo>
                  <a:pt x="84" y="4"/>
                </a:lnTo>
                <a:lnTo>
                  <a:pt x="85" y="1"/>
                </a:lnTo>
                <a:lnTo>
                  <a:pt x="88" y="0"/>
                </a:lnTo>
                <a:lnTo>
                  <a:pt x="88" y="0"/>
                </a:lnTo>
                <a:lnTo>
                  <a:pt x="88" y="0"/>
                </a:lnTo>
                <a:lnTo>
                  <a:pt x="88" y="0"/>
                </a:lnTo>
                <a:close/>
                <a:moveTo>
                  <a:pt x="44" y="138"/>
                </a:moveTo>
                <a:lnTo>
                  <a:pt x="47" y="135"/>
                </a:lnTo>
                <a:lnTo>
                  <a:pt x="47" y="135"/>
                </a:lnTo>
                <a:lnTo>
                  <a:pt x="48" y="131"/>
                </a:lnTo>
                <a:lnTo>
                  <a:pt x="47" y="128"/>
                </a:lnTo>
                <a:lnTo>
                  <a:pt x="47" y="128"/>
                </a:lnTo>
                <a:lnTo>
                  <a:pt x="44" y="127"/>
                </a:lnTo>
                <a:lnTo>
                  <a:pt x="44" y="138"/>
                </a:lnTo>
                <a:lnTo>
                  <a:pt x="44" y="138"/>
                </a:lnTo>
                <a:close/>
                <a:moveTo>
                  <a:pt x="44" y="49"/>
                </a:moveTo>
                <a:lnTo>
                  <a:pt x="44" y="49"/>
                </a:lnTo>
                <a:lnTo>
                  <a:pt x="47" y="47"/>
                </a:lnTo>
                <a:lnTo>
                  <a:pt x="47" y="47"/>
                </a:lnTo>
                <a:lnTo>
                  <a:pt x="48" y="43"/>
                </a:lnTo>
                <a:lnTo>
                  <a:pt x="47" y="40"/>
                </a:lnTo>
                <a:lnTo>
                  <a:pt x="44" y="38"/>
                </a:lnTo>
                <a:lnTo>
                  <a:pt x="44" y="49"/>
                </a:lnTo>
                <a:close/>
                <a:moveTo>
                  <a:pt x="44" y="108"/>
                </a:moveTo>
                <a:lnTo>
                  <a:pt x="44" y="108"/>
                </a:lnTo>
                <a:lnTo>
                  <a:pt x="40" y="99"/>
                </a:lnTo>
                <a:lnTo>
                  <a:pt x="39" y="88"/>
                </a:lnTo>
                <a:lnTo>
                  <a:pt x="39" y="88"/>
                </a:lnTo>
                <a:lnTo>
                  <a:pt x="40" y="77"/>
                </a:lnTo>
                <a:lnTo>
                  <a:pt x="44" y="67"/>
                </a:lnTo>
                <a:lnTo>
                  <a:pt x="44" y="108"/>
                </a:lnTo>
                <a:lnTo>
                  <a:pt x="44" y="108"/>
                </a:lnTo>
                <a:close/>
                <a:moveTo>
                  <a:pt x="44" y="38"/>
                </a:moveTo>
                <a:lnTo>
                  <a:pt x="44" y="49"/>
                </a:lnTo>
                <a:lnTo>
                  <a:pt x="44" y="49"/>
                </a:lnTo>
                <a:lnTo>
                  <a:pt x="40" y="47"/>
                </a:lnTo>
                <a:lnTo>
                  <a:pt x="40" y="47"/>
                </a:lnTo>
                <a:lnTo>
                  <a:pt x="25" y="31"/>
                </a:lnTo>
                <a:lnTo>
                  <a:pt x="25" y="31"/>
                </a:lnTo>
                <a:lnTo>
                  <a:pt x="24" y="28"/>
                </a:lnTo>
                <a:lnTo>
                  <a:pt x="25" y="26"/>
                </a:lnTo>
                <a:lnTo>
                  <a:pt x="25" y="26"/>
                </a:lnTo>
                <a:lnTo>
                  <a:pt x="28" y="24"/>
                </a:lnTo>
                <a:lnTo>
                  <a:pt x="32" y="26"/>
                </a:lnTo>
                <a:lnTo>
                  <a:pt x="44" y="38"/>
                </a:lnTo>
                <a:lnTo>
                  <a:pt x="44" y="38"/>
                </a:lnTo>
                <a:close/>
                <a:moveTo>
                  <a:pt x="44" y="127"/>
                </a:moveTo>
                <a:lnTo>
                  <a:pt x="44" y="138"/>
                </a:lnTo>
                <a:lnTo>
                  <a:pt x="32" y="150"/>
                </a:lnTo>
                <a:lnTo>
                  <a:pt x="32" y="150"/>
                </a:lnTo>
                <a:lnTo>
                  <a:pt x="28" y="151"/>
                </a:lnTo>
                <a:lnTo>
                  <a:pt x="25" y="150"/>
                </a:lnTo>
                <a:lnTo>
                  <a:pt x="25" y="150"/>
                </a:lnTo>
                <a:lnTo>
                  <a:pt x="24" y="147"/>
                </a:lnTo>
                <a:lnTo>
                  <a:pt x="25" y="143"/>
                </a:lnTo>
                <a:lnTo>
                  <a:pt x="40" y="128"/>
                </a:lnTo>
                <a:lnTo>
                  <a:pt x="40" y="128"/>
                </a:lnTo>
                <a:lnTo>
                  <a:pt x="40" y="128"/>
                </a:lnTo>
                <a:lnTo>
                  <a:pt x="44" y="127"/>
                </a:lnTo>
                <a:lnTo>
                  <a:pt x="44" y="127"/>
                </a:lnTo>
                <a:close/>
                <a:moveTo>
                  <a:pt x="4" y="84"/>
                </a:moveTo>
                <a:lnTo>
                  <a:pt x="4" y="84"/>
                </a:lnTo>
                <a:lnTo>
                  <a:pt x="25" y="84"/>
                </a:lnTo>
                <a:lnTo>
                  <a:pt x="25" y="84"/>
                </a:lnTo>
                <a:lnTo>
                  <a:pt x="29" y="85"/>
                </a:lnTo>
                <a:lnTo>
                  <a:pt x="31" y="88"/>
                </a:lnTo>
                <a:lnTo>
                  <a:pt x="31" y="88"/>
                </a:lnTo>
                <a:lnTo>
                  <a:pt x="29" y="91"/>
                </a:lnTo>
                <a:lnTo>
                  <a:pt x="25" y="92"/>
                </a:lnTo>
                <a:lnTo>
                  <a:pt x="4" y="92"/>
                </a:lnTo>
                <a:lnTo>
                  <a:pt x="4" y="92"/>
                </a:lnTo>
                <a:lnTo>
                  <a:pt x="1" y="91"/>
                </a:lnTo>
                <a:lnTo>
                  <a:pt x="0" y="88"/>
                </a:lnTo>
                <a:lnTo>
                  <a:pt x="0" y="88"/>
                </a:lnTo>
                <a:lnTo>
                  <a:pt x="1" y="85"/>
                </a:lnTo>
                <a:lnTo>
                  <a:pt x="4" y="84"/>
                </a:lnTo>
                <a:lnTo>
                  <a:pt x="4" y="8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299" name="Freeform 177"/>
          <p:cNvSpPr>
            <a:spLocks noEditPoints="1"/>
          </p:cNvSpPr>
          <p:nvPr/>
        </p:nvSpPr>
        <p:spPr bwMode="auto">
          <a:xfrm>
            <a:off x="1956161" y="1781315"/>
            <a:ext cx="232051" cy="335753"/>
          </a:xfrm>
          <a:custGeom>
            <a:avLst/>
            <a:gdLst>
              <a:gd name="T0" fmla="*/ 132 w 264"/>
              <a:gd name="T1" fmla="*/ 7 h 382"/>
              <a:gd name="T2" fmla="*/ 140 w 264"/>
              <a:gd name="T3" fmla="*/ 126 h 382"/>
              <a:gd name="T4" fmla="*/ 156 w 264"/>
              <a:gd name="T5" fmla="*/ 128 h 382"/>
              <a:gd name="T6" fmla="*/ 186 w 264"/>
              <a:gd name="T7" fmla="*/ 142 h 382"/>
              <a:gd name="T8" fmla="*/ 206 w 264"/>
              <a:gd name="T9" fmla="*/ 166 h 382"/>
              <a:gd name="T10" fmla="*/ 218 w 264"/>
              <a:gd name="T11" fmla="*/ 196 h 382"/>
              <a:gd name="T12" fmla="*/ 220 w 264"/>
              <a:gd name="T13" fmla="*/ 212 h 382"/>
              <a:gd name="T14" fmla="*/ 220 w 264"/>
              <a:gd name="T15" fmla="*/ 222 h 382"/>
              <a:gd name="T16" fmla="*/ 215 w 264"/>
              <a:gd name="T17" fmla="*/ 239 h 382"/>
              <a:gd name="T18" fmla="*/ 210 w 264"/>
              <a:gd name="T19" fmla="*/ 254 h 382"/>
              <a:gd name="T20" fmla="*/ 194 w 264"/>
              <a:gd name="T21" fmla="*/ 275 h 382"/>
              <a:gd name="T22" fmla="*/ 174 w 264"/>
              <a:gd name="T23" fmla="*/ 290 h 382"/>
              <a:gd name="T24" fmla="*/ 159 w 264"/>
              <a:gd name="T25" fmla="*/ 296 h 382"/>
              <a:gd name="T26" fmla="*/ 141 w 264"/>
              <a:gd name="T27" fmla="*/ 300 h 382"/>
              <a:gd name="T28" fmla="*/ 132 w 264"/>
              <a:gd name="T29" fmla="*/ 300 h 382"/>
              <a:gd name="T30" fmla="*/ 132 w 264"/>
              <a:gd name="T31" fmla="*/ 327 h 382"/>
              <a:gd name="T32" fmla="*/ 144 w 264"/>
              <a:gd name="T33" fmla="*/ 333 h 382"/>
              <a:gd name="T34" fmla="*/ 149 w 264"/>
              <a:gd name="T35" fmla="*/ 345 h 382"/>
              <a:gd name="T36" fmla="*/ 148 w 264"/>
              <a:gd name="T37" fmla="*/ 353 h 382"/>
              <a:gd name="T38" fmla="*/ 138 w 264"/>
              <a:gd name="T39" fmla="*/ 363 h 382"/>
              <a:gd name="T40" fmla="*/ 132 w 264"/>
              <a:gd name="T41" fmla="*/ 382 h 382"/>
              <a:gd name="T42" fmla="*/ 228 w 264"/>
              <a:gd name="T43" fmla="*/ 361 h 382"/>
              <a:gd name="T44" fmla="*/ 228 w 264"/>
              <a:gd name="T45" fmla="*/ 357 h 382"/>
              <a:gd name="T46" fmla="*/ 221 w 264"/>
              <a:gd name="T47" fmla="*/ 349 h 382"/>
              <a:gd name="T48" fmla="*/ 201 w 264"/>
              <a:gd name="T49" fmla="*/ 340 h 382"/>
              <a:gd name="T50" fmla="*/ 182 w 264"/>
              <a:gd name="T51" fmla="*/ 336 h 382"/>
              <a:gd name="T52" fmla="*/ 214 w 264"/>
              <a:gd name="T53" fmla="*/ 315 h 382"/>
              <a:gd name="T54" fmla="*/ 241 w 264"/>
              <a:gd name="T55" fmla="*/ 287 h 382"/>
              <a:gd name="T56" fmla="*/ 257 w 264"/>
              <a:gd name="T57" fmla="*/ 253 h 382"/>
              <a:gd name="T58" fmla="*/ 264 w 264"/>
              <a:gd name="T59" fmla="*/ 212 h 382"/>
              <a:gd name="T60" fmla="*/ 263 w 264"/>
              <a:gd name="T61" fmla="*/ 200 h 382"/>
              <a:gd name="T62" fmla="*/ 259 w 264"/>
              <a:gd name="T63" fmla="*/ 177 h 382"/>
              <a:gd name="T64" fmla="*/ 251 w 264"/>
              <a:gd name="T65" fmla="*/ 156 h 382"/>
              <a:gd name="T66" fmla="*/ 240 w 264"/>
              <a:gd name="T67" fmla="*/ 137 h 382"/>
              <a:gd name="T68" fmla="*/ 225 w 264"/>
              <a:gd name="T69" fmla="*/ 119 h 382"/>
              <a:gd name="T70" fmla="*/ 207 w 264"/>
              <a:gd name="T71" fmla="*/ 104 h 382"/>
              <a:gd name="T72" fmla="*/ 187 w 264"/>
              <a:gd name="T73" fmla="*/ 93 h 382"/>
              <a:gd name="T74" fmla="*/ 165 w 264"/>
              <a:gd name="T75" fmla="*/ 85 h 382"/>
              <a:gd name="T76" fmla="*/ 174 w 264"/>
              <a:gd name="T77" fmla="*/ 20 h 382"/>
              <a:gd name="T78" fmla="*/ 111 w 264"/>
              <a:gd name="T79" fmla="*/ 0 h 382"/>
              <a:gd name="T80" fmla="*/ 118 w 264"/>
              <a:gd name="T81" fmla="*/ 195 h 382"/>
              <a:gd name="T82" fmla="*/ 132 w 264"/>
              <a:gd name="T83" fmla="*/ 7 h 382"/>
              <a:gd name="T84" fmla="*/ 132 w 264"/>
              <a:gd name="T85" fmla="*/ 300 h 382"/>
              <a:gd name="T86" fmla="*/ 118 w 264"/>
              <a:gd name="T87" fmla="*/ 299 h 382"/>
              <a:gd name="T88" fmla="*/ 92 w 264"/>
              <a:gd name="T89" fmla="*/ 291 h 382"/>
              <a:gd name="T90" fmla="*/ 119 w 264"/>
              <a:gd name="T91" fmla="*/ 284 h 382"/>
              <a:gd name="T92" fmla="*/ 58 w 264"/>
              <a:gd name="T93" fmla="*/ 260 h 382"/>
              <a:gd name="T94" fmla="*/ 0 w 264"/>
              <a:gd name="T95" fmla="*/ 260 h 382"/>
              <a:gd name="T96" fmla="*/ 22 w 264"/>
              <a:gd name="T97" fmla="*/ 284 h 382"/>
              <a:gd name="T98" fmla="*/ 34 w 264"/>
              <a:gd name="T99" fmla="*/ 300 h 382"/>
              <a:gd name="T100" fmla="*/ 65 w 264"/>
              <a:gd name="T101" fmla="*/ 326 h 382"/>
              <a:gd name="T102" fmla="*/ 83 w 264"/>
              <a:gd name="T103" fmla="*/ 336 h 382"/>
              <a:gd name="T104" fmla="*/ 49 w 264"/>
              <a:gd name="T105" fmla="*/ 345 h 382"/>
              <a:gd name="T106" fmla="*/ 39 w 264"/>
              <a:gd name="T107" fmla="*/ 353 h 382"/>
              <a:gd name="T108" fmla="*/ 35 w 264"/>
              <a:gd name="T109" fmla="*/ 361 h 382"/>
              <a:gd name="T110" fmla="*/ 132 w 264"/>
              <a:gd name="T111" fmla="*/ 382 h 382"/>
              <a:gd name="T112" fmla="*/ 132 w 264"/>
              <a:gd name="T113" fmla="*/ 364 h 382"/>
              <a:gd name="T114" fmla="*/ 119 w 264"/>
              <a:gd name="T115" fmla="*/ 359 h 382"/>
              <a:gd name="T116" fmla="*/ 114 w 264"/>
              <a:gd name="T117" fmla="*/ 345 h 382"/>
              <a:gd name="T118" fmla="*/ 115 w 264"/>
              <a:gd name="T119" fmla="*/ 338 h 382"/>
              <a:gd name="T120" fmla="*/ 125 w 264"/>
              <a:gd name="T121" fmla="*/ 329 h 382"/>
              <a:gd name="T122" fmla="*/ 132 w 264"/>
              <a:gd name="T123" fmla="*/ 30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4" h="382">
                <a:moveTo>
                  <a:pt x="174" y="20"/>
                </a:moveTo>
                <a:lnTo>
                  <a:pt x="132" y="7"/>
                </a:lnTo>
                <a:lnTo>
                  <a:pt x="132" y="151"/>
                </a:lnTo>
                <a:lnTo>
                  <a:pt x="140" y="126"/>
                </a:lnTo>
                <a:lnTo>
                  <a:pt x="140" y="126"/>
                </a:lnTo>
                <a:lnTo>
                  <a:pt x="156" y="128"/>
                </a:lnTo>
                <a:lnTo>
                  <a:pt x="172" y="134"/>
                </a:lnTo>
                <a:lnTo>
                  <a:pt x="186" y="142"/>
                </a:lnTo>
                <a:lnTo>
                  <a:pt x="197" y="153"/>
                </a:lnTo>
                <a:lnTo>
                  <a:pt x="206" y="166"/>
                </a:lnTo>
                <a:lnTo>
                  <a:pt x="214" y="180"/>
                </a:lnTo>
                <a:lnTo>
                  <a:pt x="218" y="196"/>
                </a:lnTo>
                <a:lnTo>
                  <a:pt x="220" y="204"/>
                </a:lnTo>
                <a:lnTo>
                  <a:pt x="220" y="212"/>
                </a:lnTo>
                <a:lnTo>
                  <a:pt x="220" y="212"/>
                </a:lnTo>
                <a:lnTo>
                  <a:pt x="220" y="222"/>
                </a:lnTo>
                <a:lnTo>
                  <a:pt x="218" y="230"/>
                </a:lnTo>
                <a:lnTo>
                  <a:pt x="215" y="239"/>
                </a:lnTo>
                <a:lnTo>
                  <a:pt x="213" y="246"/>
                </a:lnTo>
                <a:lnTo>
                  <a:pt x="210" y="254"/>
                </a:lnTo>
                <a:lnTo>
                  <a:pt x="205" y="262"/>
                </a:lnTo>
                <a:lnTo>
                  <a:pt x="194" y="275"/>
                </a:lnTo>
                <a:lnTo>
                  <a:pt x="182" y="286"/>
                </a:lnTo>
                <a:lnTo>
                  <a:pt x="174" y="290"/>
                </a:lnTo>
                <a:lnTo>
                  <a:pt x="167" y="294"/>
                </a:lnTo>
                <a:lnTo>
                  <a:pt x="159" y="296"/>
                </a:lnTo>
                <a:lnTo>
                  <a:pt x="150" y="299"/>
                </a:lnTo>
                <a:lnTo>
                  <a:pt x="141" y="300"/>
                </a:lnTo>
                <a:lnTo>
                  <a:pt x="132" y="300"/>
                </a:lnTo>
                <a:lnTo>
                  <a:pt x="132" y="300"/>
                </a:lnTo>
                <a:lnTo>
                  <a:pt x="132" y="327"/>
                </a:lnTo>
                <a:lnTo>
                  <a:pt x="132" y="327"/>
                </a:lnTo>
                <a:lnTo>
                  <a:pt x="138" y="329"/>
                </a:lnTo>
                <a:lnTo>
                  <a:pt x="144" y="333"/>
                </a:lnTo>
                <a:lnTo>
                  <a:pt x="148" y="338"/>
                </a:lnTo>
                <a:lnTo>
                  <a:pt x="149" y="345"/>
                </a:lnTo>
                <a:lnTo>
                  <a:pt x="149" y="345"/>
                </a:lnTo>
                <a:lnTo>
                  <a:pt x="148" y="353"/>
                </a:lnTo>
                <a:lnTo>
                  <a:pt x="144" y="359"/>
                </a:lnTo>
                <a:lnTo>
                  <a:pt x="138" y="363"/>
                </a:lnTo>
                <a:lnTo>
                  <a:pt x="132" y="364"/>
                </a:lnTo>
                <a:lnTo>
                  <a:pt x="132" y="382"/>
                </a:lnTo>
                <a:lnTo>
                  <a:pt x="228" y="382"/>
                </a:lnTo>
                <a:lnTo>
                  <a:pt x="228" y="361"/>
                </a:lnTo>
                <a:lnTo>
                  <a:pt x="228" y="361"/>
                </a:lnTo>
                <a:lnTo>
                  <a:pt x="228" y="357"/>
                </a:lnTo>
                <a:lnTo>
                  <a:pt x="225" y="353"/>
                </a:lnTo>
                <a:lnTo>
                  <a:pt x="221" y="349"/>
                </a:lnTo>
                <a:lnTo>
                  <a:pt x="215" y="345"/>
                </a:lnTo>
                <a:lnTo>
                  <a:pt x="201" y="340"/>
                </a:lnTo>
                <a:lnTo>
                  <a:pt x="182" y="336"/>
                </a:lnTo>
                <a:lnTo>
                  <a:pt x="182" y="336"/>
                </a:lnTo>
                <a:lnTo>
                  <a:pt x="199" y="326"/>
                </a:lnTo>
                <a:lnTo>
                  <a:pt x="214" y="315"/>
                </a:lnTo>
                <a:lnTo>
                  <a:pt x="229" y="302"/>
                </a:lnTo>
                <a:lnTo>
                  <a:pt x="241" y="287"/>
                </a:lnTo>
                <a:lnTo>
                  <a:pt x="251" y="271"/>
                </a:lnTo>
                <a:lnTo>
                  <a:pt x="257" y="253"/>
                </a:lnTo>
                <a:lnTo>
                  <a:pt x="263" y="233"/>
                </a:lnTo>
                <a:lnTo>
                  <a:pt x="264" y="212"/>
                </a:lnTo>
                <a:lnTo>
                  <a:pt x="264" y="212"/>
                </a:lnTo>
                <a:lnTo>
                  <a:pt x="263" y="200"/>
                </a:lnTo>
                <a:lnTo>
                  <a:pt x="262" y="189"/>
                </a:lnTo>
                <a:lnTo>
                  <a:pt x="259" y="177"/>
                </a:lnTo>
                <a:lnTo>
                  <a:pt x="256" y="166"/>
                </a:lnTo>
                <a:lnTo>
                  <a:pt x="251" y="156"/>
                </a:lnTo>
                <a:lnTo>
                  <a:pt x="245" y="146"/>
                </a:lnTo>
                <a:lnTo>
                  <a:pt x="240" y="137"/>
                </a:lnTo>
                <a:lnTo>
                  <a:pt x="232" y="127"/>
                </a:lnTo>
                <a:lnTo>
                  <a:pt x="225" y="119"/>
                </a:lnTo>
                <a:lnTo>
                  <a:pt x="215" y="111"/>
                </a:lnTo>
                <a:lnTo>
                  <a:pt x="207" y="104"/>
                </a:lnTo>
                <a:lnTo>
                  <a:pt x="198" y="99"/>
                </a:lnTo>
                <a:lnTo>
                  <a:pt x="187" y="93"/>
                </a:lnTo>
                <a:lnTo>
                  <a:pt x="176" y="88"/>
                </a:lnTo>
                <a:lnTo>
                  <a:pt x="165" y="85"/>
                </a:lnTo>
                <a:lnTo>
                  <a:pt x="153" y="82"/>
                </a:lnTo>
                <a:lnTo>
                  <a:pt x="174" y="20"/>
                </a:lnTo>
                <a:close/>
                <a:moveTo>
                  <a:pt x="132" y="7"/>
                </a:moveTo>
                <a:lnTo>
                  <a:pt x="111" y="0"/>
                </a:lnTo>
                <a:lnTo>
                  <a:pt x="56" y="174"/>
                </a:lnTo>
                <a:lnTo>
                  <a:pt x="118" y="195"/>
                </a:lnTo>
                <a:lnTo>
                  <a:pt x="132" y="151"/>
                </a:lnTo>
                <a:lnTo>
                  <a:pt x="132" y="7"/>
                </a:lnTo>
                <a:lnTo>
                  <a:pt x="132" y="7"/>
                </a:lnTo>
                <a:close/>
                <a:moveTo>
                  <a:pt x="132" y="300"/>
                </a:moveTo>
                <a:lnTo>
                  <a:pt x="132" y="300"/>
                </a:lnTo>
                <a:lnTo>
                  <a:pt x="118" y="299"/>
                </a:lnTo>
                <a:lnTo>
                  <a:pt x="104" y="296"/>
                </a:lnTo>
                <a:lnTo>
                  <a:pt x="92" y="291"/>
                </a:lnTo>
                <a:lnTo>
                  <a:pt x="80" y="284"/>
                </a:lnTo>
                <a:lnTo>
                  <a:pt x="119" y="284"/>
                </a:lnTo>
                <a:lnTo>
                  <a:pt x="119" y="260"/>
                </a:lnTo>
                <a:lnTo>
                  <a:pt x="58" y="260"/>
                </a:lnTo>
                <a:lnTo>
                  <a:pt x="10" y="260"/>
                </a:lnTo>
                <a:lnTo>
                  <a:pt x="0" y="260"/>
                </a:lnTo>
                <a:lnTo>
                  <a:pt x="0" y="284"/>
                </a:lnTo>
                <a:lnTo>
                  <a:pt x="22" y="284"/>
                </a:lnTo>
                <a:lnTo>
                  <a:pt x="22" y="284"/>
                </a:lnTo>
                <a:lnTo>
                  <a:pt x="34" y="300"/>
                </a:lnTo>
                <a:lnTo>
                  <a:pt x="48" y="314"/>
                </a:lnTo>
                <a:lnTo>
                  <a:pt x="65" y="326"/>
                </a:lnTo>
                <a:lnTo>
                  <a:pt x="83" y="336"/>
                </a:lnTo>
                <a:lnTo>
                  <a:pt x="83" y="336"/>
                </a:lnTo>
                <a:lnTo>
                  <a:pt x="64" y="340"/>
                </a:lnTo>
                <a:lnTo>
                  <a:pt x="49" y="345"/>
                </a:lnTo>
                <a:lnTo>
                  <a:pt x="44" y="349"/>
                </a:lnTo>
                <a:lnTo>
                  <a:pt x="39" y="353"/>
                </a:lnTo>
                <a:lnTo>
                  <a:pt x="37" y="357"/>
                </a:lnTo>
                <a:lnTo>
                  <a:pt x="35" y="361"/>
                </a:lnTo>
                <a:lnTo>
                  <a:pt x="35" y="382"/>
                </a:lnTo>
                <a:lnTo>
                  <a:pt x="132" y="382"/>
                </a:lnTo>
                <a:lnTo>
                  <a:pt x="132" y="364"/>
                </a:lnTo>
                <a:lnTo>
                  <a:pt x="132" y="364"/>
                </a:lnTo>
                <a:lnTo>
                  <a:pt x="125" y="363"/>
                </a:lnTo>
                <a:lnTo>
                  <a:pt x="119" y="359"/>
                </a:lnTo>
                <a:lnTo>
                  <a:pt x="115" y="353"/>
                </a:lnTo>
                <a:lnTo>
                  <a:pt x="114" y="345"/>
                </a:lnTo>
                <a:lnTo>
                  <a:pt x="114" y="345"/>
                </a:lnTo>
                <a:lnTo>
                  <a:pt x="115" y="338"/>
                </a:lnTo>
                <a:lnTo>
                  <a:pt x="119" y="333"/>
                </a:lnTo>
                <a:lnTo>
                  <a:pt x="125" y="329"/>
                </a:lnTo>
                <a:lnTo>
                  <a:pt x="132" y="327"/>
                </a:lnTo>
                <a:lnTo>
                  <a:pt x="132" y="300"/>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7" name="组合 299"/>
          <p:cNvGrpSpPr/>
          <p:nvPr/>
        </p:nvGrpSpPr>
        <p:grpSpPr>
          <a:xfrm>
            <a:off x="2144263" y="1734732"/>
            <a:ext cx="201287" cy="122172"/>
            <a:chOff x="3143251" y="1577975"/>
            <a:chExt cx="363538" cy="220663"/>
          </a:xfrm>
          <a:solidFill>
            <a:schemeClr val="accent1"/>
          </a:solidFill>
        </p:grpSpPr>
        <p:sp>
          <p:nvSpPr>
            <p:cNvPr id="301" name="Freeform 178"/>
            <p:cNvSpPr>
              <a:spLocks noEditPoints="1"/>
            </p:cNvSpPr>
            <p:nvPr/>
          </p:nvSpPr>
          <p:spPr bwMode="auto">
            <a:xfrm>
              <a:off x="3143251" y="1577975"/>
              <a:ext cx="215900" cy="212725"/>
            </a:xfrm>
            <a:custGeom>
              <a:avLst/>
              <a:gdLst>
                <a:gd name="T0" fmla="*/ 68 w 136"/>
                <a:gd name="T1" fmla="*/ 0 h 134"/>
                <a:gd name="T2" fmla="*/ 94 w 136"/>
                <a:gd name="T3" fmla="*/ 4 h 134"/>
                <a:gd name="T4" fmla="*/ 106 w 136"/>
                <a:gd name="T5" fmla="*/ 11 h 134"/>
                <a:gd name="T6" fmla="*/ 125 w 136"/>
                <a:gd name="T7" fmla="*/ 28 h 134"/>
                <a:gd name="T8" fmla="*/ 134 w 136"/>
                <a:gd name="T9" fmla="*/ 53 h 134"/>
                <a:gd name="T10" fmla="*/ 134 w 136"/>
                <a:gd name="T11" fmla="*/ 79 h 134"/>
                <a:gd name="T12" fmla="*/ 131 w 136"/>
                <a:gd name="T13" fmla="*/ 92 h 134"/>
                <a:gd name="T14" fmla="*/ 121 w 136"/>
                <a:gd name="T15" fmla="*/ 110 h 134"/>
                <a:gd name="T16" fmla="*/ 106 w 136"/>
                <a:gd name="T17" fmla="*/ 123 h 134"/>
                <a:gd name="T18" fmla="*/ 88 w 136"/>
                <a:gd name="T19" fmla="*/ 131 h 134"/>
                <a:gd name="T20" fmla="*/ 68 w 136"/>
                <a:gd name="T21" fmla="*/ 134 h 134"/>
                <a:gd name="T22" fmla="*/ 68 w 136"/>
                <a:gd name="T23" fmla="*/ 122 h 134"/>
                <a:gd name="T24" fmla="*/ 84 w 136"/>
                <a:gd name="T25" fmla="*/ 119 h 134"/>
                <a:gd name="T26" fmla="*/ 99 w 136"/>
                <a:gd name="T27" fmla="*/ 112 h 134"/>
                <a:gd name="T28" fmla="*/ 111 w 136"/>
                <a:gd name="T29" fmla="*/ 102 h 134"/>
                <a:gd name="T30" fmla="*/ 119 w 136"/>
                <a:gd name="T31" fmla="*/ 87 h 134"/>
                <a:gd name="T32" fmla="*/ 119 w 136"/>
                <a:gd name="T33" fmla="*/ 87 h 134"/>
                <a:gd name="T34" fmla="*/ 123 w 136"/>
                <a:gd name="T35" fmla="*/ 66 h 134"/>
                <a:gd name="T36" fmla="*/ 119 w 136"/>
                <a:gd name="T37" fmla="*/ 45 h 134"/>
                <a:gd name="T38" fmla="*/ 107 w 136"/>
                <a:gd name="T39" fmla="*/ 28 h 134"/>
                <a:gd name="T40" fmla="*/ 88 w 136"/>
                <a:gd name="T41" fmla="*/ 16 h 134"/>
                <a:gd name="T42" fmla="*/ 79 w 136"/>
                <a:gd name="T43" fmla="*/ 14 h 134"/>
                <a:gd name="T44" fmla="*/ 68 w 136"/>
                <a:gd name="T45" fmla="*/ 0 h 134"/>
                <a:gd name="T46" fmla="*/ 6 w 136"/>
                <a:gd name="T47" fmla="*/ 42 h 134"/>
                <a:gd name="T48" fmla="*/ 16 w 136"/>
                <a:gd name="T49" fmla="*/ 24 h 134"/>
                <a:gd name="T50" fmla="*/ 31 w 136"/>
                <a:gd name="T51" fmla="*/ 11 h 134"/>
                <a:gd name="T52" fmla="*/ 49 w 136"/>
                <a:gd name="T53" fmla="*/ 3 h 134"/>
                <a:gd name="T54" fmla="*/ 68 w 136"/>
                <a:gd name="T55" fmla="*/ 0 h 134"/>
                <a:gd name="T56" fmla="*/ 68 w 136"/>
                <a:gd name="T57" fmla="*/ 12 h 134"/>
                <a:gd name="T58" fmla="*/ 52 w 136"/>
                <a:gd name="T59" fmla="*/ 15 h 134"/>
                <a:gd name="T60" fmla="*/ 38 w 136"/>
                <a:gd name="T61" fmla="*/ 22 h 134"/>
                <a:gd name="T62" fmla="*/ 26 w 136"/>
                <a:gd name="T63" fmla="*/ 33 h 134"/>
                <a:gd name="T64" fmla="*/ 18 w 136"/>
                <a:gd name="T65" fmla="*/ 46 h 134"/>
                <a:gd name="T66" fmla="*/ 14 w 136"/>
                <a:gd name="T67" fmla="*/ 57 h 134"/>
                <a:gd name="T68" fmla="*/ 15 w 136"/>
                <a:gd name="T69" fmla="*/ 79 h 134"/>
                <a:gd name="T70" fmla="*/ 23 w 136"/>
                <a:gd name="T71" fmla="*/ 98 h 134"/>
                <a:gd name="T72" fmla="*/ 38 w 136"/>
                <a:gd name="T73" fmla="*/ 112 h 134"/>
                <a:gd name="T74" fmla="*/ 48 w 136"/>
                <a:gd name="T75" fmla="*/ 118 h 134"/>
                <a:gd name="T76" fmla="*/ 68 w 136"/>
                <a:gd name="T77" fmla="*/ 122 h 134"/>
                <a:gd name="T78" fmla="*/ 68 w 136"/>
                <a:gd name="T79" fmla="*/ 134 h 134"/>
                <a:gd name="T80" fmla="*/ 43 w 136"/>
                <a:gd name="T81" fmla="*/ 130 h 134"/>
                <a:gd name="T82" fmla="*/ 31 w 136"/>
                <a:gd name="T83" fmla="*/ 123 h 134"/>
                <a:gd name="T84" fmla="*/ 12 w 136"/>
                <a:gd name="T85" fmla="*/ 104 h 134"/>
                <a:gd name="T86" fmla="*/ 3 w 136"/>
                <a:gd name="T87" fmla="*/ 81 h 134"/>
                <a:gd name="T88" fmla="*/ 1 w 136"/>
                <a:gd name="T89" fmla="*/ 56 h 134"/>
                <a:gd name="T90" fmla="*/ 6 w 136"/>
                <a:gd name="T91" fmla="*/ 4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134">
                  <a:moveTo>
                    <a:pt x="68" y="0"/>
                  </a:moveTo>
                  <a:lnTo>
                    <a:pt x="68" y="0"/>
                  </a:lnTo>
                  <a:lnTo>
                    <a:pt x="81" y="0"/>
                  </a:lnTo>
                  <a:lnTo>
                    <a:pt x="94" y="4"/>
                  </a:lnTo>
                  <a:lnTo>
                    <a:pt x="94" y="4"/>
                  </a:lnTo>
                  <a:lnTo>
                    <a:pt x="106" y="11"/>
                  </a:lnTo>
                  <a:lnTo>
                    <a:pt x="115" y="19"/>
                  </a:lnTo>
                  <a:lnTo>
                    <a:pt x="125" y="28"/>
                  </a:lnTo>
                  <a:lnTo>
                    <a:pt x="130" y="41"/>
                  </a:lnTo>
                  <a:lnTo>
                    <a:pt x="134" y="53"/>
                  </a:lnTo>
                  <a:lnTo>
                    <a:pt x="136" y="65"/>
                  </a:lnTo>
                  <a:lnTo>
                    <a:pt x="134" y="79"/>
                  </a:lnTo>
                  <a:lnTo>
                    <a:pt x="131" y="92"/>
                  </a:lnTo>
                  <a:lnTo>
                    <a:pt x="131" y="92"/>
                  </a:lnTo>
                  <a:lnTo>
                    <a:pt x="126" y="102"/>
                  </a:lnTo>
                  <a:lnTo>
                    <a:pt x="121" y="110"/>
                  </a:lnTo>
                  <a:lnTo>
                    <a:pt x="114" y="116"/>
                  </a:lnTo>
                  <a:lnTo>
                    <a:pt x="106" y="123"/>
                  </a:lnTo>
                  <a:lnTo>
                    <a:pt x="98" y="129"/>
                  </a:lnTo>
                  <a:lnTo>
                    <a:pt x="88" y="131"/>
                  </a:lnTo>
                  <a:lnTo>
                    <a:pt x="79" y="134"/>
                  </a:lnTo>
                  <a:lnTo>
                    <a:pt x="68" y="134"/>
                  </a:lnTo>
                  <a:lnTo>
                    <a:pt x="68" y="122"/>
                  </a:lnTo>
                  <a:lnTo>
                    <a:pt x="68" y="122"/>
                  </a:lnTo>
                  <a:lnTo>
                    <a:pt x="76" y="122"/>
                  </a:lnTo>
                  <a:lnTo>
                    <a:pt x="84" y="119"/>
                  </a:lnTo>
                  <a:lnTo>
                    <a:pt x="92" y="116"/>
                  </a:lnTo>
                  <a:lnTo>
                    <a:pt x="99" y="112"/>
                  </a:lnTo>
                  <a:lnTo>
                    <a:pt x="104" y="108"/>
                  </a:lnTo>
                  <a:lnTo>
                    <a:pt x="111" y="102"/>
                  </a:lnTo>
                  <a:lnTo>
                    <a:pt x="115" y="95"/>
                  </a:lnTo>
                  <a:lnTo>
                    <a:pt x="119" y="87"/>
                  </a:lnTo>
                  <a:lnTo>
                    <a:pt x="119" y="87"/>
                  </a:lnTo>
                  <a:lnTo>
                    <a:pt x="119" y="87"/>
                  </a:lnTo>
                  <a:lnTo>
                    <a:pt x="122" y="77"/>
                  </a:lnTo>
                  <a:lnTo>
                    <a:pt x="123" y="66"/>
                  </a:lnTo>
                  <a:lnTo>
                    <a:pt x="122" y="56"/>
                  </a:lnTo>
                  <a:lnTo>
                    <a:pt x="119" y="45"/>
                  </a:lnTo>
                  <a:lnTo>
                    <a:pt x="114" y="37"/>
                  </a:lnTo>
                  <a:lnTo>
                    <a:pt x="107" y="28"/>
                  </a:lnTo>
                  <a:lnTo>
                    <a:pt x="99" y="22"/>
                  </a:lnTo>
                  <a:lnTo>
                    <a:pt x="88" y="16"/>
                  </a:lnTo>
                  <a:lnTo>
                    <a:pt x="88" y="16"/>
                  </a:lnTo>
                  <a:lnTo>
                    <a:pt x="79" y="14"/>
                  </a:lnTo>
                  <a:lnTo>
                    <a:pt x="68" y="12"/>
                  </a:lnTo>
                  <a:lnTo>
                    <a:pt x="68" y="0"/>
                  </a:lnTo>
                  <a:close/>
                  <a:moveTo>
                    <a:pt x="6" y="42"/>
                  </a:moveTo>
                  <a:lnTo>
                    <a:pt x="6" y="42"/>
                  </a:lnTo>
                  <a:lnTo>
                    <a:pt x="10" y="33"/>
                  </a:lnTo>
                  <a:lnTo>
                    <a:pt x="16" y="24"/>
                  </a:lnTo>
                  <a:lnTo>
                    <a:pt x="23" y="16"/>
                  </a:lnTo>
                  <a:lnTo>
                    <a:pt x="31" y="11"/>
                  </a:lnTo>
                  <a:lnTo>
                    <a:pt x="39" y="5"/>
                  </a:lnTo>
                  <a:lnTo>
                    <a:pt x="49" y="3"/>
                  </a:lnTo>
                  <a:lnTo>
                    <a:pt x="58" y="0"/>
                  </a:lnTo>
                  <a:lnTo>
                    <a:pt x="68" y="0"/>
                  </a:lnTo>
                  <a:lnTo>
                    <a:pt x="68" y="12"/>
                  </a:lnTo>
                  <a:lnTo>
                    <a:pt x="68" y="12"/>
                  </a:lnTo>
                  <a:lnTo>
                    <a:pt x="60" y="12"/>
                  </a:lnTo>
                  <a:lnTo>
                    <a:pt x="52" y="15"/>
                  </a:lnTo>
                  <a:lnTo>
                    <a:pt x="45" y="18"/>
                  </a:lnTo>
                  <a:lnTo>
                    <a:pt x="38" y="22"/>
                  </a:lnTo>
                  <a:lnTo>
                    <a:pt x="31" y="26"/>
                  </a:lnTo>
                  <a:lnTo>
                    <a:pt x="26" y="33"/>
                  </a:lnTo>
                  <a:lnTo>
                    <a:pt x="20" y="39"/>
                  </a:lnTo>
                  <a:lnTo>
                    <a:pt x="18" y="46"/>
                  </a:lnTo>
                  <a:lnTo>
                    <a:pt x="18" y="46"/>
                  </a:lnTo>
                  <a:lnTo>
                    <a:pt x="14" y="57"/>
                  </a:lnTo>
                  <a:lnTo>
                    <a:pt x="14" y="68"/>
                  </a:lnTo>
                  <a:lnTo>
                    <a:pt x="15" y="79"/>
                  </a:lnTo>
                  <a:lnTo>
                    <a:pt x="18" y="88"/>
                  </a:lnTo>
                  <a:lnTo>
                    <a:pt x="23" y="98"/>
                  </a:lnTo>
                  <a:lnTo>
                    <a:pt x="30" y="106"/>
                  </a:lnTo>
                  <a:lnTo>
                    <a:pt x="38" y="112"/>
                  </a:lnTo>
                  <a:lnTo>
                    <a:pt x="48" y="118"/>
                  </a:lnTo>
                  <a:lnTo>
                    <a:pt x="48" y="118"/>
                  </a:lnTo>
                  <a:lnTo>
                    <a:pt x="58" y="121"/>
                  </a:lnTo>
                  <a:lnTo>
                    <a:pt x="68" y="122"/>
                  </a:lnTo>
                  <a:lnTo>
                    <a:pt x="68" y="134"/>
                  </a:lnTo>
                  <a:lnTo>
                    <a:pt x="68" y="134"/>
                  </a:lnTo>
                  <a:lnTo>
                    <a:pt x="56" y="133"/>
                  </a:lnTo>
                  <a:lnTo>
                    <a:pt x="43" y="130"/>
                  </a:lnTo>
                  <a:lnTo>
                    <a:pt x="43" y="130"/>
                  </a:lnTo>
                  <a:lnTo>
                    <a:pt x="31" y="123"/>
                  </a:lnTo>
                  <a:lnTo>
                    <a:pt x="20" y="115"/>
                  </a:lnTo>
                  <a:lnTo>
                    <a:pt x="12" y="104"/>
                  </a:lnTo>
                  <a:lnTo>
                    <a:pt x="6" y="93"/>
                  </a:lnTo>
                  <a:lnTo>
                    <a:pt x="3" y="81"/>
                  </a:lnTo>
                  <a:lnTo>
                    <a:pt x="0" y="68"/>
                  </a:lnTo>
                  <a:lnTo>
                    <a:pt x="1" y="56"/>
                  </a:lnTo>
                  <a:lnTo>
                    <a:pt x="6" y="42"/>
                  </a:lnTo>
                  <a:lnTo>
                    <a:pt x="6" y="4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2" name="Freeform 179"/>
            <p:cNvSpPr/>
            <p:nvPr/>
          </p:nvSpPr>
          <p:spPr bwMode="auto">
            <a:xfrm>
              <a:off x="3335338" y="1706563"/>
              <a:ext cx="106363" cy="65088"/>
            </a:xfrm>
            <a:custGeom>
              <a:avLst/>
              <a:gdLst>
                <a:gd name="T0" fmla="*/ 61 w 67"/>
                <a:gd name="T1" fmla="*/ 41 h 41"/>
                <a:gd name="T2" fmla="*/ 67 w 67"/>
                <a:gd name="T3" fmla="*/ 25 h 41"/>
                <a:gd name="T4" fmla="*/ 6 w 67"/>
                <a:gd name="T5" fmla="*/ 0 h 41"/>
                <a:gd name="T6" fmla="*/ 0 w 67"/>
                <a:gd name="T7" fmla="*/ 17 h 41"/>
                <a:gd name="T8" fmla="*/ 61 w 67"/>
                <a:gd name="T9" fmla="*/ 41 h 41"/>
              </a:gdLst>
              <a:ahLst/>
              <a:cxnLst>
                <a:cxn ang="0">
                  <a:pos x="T0" y="T1"/>
                </a:cxn>
                <a:cxn ang="0">
                  <a:pos x="T2" y="T3"/>
                </a:cxn>
                <a:cxn ang="0">
                  <a:pos x="T4" y="T5"/>
                </a:cxn>
                <a:cxn ang="0">
                  <a:pos x="T6" y="T7"/>
                </a:cxn>
                <a:cxn ang="0">
                  <a:pos x="T8" y="T9"/>
                </a:cxn>
              </a:cxnLst>
              <a:rect l="0" t="0" r="r" b="b"/>
              <a:pathLst>
                <a:path w="67" h="41">
                  <a:moveTo>
                    <a:pt x="61" y="41"/>
                  </a:moveTo>
                  <a:lnTo>
                    <a:pt x="67" y="25"/>
                  </a:lnTo>
                  <a:lnTo>
                    <a:pt x="6" y="0"/>
                  </a:lnTo>
                  <a:lnTo>
                    <a:pt x="0" y="17"/>
                  </a:lnTo>
                  <a:lnTo>
                    <a:pt x="61" y="4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3" name="Freeform 180"/>
            <p:cNvSpPr/>
            <p:nvPr/>
          </p:nvSpPr>
          <p:spPr bwMode="auto">
            <a:xfrm>
              <a:off x="3368676" y="1717675"/>
              <a:ext cx="138113" cy="80963"/>
            </a:xfrm>
            <a:custGeom>
              <a:avLst/>
              <a:gdLst>
                <a:gd name="T0" fmla="*/ 67 w 87"/>
                <a:gd name="T1" fmla="*/ 51 h 51"/>
                <a:gd name="T2" fmla="*/ 67 w 87"/>
                <a:gd name="T3" fmla="*/ 51 h 51"/>
                <a:gd name="T4" fmla="*/ 73 w 87"/>
                <a:gd name="T5" fmla="*/ 51 h 51"/>
                <a:gd name="T6" fmla="*/ 79 w 87"/>
                <a:gd name="T7" fmla="*/ 51 h 51"/>
                <a:gd name="T8" fmla="*/ 83 w 87"/>
                <a:gd name="T9" fmla="*/ 47 h 51"/>
                <a:gd name="T10" fmla="*/ 86 w 87"/>
                <a:gd name="T11" fmla="*/ 43 h 51"/>
                <a:gd name="T12" fmla="*/ 86 w 87"/>
                <a:gd name="T13" fmla="*/ 43 h 51"/>
                <a:gd name="T14" fmla="*/ 87 w 87"/>
                <a:gd name="T15" fmla="*/ 37 h 51"/>
                <a:gd name="T16" fmla="*/ 86 w 87"/>
                <a:gd name="T17" fmla="*/ 31 h 51"/>
                <a:gd name="T18" fmla="*/ 83 w 87"/>
                <a:gd name="T19" fmla="*/ 27 h 51"/>
                <a:gd name="T20" fmla="*/ 78 w 87"/>
                <a:gd name="T21" fmla="*/ 24 h 51"/>
                <a:gd name="T22" fmla="*/ 21 w 87"/>
                <a:gd name="T23" fmla="*/ 1 h 51"/>
                <a:gd name="T24" fmla="*/ 21 w 87"/>
                <a:gd name="T25" fmla="*/ 1 h 51"/>
                <a:gd name="T26" fmla="*/ 15 w 87"/>
                <a:gd name="T27" fmla="*/ 0 h 51"/>
                <a:gd name="T28" fmla="*/ 10 w 87"/>
                <a:gd name="T29" fmla="*/ 1 h 51"/>
                <a:gd name="T30" fmla="*/ 4 w 87"/>
                <a:gd name="T31" fmla="*/ 4 h 51"/>
                <a:gd name="T32" fmla="*/ 2 w 87"/>
                <a:gd name="T33" fmla="*/ 10 h 51"/>
                <a:gd name="T34" fmla="*/ 2 w 87"/>
                <a:gd name="T35" fmla="*/ 10 h 51"/>
                <a:gd name="T36" fmla="*/ 0 w 87"/>
                <a:gd name="T37" fmla="*/ 15 h 51"/>
                <a:gd name="T38" fmla="*/ 2 w 87"/>
                <a:gd name="T39" fmla="*/ 20 h 51"/>
                <a:gd name="T40" fmla="*/ 4 w 87"/>
                <a:gd name="T41" fmla="*/ 24 h 51"/>
                <a:gd name="T42" fmla="*/ 10 w 87"/>
                <a:gd name="T43" fmla="*/ 28 h 51"/>
                <a:gd name="T44" fmla="*/ 67 w 87"/>
                <a:gd name="T45"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 h="51">
                  <a:moveTo>
                    <a:pt x="67" y="51"/>
                  </a:moveTo>
                  <a:lnTo>
                    <a:pt x="67" y="51"/>
                  </a:lnTo>
                  <a:lnTo>
                    <a:pt x="73" y="51"/>
                  </a:lnTo>
                  <a:lnTo>
                    <a:pt x="79" y="51"/>
                  </a:lnTo>
                  <a:lnTo>
                    <a:pt x="83" y="47"/>
                  </a:lnTo>
                  <a:lnTo>
                    <a:pt x="86" y="43"/>
                  </a:lnTo>
                  <a:lnTo>
                    <a:pt x="86" y="43"/>
                  </a:lnTo>
                  <a:lnTo>
                    <a:pt x="87" y="37"/>
                  </a:lnTo>
                  <a:lnTo>
                    <a:pt x="86" y="31"/>
                  </a:lnTo>
                  <a:lnTo>
                    <a:pt x="83" y="27"/>
                  </a:lnTo>
                  <a:lnTo>
                    <a:pt x="78" y="24"/>
                  </a:lnTo>
                  <a:lnTo>
                    <a:pt x="21" y="1"/>
                  </a:lnTo>
                  <a:lnTo>
                    <a:pt x="21" y="1"/>
                  </a:lnTo>
                  <a:lnTo>
                    <a:pt x="15" y="0"/>
                  </a:lnTo>
                  <a:lnTo>
                    <a:pt x="10" y="1"/>
                  </a:lnTo>
                  <a:lnTo>
                    <a:pt x="4" y="4"/>
                  </a:lnTo>
                  <a:lnTo>
                    <a:pt x="2" y="10"/>
                  </a:lnTo>
                  <a:lnTo>
                    <a:pt x="2" y="10"/>
                  </a:lnTo>
                  <a:lnTo>
                    <a:pt x="0" y="15"/>
                  </a:lnTo>
                  <a:lnTo>
                    <a:pt x="2" y="20"/>
                  </a:lnTo>
                  <a:lnTo>
                    <a:pt x="4" y="24"/>
                  </a:lnTo>
                  <a:lnTo>
                    <a:pt x="10" y="28"/>
                  </a:lnTo>
                  <a:lnTo>
                    <a:pt x="67" y="5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04" name="Freeform 181"/>
          <p:cNvSpPr>
            <a:spLocks noEditPoints="1"/>
          </p:cNvSpPr>
          <p:nvPr/>
        </p:nvSpPr>
        <p:spPr bwMode="auto">
          <a:xfrm>
            <a:off x="2151294" y="2444912"/>
            <a:ext cx="241721" cy="86135"/>
          </a:xfrm>
          <a:custGeom>
            <a:avLst/>
            <a:gdLst>
              <a:gd name="T0" fmla="*/ 239 w 275"/>
              <a:gd name="T1" fmla="*/ 40 h 98"/>
              <a:gd name="T2" fmla="*/ 258 w 275"/>
              <a:gd name="T3" fmla="*/ 65 h 98"/>
              <a:gd name="T4" fmla="*/ 239 w 275"/>
              <a:gd name="T5" fmla="*/ 88 h 98"/>
              <a:gd name="T6" fmla="*/ 275 w 275"/>
              <a:gd name="T7" fmla="*/ 78 h 98"/>
              <a:gd name="T8" fmla="*/ 239 w 275"/>
              <a:gd name="T9" fmla="*/ 40 h 98"/>
              <a:gd name="T10" fmla="*/ 118 w 275"/>
              <a:gd name="T11" fmla="*/ 15 h 98"/>
              <a:gd name="T12" fmla="*/ 111 w 275"/>
              <a:gd name="T13" fmla="*/ 11 h 98"/>
              <a:gd name="T14" fmla="*/ 84 w 275"/>
              <a:gd name="T15" fmla="*/ 8 h 98"/>
              <a:gd name="T16" fmla="*/ 107 w 275"/>
              <a:gd name="T17" fmla="*/ 14 h 98"/>
              <a:gd name="T18" fmla="*/ 113 w 275"/>
              <a:gd name="T19" fmla="*/ 17 h 98"/>
              <a:gd name="T20" fmla="*/ 113 w 275"/>
              <a:gd name="T21" fmla="*/ 22 h 98"/>
              <a:gd name="T22" fmla="*/ 110 w 275"/>
              <a:gd name="T23" fmla="*/ 36 h 98"/>
              <a:gd name="T24" fmla="*/ 109 w 275"/>
              <a:gd name="T25" fmla="*/ 33 h 98"/>
              <a:gd name="T26" fmla="*/ 84 w 275"/>
              <a:gd name="T27" fmla="*/ 26 h 98"/>
              <a:gd name="T28" fmla="*/ 99 w 275"/>
              <a:gd name="T29" fmla="*/ 76 h 98"/>
              <a:gd name="T30" fmla="*/ 103 w 275"/>
              <a:gd name="T31" fmla="*/ 76 h 98"/>
              <a:gd name="T32" fmla="*/ 228 w 275"/>
              <a:gd name="T33" fmla="*/ 98 h 98"/>
              <a:gd name="T34" fmla="*/ 239 w 275"/>
              <a:gd name="T35" fmla="*/ 88 h 98"/>
              <a:gd name="T36" fmla="*/ 228 w 275"/>
              <a:gd name="T37" fmla="*/ 94 h 98"/>
              <a:gd name="T38" fmla="*/ 225 w 275"/>
              <a:gd name="T39" fmla="*/ 92 h 98"/>
              <a:gd name="T40" fmla="*/ 220 w 275"/>
              <a:gd name="T41" fmla="*/ 90 h 98"/>
              <a:gd name="T42" fmla="*/ 218 w 275"/>
              <a:gd name="T43" fmla="*/ 83 h 98"/>
              <a:gd name="T44" fmla="*/ 220 w 275"/>
              <a:gd name="T45" fmla="*/ 80 h 98"/>
              <a:gd name="T46" fmla="*/ 224 w 275"/>
              <a:gd name="T47" fmla="*/ 76 h 98"/>
              <a:gd name="T48" fmla="*/ 226 w 275"/>
              <a:gd name="T49" fmla="*/ 76 h 98"/>
              <a:gd name="T50" fmla="*/ 222 w 275"/>
              <a:gd name="T51" fmla="*/ 72 h 98"/>
              <a:gd name="T52" fmla="*/ 221 w 275"/>
              <a:gd name="T53" fmla="*/ 67 h 98"/>
              <a:gd name="T54" fmla="*/ 222 w 275"/>
              <a:gd name="T55" fmla="*/ 64 h 98"/>
              <a:gd name="T56" fmla="*/ 226 w 275"/>
              <a:gd name="T57" fmla="*/ 60 h 98"/>
              <a:gd name="T58" fmla="*/ 230 w 275"/>
              <a:gd name="T59" fmla="*/ 60 h 98"/>
              <a:gd name="T60" fmla="*/ 225 w 275"/>
              <a:gd name="T61" fmla="*/ 56 h 98"/>
              <a:gd name="T62" fmla="*/ 225 w 275"/>
              <a:gd name="T63" fmla="*/ 49 h 98"/>
              <a:gd name="T64" fmla="*/ 226 w 275"/>
              <a:gd name="T65" fmla="*/ 46 h 98"/>
              <a:gd name="T66" fmla="*/ 232 w 275"/>
              <a:gd name="T67" fmla="*/ 42 h 98"/>
              <a:gd name="T68" fmla="*/ 237 w 275"/>
              <a:gd name="T69" fmla="*/ 44 h 98"/>
              <a:gd name="T70" fmla="*/ 239 w 275"/>
              <a:gd name="T71" fmla="*/ 40 h 98"/>
              <a:gd name="T72" fmla="*/ 63 w 275"/>
              <a:gd name="T73" fmla="*/ 0 h 98"/>
              <a:gd name="T74" fmla="*/ 60 w 275"/>
              <a:gd name="T75" fmla="*/ 0 h 98"/>
              <a:gd name="T76" fmla="*/ 54 w 275"/>
              <a:gd name="T77" fmla="*/ 3 h 98"/>
              <a:gd name="T78" fmla="*/ 33 w 275"/>
              <a:gd name="T79" fmla="*/ 2 h 98"/>
              <a:gd name="T80" fmla="*/ 27 w 275"/>
              <a:gd name="T81" fmla="*/ 0 h 98"/>
              <a:gd name="T82" fmla="*/ 18 w 275"/>
              <a:gd name="T83" fmla="*/ 3 h 98"/>
              <a:gd name="T84" fmla="*/ 8 w 275"/>
              <a:gd name="T85" fmla="*/ 8 h 98"/>
              <a:gd name="T86" fmla="*/ 3 w 275"/>
              <a:gd name="T87" fmla="*/ 18 h 98"/>
              <a:gd name="T88" fmla="*/ 2 w 275"/>
              <a:gd name="T89" fmla="*/ 22 h 98"/>
              <a:gd name="T90" fmla="*/ 2 w 275"/>
              <a:gd name="T91" fmla="*/ 33 h 98"/>
              <a:gd name="T92" fmla="*/ 6 w 275"/>
              <a:gd name="T93" fmla="*/ 44 h 98"/>
              <a:gd name="T94" fmla="*/ 12 w 275"/>
              <a:gd name="T95" fmla="*/ 50 h 98"/>
              <a:gd name="T96" fmla="*/ 23 w 275"/>
              <a:gd name="T97" fmla="*/ 54 h 98"/>
              <a:gd name="T98" fmla="*/ 50 w 275"/>
              <a:gd name="T99" fmla="*/ 23 h 98"/>
              <a:gd name="T100" fmla="*/ 42 w 275"/>
              <a:gd name="T101" fmla="*/ 59 h 98"/>
              <a:gd name="T102" fmla="*/ 45 w 275"/>
              <a:gd name="T103" fmla="*/ 64 h 98"/>
              <a:gd name="T104" fmla="*/ 49 w 275"/>
              <a:gd name="T105" fmla="*/ 67 h 98"/>
              <a:gd name="T106" fmla="*/ 84 w 275"/>
              <a:gd name="T107" fmla="*/ 26 h 98"/>
              <a:gd name="T108" fmla="*/ 61 w 275"/>
              <a:gd name="T109" fmla="*/ 22 h 98"/>
              <a:gd name="T110" fmla="*/ 54 w 275"/>
              <a:gd name="T111" fmla="*/ 25 h 98"/>
              <a:gd name="T112" fmla="*/ 57 w 275"/>
              <a:gd name="T113" fmla="*/ 11 h 98"/>
              <a:gd name="T114" fmla="*/ 60 w 275"/>
              <a:gd name="T115" fmla="*/ 7 h 98"/>
              <a:gd name="T116" fmla="*/ 65 w 275"/>
              <a:gd name="T117" fmla="*/ 6 h 98"/>
              <a:gd name="T118" fmla="*/ 84 w 275"/>
              <a:gd name="T11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 h="98">
                <a:moveTo>
                  <a:pt x="240" y="40"/>
                </a:moveTo>
                <a:lnTo>
                  <a:pt x="239" y="40"/>
                </a:lnTo>
                <a:lnTo>
                  <a:pt x="239" y="44"/>
                </a:lnTo>
                <a:lnTo>
                  <a:pt x="258" y="65"/>
                </a:lnTo>
                <a:lnTo>
                  <a:pt x="255" y="82"/>
                </a:lnTo>
                <a:lnTo>
                  <a:pt x="239" y="88"/>
                </a:lnTo>
                <a:lnTo>
                  <a:pt x="239" y="94"/>
                </a:lnTo>
                <a:lnTo>
                  <a:pt x="275" y="78"/>
                </a:lnTo>
                <a:lnTo>
                  <a:pt x="240" y="40"/>
                </a:lnTo>
                <a:close/>
                <a:moveTo>
                  <a:pt x="239" y="40"/>
                </a:moveTo>
                <a:lnTo>
                  <a:pt x="118" y="15"/>
                </a:lnTo>
                <a:lnTo>
                  <a:pt x="118" y="15"/>
                </a:lnTo>
                <a:lnTo>
                  <a:pt x="115" y="13"/>
                </a:lnTo>
                <a:lnTo>
                  <a:pt x="111" y="11"/>
                </a:lnTo>
                <a:lnTo>
                  <a:pt x="84" y="4"/>
                </a:lnTo>
                <a:lnTo>
                  <a:pt x="84" y="8"/>
                </a:lnTo>
                <a:lnTo>
                  <a:pt x="107" y="14"/>
                </a:lnTo>
                <a:lnTo>
                  <a:pt x="107" y="14"/>
                </a:lnTo>
                <a:lnTo>
                  <a:pt x="110" y="15"/>
                </a:lnTo>
                <a:lnTo>
                  <a:pt x="113" y="17"/>
                </a:lnTo>
                <a:lnTo>
                  <a:pt x="113" y="19"/>
                </a:lnTo>
                <a:lnTo>
                  <a:pt x="113" y="22"/>
                </a:lnTo>
                <a:lnTo>
                  <a:pt x="110" y="36"/>
                </a:lnTo>
                <a:lnTo>
                  <a:pt x="110" y="36"/>
                </a:lnTo>
                <a:lnTo>
                  <a:pt x="110" y="36"/>
                </a:lnTo>
                <a:lnTo>
                  <a:pt x="109" y="33"/>
                </a:lnTo>
                <a:lnTo>
                  <a:pt x="105" y="30"/>
                </a:lnTo>
                <a:lnTo>
                  <a:pt x="84" y="26"/>
                </a:lnTo>
                <a:lnTo>
                  <a:pt x="84" y="73"/>
                </a:lnTo>
                <a:lnTo>
                  <a:pt x="99" y="76"/>
                </a:lnTo>
                <a:lnTo>
                  <a:pt x="99" y="76"/>
                </a:lnTo>
                <a:lnTo>
                  <a:pt x="103" y="76"/>
                </a:lnTo>
                <a:lnTo>
                  <a:pt x="106" y="73"/>
                </a:lnTo>
                <a:lnTo>
                  <a:pt x="228" y="98"/>
                </a:lnTo>
                <a:lnTo>
                  <a:pt x="239" y="94"/>
                </a:lnTo>
                <a:lnTo>
                  <a:pt x="239" y="88"/>
                </a:lnTo>
                <a:lnTo>
                  <a:pt x="228" y="94"/>
                </a:lnTo>
                <a:lnTo>
                  <a:pt x="228" y="94"/>
                </a:lnTo>
                <a:lnTo>
                  <a:pt x="225" y="92"/>
                </a:lnTo>
                <a:lnTo>
                  <a:pt x="225" y="92"/>
                </a:lnTo>
                <a:lnTo>
                  <a:pt x="222" y="91"/>
                </a:lnTo>
                <a:lnTo>
                  <a:pt x="220" y="90"/>
                </a:lnTo>
                <a:lnTo>
                  <a:pt x="218" y="86"/>
                </a:lnTo>
                <a:lnTo>
                  <a:pt x="218" y="83"/>
                </a:lnTo>
                <a:lnTo>
                  <a:pt x="218" y="83"/>
                </a:lnTo>
                <a:lnTo>
                  <a:pt x="220" y="80"/>
                </a:lnTo>
                <a:lnTo>
                  <a:pt x="221" y="78"/>
                </a:lnTo>
                <a:lnTo>
                  <a:pt x="224" y="76"/>
                </a:lnTo>
                <a:lnTo>
                  <a:pt x="226" y="76"/>
                </a:lnTo>
                <a:lnTo>
                  <a:pt x="226" y="76"/>
                </a:lnTo>
                <a:lnTo>
                  <a:pt x="224" y="75"/>
                </a:lnTo>
                <a:lnTo>
                  <a:pt x="222" y="72"/>
                </a:lnTo>
                <a:lnTo>
                  <a:pt x="221" y="69"/>
                </a:lnTo>
                <a:lnTo>
                  <a:pt x="221" y="67"/>
                </a:lnTo>
                <a:lnTo>
                  <a:pt x="221" y="67"/>
                </a:lnTo>
                <a:lnTo>
                  <a:pt x="222" y="64"/>
                </a:lnTo>
                <a:lnTo>
                  <a:pt x="225" y="61"/>
                </a:lnTo>
                <a:lnTo>
                  <a:pt x="226" y="60"/>
                </a:lnTo>
                <a:lnTo>
                  <a:pt x="230" y="60"/>
                </a:lnTo>
                <a:lnTo>
                  <a:pt x="230" y="60"/>
                </a:lnTo>
                <a:lnTo>
                  <a:pt x="228" y="57"/>
                </a:lnTo>
                <a:lnTo>
                  <a:pt x="225" y="56"/>
                </a:lnTo>
                <a:lnTo>
                  <a:pt x="225" y="53"/>
                </a:lnTo>
                <a:lnTo>
                  <a:pt x="225" y="49"/>
                </a:lnTo>
                <a:lnTo>
                  <a:pt x="225" y="49"/>
                </a:lnTo>
                <a:lnTo>
                  <a:pt x="226" y="46"/>
                </a:lnTo>
                <a:lnTo>
                  <a:pt x="229" y="44"/>
                </a:lnTo>
                <a:lnTo>
                  <a:pt x="232" y="42"/>
                </a:lnTo>
                <a:lnTo>
                  <a:pt x="235" y="42"/>
                </a:lnTo>
                <a:lnTo>
                  <a:pt x="237" y="44"/>
                </a:lnTo>
                <a:lnTo>
                  <a:pt x="239" y="44"/>
                </a:lnTo>
                <a:lnTo>
                  <a:pt x="239" y="40"/>
                </a:lnTo>
                <a:close/>
                <a:moveTo>
                  <a:pt x="84" y="4"/>
                </a:moveTo>
                <a:lnTo>
                  <a:pt x="63" y="0"/>
                </a:lnTo>
                <a:lnTo>
                  <a:pt x="63" y="0"/>
                </a:lnTo>
                <a:lnTo>
                  <a:pt x="60" y="0"/>
                </a:lnTo>
                <a:lnTo>
                  <a:pt x="57" y="2"/>
                </a:lnTo>
                <a:lnTo>
                  <a:pt x="54" y="3"/>
                </a:lnTo>
                <a:lnTo>
                  <a:pt x="53" y="6"/>
                </a:lnTo>
                <a:lnTo>
                  <a:pt x="33" y="2"/>
                </a:lnTo>
                <a:lnTo>
                  <a:pt x="33" y="2"/>
                </a:lnTo>
                <a:lnTo>
                  <a:pt x="27" y="0"/>
                </a:lnTo>
                <a:lnTo>
                  <a:pt x="22" y="2"/>
                </a:lnTo>
                <a:lnTo>
                  <a:pt x="18" y="3"/>
                </a:lnTo>
                <a:lnTo>
                  <a:pt x="12" y="6"/>
                </a:lnTo>
                <a:lnTo>
                  <a:pt x="8" y="8"/>
                </a:lnTo>
                <a:lnTo>
                  <a:pt x="6" y="13"/>
                </a:lnTo>
                <a:lnTo>
                  <a:pt x="3" y="18"/>
                </a:lnTo>
                <a:lnTo>
                  <a:pt x="2" y="22"/>
                </a:lnTo>
                <a:lnTo>
                  <a:pt x="2" y="22"/>
                </a:lnTo>
                <a:lnTo>
                  <a:pt x="0" y="29"/>
                </a:lnTo>
                <a:lnTo>
                  <a:pt x="2" y="33"/>
                </a:lnTo>
                <a:lnTo>
                  <a:pt x="3" y="38"/>
                </a:lnTo>
                <a:lnTo>
                  <a:pt x="6" y="44"/>
                </a:lnTo>
                <a:lnTo>
                  <a:pt x="8" y="48"/>
                </a:lnTo>
                <a:lnTo>
                  <a:pt x="12" y="50"/>
                </a:lnTo>
                <a:lnTo>
                  <a:pt x="18" y="53"/>
                </a:lnTo>
                <a:lnTo>
                  <a:pt x="23" y="54"/>
                </a:lnTo>
                <a:lnTo>
                  <a:pt x="35" y="57"/>
                </a:lnTo>
                <a:lnTo>
                  <a:pt x="50" y="23"/>
                </a:lnTo>
                <a:lnTo>
                  <a:pt x="42" y="59"/>
                </a:lnTo>
                <a:lnTo>
                  <a:pt x="42" y="59"/>
                </a:lnTo>
                <a:lnTo>
                  <a:pt x="44" y="61"/>
                </a:lnTo>
                <a:lnTo>
                  <a:pt x="45" y="64"/>
                </a:lnTo>
                <a:lnTo>
                  <a:pt x="46" y="65"/>
                </a:lnTo>
                <a:lnTo>
                  <a:pt x="49" y="67"/>
                </a:lnTo>
                <a:lnTo>
                  <a:pt x="84" y="73"/>
                </a:lnTo>
                <a:lnTo>
                  <a:pt x="84" y="26"/>
                </a:lnTo>
                <a:lnTo>
                  <a:pt x="61" y="22"/>
                </a:lnTo>
                <a:lnTo>
                  <a:pt x="61" y="22"/>
                </a:lnTo>
                <a:lnTo>
                  <a:pt x="57" y="22"/>
                </a:lnTo>
                <a:lnTo>
                  <a:pt x="54" y="25"/>
                </a:lnTo>
                <a:lnTo>
                  <a:pt x="57" y="11"/>
                </a:lnTo>
                <a:lnTo>
                  <a:pt x="57" y="11"/>
                </a:lnTo>
                <a:lnTo>
                  <a:pt x="58" y="8"/>
                </a:lnTo>
                <a:lnTo>
                  <a:pt x="60" y="7"/>
                </a:lnTo>
                <a:lnTo>
                  <a:pt x="63" y="6"/>
                </a:lnTo>
                <a:lnTo>
                  <a:pt x="65" y="6"/>
                </a:lnTo>
                <a:lnTo>
                  <a:pt x="84" y="8"/>
                </a:lnTo>
                <a:lnTo>
                  <a:pt x="84" y="4"/>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8" name="组合 304"/>
          <p:cNvGrpSpPr/>
          <p:nvPr/>
        </p:nvGrpSpPr>
        <p:grpSpPr>
          <a:xfrm>
            <a:off x="1243304" y="2662008"/>
            <a:ext cx="137122" cy="173149"/>
            <a:chOff x="1516063" y="3252788"/>
            <a:chExt cx="247651" cy="312737"/>
          </a:xfrm>
          <a:solidFill>
            <a:schemeClr val="accent1"/>
          </a:solidFill>
        </p:grpSpPr>
        <p:sp>
          <p:nvSpPr>
            <p:cNvPr id="306" name="Freeform 182"/>
            <p:cNvSpPr/>
            <p:nvPr/>
          </p:nvSpPr>
          <p:spPr bwMode="auto">
            <a:xfrm>
              <a:off x="1527176" y="3263900"/>
              <a:ext cx="236538" cy="301625"/>
            </a:xfrm>
            <a:custGeom>
              <a:avLst/>
              <a:gdLst>
                <a:gd name="T0" fmla="*/ 0 w 149"/>
                <a:gd name="T1" fmla="*/ 33 h 190"/>
                <a:gd name="T2" fmla="*/ 7 w 149"/>
                <a:gd name="T3" fmla="*/ 28 h 190"/>
                <a:gd name="T4" fmla="*/ 96 w 149"/>
                <a:gd name="T5" fmla="*/ 171 h 190"/>
                <a:gd name="T6" fmla="*/ 96 w 149"/>
                <a:gd name="T7" fmla="*/ 171 h 190"/>
                <a:gd name="T8" fmla="*/ 99 w 149"/>
                <a:gd name="T9" fmla="*/ 176 h 190"/>
                <a:gd name="T10" fmla="*/ 101 w 149"/>
                <a:gd name="T11" fmla="*/ 178 h 190"/>
                <a:gd name="T12" fmla="*/ 105 w 149"/>
                <a:gd name="T13" fmla="*/ 180 h 190"/>
                <a:gd name="T14" fmla="*/ 109 w 149"/>
                <a:gd name="T15" fmla="*/ 181 h 190"/>
                <a:gd name="T16" fmla="*/ 114 w 149"/>
                <a:gd name="T17" fmla="*/ 181 h 190"/>
                <a:gd name="T18" fmla="*/ 119 w 149"/>
                <a:gd name="T19" fmla="*/ 181 h 190"/>
                <a:gd name="T20" fmla="*/ 123 w 149"/>
                <a:gd name="T21" fmla="*/ 180 h 190"/>
                <a:gd name="T22" fmla="*/ 127 w 149"/>
                <a:gd name="T23" fmla="*/ 177 h 190"/>
                <a:gd name="T24" fmla="*/ 127 w 149"/>
                <a:gd name="T25" fmla="*/ 177 h 190"/>
                <a:gd name="T26" fmla="*/ 131 w 149"/>
                <a:gd name="T27" fmla="*/ 174 h 190"/>
                <a:gd name="T28" fmla="*/ 135 w 149"/>
                <a:gd name="T29" fmla="*/ 171 h 190"/>
                <a:gd name="T30" fmla="*/ 137 w 149"/>
                <a:gd name="T31" fmla="*/ 167 h 190"/>
                <a:gd name="T32" fmla="*/ 138 w 149"/>
                <a:gd name="T33" fmla="*/ 163 h 190"/>
                <a:gd name="T34" fmla="*/ 139 w 149"/>
                <a:gd name="T35" fmla="*/ 159 h 190"/>
                <a:gd name="T36" fmla="*/ 139 w 149"/>
                <a:gd name="T37" fmla="*/ 155 h 190"/>
                <a:gd name="T38" fmla="*/ 138 w 149"/>
                <a:gd name="T39" fmla="*/ 150 h 190"/>
                <a:gd name="T40" fmla="*/ 137 w 149"/>
                <a:gd name="T41" fmla="*/ 146 h 190"/>
                <a:gd name="T42" fmla="*/ 49 w 149"/>
                <a:gd name="T43" fmla="*/ 4 h 190"/>
                <a:gd name="T44" fmla="*/ 54 w 149"/>
                <a:gd name="T45" fmla="*/ 0 h 190"/>
                <a:gd name="T46" fmla="*/ 145 w 149"/>
                <a:gd name="T47" fmla="*/ 144 h 190"/>
                <a:gd name="T48" fmla="*/ 145 w 149"/>
                <a:gd name="T49" fmla="*/ 144 h 190"/>
                <a:gd name="T50" fmla="*/ 147 w 149"/>
                <a:gd name="T51" fmla="*/ 150 h 190"/>
                <a:gd name="T52" fmla="*/ 149 w 149"/>
                <a:gd name="T53" fmla="*/ 155 h 190"/>
                <a:gd name="T54" fmla="*/ 149 w 149"/>
                <a:gd name="T55" fmla="*/ 161 h 190"/>
                <a:gd name="T56" fmla="*/ 147 w 149"/>
                <a:gd name="T57" fmla="*/ 166 h 190"/>
                <a:gd name="T58" fmla="*/ 145 w 149"/>
                <a:gd name="T59" fmla="*/ 171 h 190"/>
                <a:gd name="T60" fmla="*/ 142 w 149"/>
                <a:gd name="T61" fmla="*/ 177 h 190"/>
                <a:gd name="T62" fmla="*/ 138 w 149"/>
                <a:gd name="T63" fmla="*/ 181 h 190"/>
                <a:gd name="T64" fmla="*/ 133 w 149"/>
                <a:gd name="T65" fmla="*/ 185 h 190"/>
                <a:gd name="T66" fmla="*/ 133 w 149"/>
                <a:gd name="T67" fmla="*/ 185 h 190"/>
                <a:gd name="T68" fmla="*/ 127 w 149"/>
                <a:gd name="T69" fmla="*/ 188 h 190"/>
                <a:gd name="T70" fmla="*/ 120 w 149"/>
                <a:gd name="T71" fmla="*/ 190 h 190"/>
                <a:gd name="T72" fmla="*/ 115 w 149"/>
                <a:gd name="T73" fmla="*/ 190 h 190"/>
                <a:gd name="T74" fmla="*/ 108 w 149"/>
                <a:gd name="T75" fmla="*/ 190 h 190"/>
                <a:gd name="T76" fmla="*/ 103 w 149"/>
                <a:gd name="T77" fmla="*/ 189 h 190"/>
                <a:gd name="T78" fmla="*/ 97 w 149"/>
                <a:gd name="T79" fmla="*/ 186 h 190"/>
                <a:gd name="T80" fmla="*/ 93 w 149"/>
                <a:gd name="T81" fmla="*/ 182 h 190"/>
                <a:gd name="T82" fmla="*/ 91 w 149"/>
                <a:gd name="T83" fmla="*/ 178 h 190"/>
                <a:gd name="T84" fmla="*/ 0 w 149"/>
                <a:gd name="T85" fmla="*/ 3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190">
                  <a:moveTo>
                    <a:pt x="0" y="33"/>
                  </a:moveTo>
                  <a:lnTo>
                    <a:pt x="7" y="28"/>
                  </a:lnTo>
                  <a:lnTo>
                    <a:pt x="96" y="171"/>
                  </a:lnTo>
                  <a:lnTo>
                    <a:pt x="96" y="171"/>
                  </a:lnTo>
                  <a:lnTo>
                    <a:pt x="99" y="176"/>
                  </a:lnTo>
                  <a:lnTo>
                    <a:pt x="101" y="178"/>
                  </a:lnTo>
                  <a:lnTo>
                    <a:pt x="105" y="180"/>
                  </a:lnTo>
                  <a:lnTo>
                    <a:pt x="109" y="181"/>
                  </a:lnTo>
                  <a:lnTo>
                    <a:pt x="114" y="181"/>
                  </a:lnTo>
                  <a:lnTo>
                    <a:pt x="119" y="181"/>
                  </a:lnTo>
                  <a:lnTo>
                    <a:pt x="123" y="180"/>
                  </a:lnTo>
                  <a:lnTo>
                    <a:pt x="127" y="177"/>
                  </a:lnTo>
                  <a:lnTo>
                    <a:pt x="127" y="177"/>
                  </a:lnTo>
                  <a:lnTo>
                    <a:pt x="131" y="174"/>
                  </a:lnTo>
                  <a:lnTo>
                    <a:pt x="135" y="171"/>
                  </a:lnTo>
                  <a:lnTo>
                    <a:pt x="137" y="167"/>
                  </a:lnTo>
                  <a:lnTo>
                    <a:pt x="138" y="163"/>
                  </a:lnTo>
                  <a:lnTo>
                    <a:pt x="139" y="159"/>
                  </a:lnTo>
                  <a:lnTo>
                    <a:pt x="139" y="155"/>
                  </a:lnTo>
                  <a:lnTo>
                    <a:pt x="138" y="150"/>
                  </a:lnTo>
                  <a:lnTo>
                    <a:pt x="137" y="146"/>
                  </a:lnTo>
                  <a:lnTo>
                    <a:pt x="49" y="4"/>
                  </a:lnTo>
                  <a:lnTo>
                    <a:pt x="54" y="0"/>
                  </a:lnTo>
                  <a:lnTo>
                    <a:pt x="145" y="144"/>
                  </a:lnTo>
                  <a:lnTo>
                    <a:pt x="145" y="144"/>
                  </a:lnTo>
                  <a:lnTo>
                    <a:pt x="147" y="150"/>
                  </a:lnTo>
                  <a:lnTo>
                    <a:pt x="149" y="155"/>
                  </a:lnTo>
                  <a:lnTo>
                    <a:pt x="149" y="161"/>
                  </a:lnTo>
                  <a:lnTo>
                    <a:pt x="147" y="166"/>
                  </a:lnTo>
                  <a:lnTo>
                    <a:pt x="145" y="171"/>
                  </a:lnTo>
                  <a:lnTo>
                    <a:pt x="142" y="177"/>
                  </a:lnTo>
                  <a:lnTo>
                    <a:pt x="138" y="181"/>
                  </a:lnTo>
                  <a:lnTo>
                    <a:pt x="133" y="185"/>
                  </a:lnTo>
                  <a:lnTo>
                    <a:pt x="133" y="185"/>
                  </a:lnTo>
                  <a:lnTo>
                    <a:pt x="127" y="188"/>
                  </a:lnTo>
                  <a:lnTo>
                    <a:pt x="120" y="190"/>
                  </a:lnTo>
                  <a:lnTo>
                    <a:pt x="115" y="190"/>
                  </a:lnTo>
                  <a:lnTo>
                    <a:pt x="108" y="190"/>
                  </a:lnTo>
                  <a:lnTo>
                    <a:pt x="103" y="189"/>
                  </a:lnTo>
                  <a:lnTo>
                    <a:pt x="97" y="186"/>
                  </a:lnTo>
                  <a:lnTo>
                    <a:pt x="93" y="182"/>
                  </a:lnTo>
                  <a:lnTo>
                    <a:pt x="91" y="178"/>
                  </a:lnTo>
                  <a:lnTo>
                    <a:pt x="0" y="33"/>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7" name="Freeform 183"/>
            <p:cNvSpPr/>
            <p:nvPr/>
          </p:nvSpPr>
          <p:spPr bwMode="auto">
            <a:xfrm>
              <a:off x="1516063" y="3252788"/>
              <a:ext cx="114300" cy="79375"/>
            </a:xfrm>
            <a:custGeom>
              <a:avLst/>
              <a:gdLst>
                <a:gd name="T0" fmla="*/ 0 w 72"/>
                <a:gd name="T1" fmla="*/ 47 h 50"/>
                <a:gd name="T2" fmla="*/ 0 w 72"/>
                <a:gd name="T3" fmla="*/ 47 h 50"/>
                <a:gd name="T4" fmla="*/ 1 w 72"/>
                <a:gd name="T5" fmla="*/ 49 h 50"/>
                <a:gd name="T6" fmla="*/ 4 w 72"/>
                <a:gd name="T7" fmla="*/ 50 h 50"/>
                <a:gd name="T8" fmla="*/ 5 w 72"/>
                <a:gd name="T9" fmla="*/ 50 h 50"/>
                <a:gd name="T10" fmla="*/ 8 w 72"/>
                <a:gd name="T11" fmla="*/ 49 h 50"/>
                <a:gd name="T12" fmla="*/ 69 w 72"/>
                <a:gd name="T13" fmla="*/ 11 h 50"/>
                <a:gd name="T14" fmla="*/ 69 w 72"/>
                <a:gd name="T15" fmla="*/ 11 h 50"/>
                <a:gd name="T16" fmla="*/ 70 w 72"/>
                <a:gd name="T17" fmla="*/ 9 h 50"/>
                <a:gd name="T18" fmla="*/ 72 w 72"/>
                <a:gd name="T19" fmla="*/ 8 h 50"/>
                <a:gd name="T20" fmla="*/ 72 w 72"/>
                <a:gd name="T21" fmla="*/ 5 h 50"/>
                <a:gd name="T22" fmla="*/ 70 w 72"/>
                <a:gd name="T23" fmla="*/ 2 h 50"/>
                <a:gd name="T24" fmla="*/ 70 w 72"/>
                <a:gd name="T25" fmla="*/ 2 h 50"/>
                <a:gd name="T26" fmla="*/ 69 w 72"/>
                <a:gd name="T27" fmla="*/ 1 h 50"/>
                <a:gd name="T28" fmla="*/ 68 w 72"/>
                <a:gd name="T29" fmla="*/ 0 h 50"/>
                <a:gd name="T30" fmla="*/ 65 w 72"/>
                <a:gd name="T31" fmla="*/ 0 h 50"/>
                <a:gd name="T32" fmla="*/ 64 w 72"/>
                <a:gd name="T33" fmla="*/ 1 h 50"/>
                <a:gd name="T34" fmla="*/ 1 w 72"/>
                <a:gd name="T35" fmla="*/ 39 h 50"/>
                <a:gd name="T36" fmla="*/ 1 w 72"/>
                <a:gd name="T37" fmla="*/ 39 h 50"/>
                <a:gd name="T38" fmla="*/ 0 w 72"/>
                <a:gd name="T39" fmla="*/ 40 h 50"/>
                <a:gd name="T40" fmla="*/ 0 w 72"/>
                <a:gd name="T41" fmla="*/ 43 h 50"/>
                <a:gd name="T42" fmla="*/ 0 w 72"/>
                <a:gd name="T43" fmla="*/ 44 h 50"/>
                <a:gd name="T44" fmla="*/ 0 w 72"/>
                <a:gd name="T45" fmla="*/ 47 h 50"/>
                <a:gd name="T46" fmla="*/ 0 w 72"/>
                <a:gd name="T47"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50">
                  <a:moveTo>
                    <a:pt x="0" y="47"/>
                  </a:moveTo>
                  <a:lnTo>
                    <a:pt x="0" y="47"/>
                  </a:lnTo>
                  <a:lnTo>
                    <a:pt x="1" y="49"/>
                  </a:lnTo>
                  <a:lnTo>
                    <a:pt x="4" y="50"/>
                  </a:lnTo>
                  <a:lnTo>
                    <a:pt x="5" y="50"/>
                  </a:lnTo>
                  <a:lnTo>
                    <a:pt x="8" y="49"/>
                  </a:lnTo>
                  <a:lnTo>
                    <a:pt x="69" y="11"/>
                  </a:lnTo>
                  <a:lnTo>
                    <a:pt x="69" y="11"/>
                  </a:lnTo>
                  <a:lnTo>
                    <a:pt x="70" y="9"/>
                  </a:lnTo>
                  <a:lnTo>
                    <a:pt x="72" y="8"/>
                  </a:lnTo>
                  <a:lnTo>
                    <a:pt x="72" y="5"/>
                  </a:lnTo>
                  <a:lnTo>
                    <a:pt x="70" y="2"/>
                  </a:lnTo>
                  <a:lnTo>
                    <a:pt x="70" y="2"/>
                  </a:lnTo>
                  <a:lnTo>
                    <a:pt x="69" y="1"/>
                  </a:lnTo>
                  <a:lnTo>
                    <a:pt x="68" y="0"/>
                  </a:lnTo>
                  <a:lnTo>
                    <a:pt x="65" y="0"/>
                  </a:lnTo>
                  <a:lnTo>
                    <a:pt x="64" y="1"/>
                  </a:lnTo>
                  <a:lnTo>
                    <a:pt x="1" y="39"/>
                  </a:lnTo>
                  <a:lnTo>
                    <a:pt x="1" y="39"/>
                  </a:lnTo>
                  <a:lnTo>
                    <a:pt x="0" y="40"/>
                  </a:lnTo>
                  <a:lnTo>
                    <a:pt x="0" y="43"/>
                  </a:lnTo>
                  <a:lnTo>
                    <a:pt x="0" y="44"/>
                  </a:lnTo>
                  <a:lnTo>
                    <a:pt x="0" y="47"/>
                  </a:lnTo>
                  <a:lnTo>
                    <a:pt x="0" y="47"/>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08" name="Freeform 184"/>
            <p:cNvSpPr/>
            <p:nvPr/>
          </p:nvSpPr>
          <p:spPr bwMode="auto">
            <a:xfrm>
              <a:off x="1560513" y="3316288"/>
              <a:ext cx="161925" cy="219075"/>
            </a:xfrm>
            <a:custGeom>
              <a:avLst/>
              <a:gdLst>
                <a:gd name="T0" fmla="*/ 0 w 102"/>
                <a:gd name="T1" fmla="*/ 6 h 138"/>
                <a:gd name="T2" fmla="*/ 9 w 102"/>
                <a:gd name="T3" fmla="*/ 0 h 138"/>
                <a:gd name="T4" fmla="*/ 88 w 102"/>
                <a:gd name="T5" fmla="*/ 128 h 138"/>
                <a:gd name="T6" fmla="*/ 88 w 102"/>
                <a:gd name="T7" fmla="*/ 128 h 138"/>
                <a:gd name="T8" fmla="*/ 91 w 102"/>
                <a:gd name="T9" fmla="*/ 132 h 138"/>
                <a:gd name="T10" fmla="*/ 94 w 102"/>
                <a:gd name="T11" fmla="*/ 133 h 138"/>
                <a:gd name="T12" fmla="*/ 98 w 102"/>
                <a:gd name="T13" fmla="*/ 134 h 138"/>
                <a:gd name="T14" fmla="*/ 102 w 102"/>
                <a:gd name="T15" fmla="*/ 136 h 138"/>
                <a:gd name="T16" fmla="*/ 102 w 102"/>
                <a:gd name="T17" fmla="*/ 136 h 138"/>
                <a:gd name="T18" fmla="*/ 101 w 102"/>
                <a:gd name="T19" fmla="*/ 136 h 138"/>
                <a:gd name="T20" fmla="*/ 101 w 102"/>
                <a:gd name="T21" fmla="*/ 136 h 138"/>
                <a:gd name="T22" fmla="*/ 95 w 102"/>
                <a:gd name="T23" fmla="*/ 138 h 138"/>
                <a:gd name="T24" fmla="*/ 88 w 102"/>
                <a:gd name="T25" fmla="*/ 138 h 138"/>
                <a:gd name="T26" fmla="*/ 83 w 102"/>
                <a:gd name="T27" fmla="*/ 136 h 138"/>
                <a:gd name="T28" fmla="*/ 79 w 102"/>
                <a:gd name="T29" fmla="*/ 132 h 138"/>
                <a:gd name="T30" fmla="*/ 0 w 102"/>
                <a:gd name="T31" fmla="*/ 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38">
                  <a:moveTo>
                    <a:pt x="0" y="6"/>
                  </a:moveTo>
                  <a:lnTo>
                    <a:pt x="9" y="0"/>
                  </a:lnTo>
                  <a:lnTo>
                    <a:pt x="88" y="128"/>
                  </a:lnTo>
                  <a:lnTo>
                    <a:pt x="88" y="128"/>
                  </a:lnTo>
                  <a:lnTo>
                    <a:pt x="91" y="132"/>
                  </a:lnTo>
                  <a:lnTo>
                    <a:pt x="94" y="133"/>
                  </a:lnTo>
                  <a:lnTo>
                    <a:pt x="98" y="134"/>
                  </a:lnTo>
                  <a:lnTo>
                    <a:pt x="102" y="136"/>
                  </a:lnTo>
                  <a:lnTo>
                    <a:pt x="102" y="136"/>
                  </a:lnTo>
                  <a:lnTo>
                    <a:pt x="101" y="136"/>
                  </a:lnTo>
                  <a:lnTo>
                    <a:pt x="101" y="136"/>
                  </a:lnTo>
                  <a:lnTo>
                    <a:pt x="95" y="138"/>
                  </a:lnTo>
                  <a:lnTo>
                    <a:pt x="88" y="138"/>
                  </a:lnTo>
                  <a:lnTo>
                    <a:pt x="83" y="136"/>
                  </a:lnTo>
                  <a:lnTo>
                    <a:pt x="79" y="132"/>
                  </a:lnTo>
                  <a:lnTo>
                    <a:pt x="0" y="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09" name="Freeform 185"/>
          <p:cNvSpPr>
            <a:spLocks noEditPoints="1"/>
          </p:cNvSpPr>
          <p:nvPr/>
        </p:nvSpPr>
        <p:spPr bwMode="auto">
          <a:xfrm>
            <a:off x="1452503" y="1993138"/>
            <a:ext cx="110752" cy="85257"/>
          </a:xfrm>
          <a:custGeom>
            <a:avLst/>
            <a:gdLst>
              <a:gd name="T0" fmla="*/ 124 w 126"/>
              <a:gd name="T1" fmla="*/ 38 h 97"/>
              <a:gd name="T2" fmla="*/ 105 w 126"/>
              <a:gd name="T3" fmla="*/ 15 h 97"/>
              <a:gd name="T4" fmla="*/ 99 w 126"/>
              <a:gd name="T5" fmla="*/ 34 h 97"/>
              <a:gd name="T6" fmla="*/ 111 w 126"/>
              <a:gd name="T7" fmla="*/ 39 h 97"/>
              <a:gd name="T8" fmla="*/ 113 w 126"/>
              <a:gd name="T9" fmla="*/ 55 h 97"/>
              <a:gd name="T10" fmla="*/ 99 w 126"/>
              <a:gd name="T11" fmla="*/ 63 h 97"/>
              <a:gd name="T12" fmla="*/ 113 w 126"/>
              <a:gd name="T13" fmla="*/ 72 h 97"/>
              <a:gd name="T14" fmla="*/ 125 w 126"/>
              <a:gd name="T15" fmla="*/ 58 h 97"/>
              <a:gd name="T16" fmla="*/ 99 w 126"/>
              <a:gd name="T17" fmla="*/ 12 h 97"/>
              <a:gd name="T18" fmla="*/ 40 w 126"/>
              <a:gd name="T19" fmla="*/ 1 h 97"/>
              <a:gd name="T20" fmla="*/ 42 w 126"/>
              <a:gd name="T21" fmla="*/ 5 h 97"/>
              <a:gd name="T22" fmla="*/ 46 w 126"/>
              <a:gd name="T23" fmla="*/ 13 h 97"/>
              <a:gd name="T24" fmla="*/ 40 w 126"/>
              <a:gd name="T25" fmla="*/ 20 h 97"/>
              <a:gd name="T26" fmla="*/ 40 w 126"/>
              <a:gd name="T27" fmla="*/ 84 h 97"/>
              <a:gd name="T28" fmla="*/ 59 w 126"/>
              <a:gd name="T29" fmla="*/ 82 h 97"/>
              <a:gd name="T30" fmla="*/ 79 w 126"/>
              <a:gd name="T31" fmla="*/ 76 h 97"/>
              <a:gd name="T32" fmla="*/ 99 w 126"/>
              <a:gd name="T33" fmla="*/ 63 h 97"/>
              <a:gd name="T34" fmla="*/ 92 w 126"/>
              <a:gd name="T35" fmla="*/ 62 h 97"/>
              <a:gd name="T36" fmla="*/ 86 w 126"/>
              <a:gd name="T37" fmla="*/ 42 h 97"/>
              <a:gd name="T38" fmla="*/ 95 w 126"/>
              <a:gd name="T39" fmla="*/ 35 h 97"/>
              <a:gd name="T40" fmla="*/ 40 w 126"/>
              <a:gd name="T41" fmla="*/ 1 h 97"/>
              <a:gd name="T42" fmla="*/ 33 w 126"/>
              <a:gd name="T43" fmla="*/ 9 h 97"/>
              <a:gd name="T44" fmla="*/ 40 w 126"/>
              <a:gd name="T45" fmla="*/ 1 h 97"/>
              <a:gd name="T46" fmla="*/ 40 w 126"/>
              <a:gd name="T47" fmla="*/ 96 h 97"/>
              <a:gd name="T48" fmla="*/ 38 w 126"/>
              <a:gd name="T49" fmla="*/ 85 h 97"/>
              <a:gd name="T50" fmla="*/ 33 w 126"/>
              <a:gd name="T51" fmla="*/ 97 h 97"/>
              <a:gd name="T52" fmla="*/ 37 w 126"/>
              <a:gd name="T53" fmla="*/ 72 h 97"/>
              <a:gd name="T54" fmla="*/ 33 w 126"/>
              <a:gd name="T55" fmla="*/ 32 h 97"/>
              <a:gd name="T56" fmla="*/ 33 w 126"/>
              <a:gd name="T57" fmla="*/ 15 h 97"/>
              <a:gd name="T58" fmla="*/ 36 w 126"/>
              <a:gd name="T59" fmla="*/ 19 h 97"/>
              <a:gd name="T60" fmla="*/ 33 w 126"/>
              <a:gd name="T61" fmla="*/ 3 h 97"/>
              <a:gd name="T62" fmla="*/ 27 w 126"/>
              <a:gd name="T63" fmla="*/ 20 h 97"/>
              <a:gd name="T64" fmla="*/ 33 w 126"/>
              <a:gd name="T65" fmla="*/ 15 h 97"/>
              <a:gd name="T66" fmla="*/ 33 w 126"/>
              <a:gd name="T67" fmla="*/ 3 h 97"/>
              <a:gd name="T68" fmla="*/ 27 w 126"/>
              <a:gd name="T69" fmla="*/ 97 h 97"/>
              <a:gd name="T70" fmla="*/ 27 w 126"/>
              <a:gd name="T71" fmla="*/ 92 h 97"/>
              <a:gd name="T72" fmla="*/ 33 w 126"/>
              <a:gd name="T73" fmla="*/ 32 h 97"/>
              <a:gd name="T74" fmla="*/ 23 w 126"/>
              <a:gd name="T75" fmla="*/ 69 h 97"/>
              <a:gd name="T76" fmla="*/ 27 w 126"/>
              <a:gd name="T77" fmla="*/ 59 h 97"/>
              <a:gd name="T78" fmla="*/ 26 w 126"/>
              <a:gd name="T79" fmla="*/ 47 h 97"/>
              <a:gd name="T80" fmla="*/ 23 w 126"/>
              <a:gd name="T81" fmla="*/ 39 h 97"/>
              <a:gd name="T82" fmla="*/ 33 w 126"/>
              <a:gd name="T83" fmla="*/ 32 h 97"/>
              <a:gd name="T84" fmla="*/ 17 w 126"/>
              <a:gd name="T85" fmla="*/ 11 h 97"/>
              <a:gd name="T86" fmla="*/ 2 w 126"/>
              <a:gd name="T87" fmla="*/ 40 h 97"/>
              <a:gd name="T88" fmla="*/ 8 w 126"/>
              <a:gd name="T89" fmla="*/ 88 h 97"/>
              <a:gd name="T90" fmla="*/ 23 w 126"/>
              <a:gd name="T91" fmla="*/ 97 h 97"/>
              <a:gd name="T92" fmla="*/ 22 w 126"/>
              <a:gd name="T93" fmla="*/ 91 h 97"/>
              <a:gd name="T94" fmla="*/ 17 w 126"/>
              <a:gd name="T95" fmla="*/ 74 h 97"/>
              <a:gd name="T96" fmla="*/ 23 w 126"/>
              <a:gd name="T97" fmla="*/ 65 h 97"/>
              <a:gd name="T98" fmla="*/ 13 w 126"/>
              <a:gd name="T99" fmla="*/ 65 h 97"/>
              <a:gd name="T100" fmla="*/ 7 w 126"/>
              <a:gd name="T101" fmla="*/ 54 h 97"/>
              <a:gd name="T102" fmla="*/ 14 w 126"/>
              <a:gd name="T103" fmla="*/ 43 h 97"/>
              <a:gd name="T104" fmla="*/ 23 w 126"/>
              <a:gd name="T105" fmla="*/ 39 h 97"/>
              <a:gd name="T106" fmla="*/ 14 w 126"/>
              <a:gd name="T107" fmla="*/ 32 h 97"/>
              <a:gd name="T108" fmla="*/ 14 w 126"/>
              <a:gd name="T109"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 h="97">
                <a:moveTo>
                  <a:pt x="126" y="53"/>
                </a:moveTo>
                <a:lnTo>
                  <a:pt x="126" y="53"/>
                </a:lnTo>
                <a:lnTo>
                  <a:pt x="126" y="45"/>
                </a:lnTo>
                <a:lnTo>
                  <a:pt x="124" y="38"/>
                </a:lnTo>
                <a:lnTo>
                  <a:pt x="121" y="31"/>
                </a:lnTo>
                <a:lnTo>
                  <a:pt x="117" y="24"/>
                </a:lnTo>
                <a:lnTo>
                  <a:pt x="109" y="17"/>
                </a:lnTo>
                <a:lnTo>
                  <a:pt x="105" y="15"/>
                </a:lnTo>
                <a:lnTo>
                  <a:pt x="105" y="15"/>
                </a:lnTo>
                <a:lnTo>
                  <a:pt x="99" y="12"/>
                </a:lnTo>
                <a:lnTo>
                  <a:pt x="99" y="34"/>
                </a:lnTo>
                <a:lnTo>
                  <a:pt x="99" y="34"/>
                </a:lnTo>
                <a:lnTo>
                  <a:pt x="103" y="35"/>
                </a:lnTo>
                <a:lnTo>
                  <a:pt x="106" y="36"/>
                </a:lnTo>
                <a:lnTo>
                  <a:pt x="106" y="36"/>
                </a:lnTo>
                <a:lnTo>
                  <a:pt x="111" y="39"/>
                </a:lnTo>
                <a:lnTo>
                  <a:pt x="114" y="45"/>
                </a:lnTo>
                <a:lnTo>
                  <a:pt x="114" y="50"/>
                </a:lnTo>
                <a:lnTo>
                  <a:pt x="113" y="55"/>
                </a:lnTo>
                <a:lnTo>
                  <a:pt x="113" y="55"/>
                </a:lnTo>
                <a:lnTo>
                  <a:pt x="110" y="59"/>
                </a:lnTo>
                <a:lnTo>
                  <a:pt x="107" y="62"/>
                </a:lnTo>
                <a:lnTo>
                  <a:pt x="103" y="63"/>
                </a:lnTo>
                <a:lnTo>
                  <a:pt x="99" y="63"/>
                </a:lnTo>
                <a:lnTo>
                  <a:pt x="99" y="76"/>
                </a:lnTo>
                <a:lnTo>
                  <a:pt x="99" y="76"/>
                </a:lnTo>
                <a:lnTo>
                  <a:pt x="109" y="74"/>
                </a:lnTo>
                <a:lnTo>
                  <a:pt x="113" y="72"/>
                </a:lnTo>
                <a:lnTo>
                  <a:pt x="117" y="70"/>
                </a:lnTo>
                <a:lnTo>
                  <a:pt x="121" y="68"/>
                </a:lnTo>
                <a:lnTo>
                  <a:pt x="122" y="63"/>
                </a:lnTo>
                <a:lnTo>
                  <a:pt x="125" y="58"/>
                </a:lnTo>
                <a:lnTo>
                  <a:pt x="126" y="53"/>
                </a:lnTo>
                <a:lnTo>
                  <a:pt x="126" y="53"/>
                </a:lnTo>
                <a:close/>
                <a:moveTo>
                  <a:pt x="99" y="12"/>
                </a:moveTo>
                <a:lnTo>
                  <a:pt x="99" y="12"/>
                </a:lnTo>
                <a:lnTo>
                  <a:pt x="82" y="5"/>
                </a:lnTo>
                <a:lnTo>
                  <a:pt x="65" y="1"/>
                </a:lnTo>
                <a:lnTo>
                  <a:pt x="52" y="0"/>
                </a:lnTo>
                <a:lnTo>
                  <a:pt x="40" y="1"/>
                </a:lnTo>
                <a:lnTo>
                  <a:pt x="40" y="5"/>
                </a:lnTo>
                <a:lnTo>
                  <a:pt x="40" y="5"/>
                </a:lnTo>
                <a:lnTo>
                  <a:pt x="42" y="5"/>
                </a:lnTo>
                <a:lnTo>
                  <a:pt x="42" y="5"/>
                </a:lnTo>
                <a:lnTo>
                  <a:pt x="42" y="5"/>
                </a:lnTo>
                <a:lnTo>
                  <a:pt x="45" y="8"/>
                </a:lnTo>
                <a:lnTo>
                  <a:pt x="46" y="11"/>
                </a:lnTo>
                <a:lnTo>
                  <a:pt x="46" y="13"/>
                </a:lnTo>
                <a:lnTo>
                  <a:pt x="46" y="16"/>
                </a:lnTo>
                <a:lnTo>
                  <a:pt x="46" y="16"/>
                </a:lnTo>
                <a:lnTo>
                  <a:pt x="44" y="19"/>
                </a:lnTo>
                <a:lnTo>
                  <a:pt x="40" y="20"/>
                </a:lnTo>
                <a:lnTo>
                  <a:pt x="40" y="76"/>
                </a:lnTo>
                <a:lnTo>
                  <a:pt x="40" y="76"/>
                </a:lnTo>
                <a:lnTo>
                  <a:pt x="40" y="80"/>
                </a:lnTo>
                <a:lnTo>
                  <a:pt x="40" y="84"/>
                </a:lnTo>
                <a:lnTo>
                  <a:pt x="40" y="96"/>
                </a:lnTo>
                <a:lnTo>
                  <a:pt x="40" y="96"/>
                </a:lnTo>
                <a:lnTo>
                  <a:pt x="49" y="91"/>
                </a:lnTo>
                <a:lnTo>
                  <a:pt x="59" y="82"/>
                </a:lnTo>
                <a:lnTo>
                  <a:pt x="69" y="77"/>
                </a:lnTo>
                <a:lnTo>
                  <a:pt x="73" y="76"/>
                </a:lnTo>
                <a:lnTo>
                  <a:pt x="79" y="76"/>
                </a:lnTo>
                <a:lnTo>
                  <a:pt x="79" y="76"/>
                </a:lnTo>
                <a:lnTo>
                  <a:pt x="90" y="76"/>
                </a:lnTo>
                <a:lnTo>
                  <a:pt x="99" y="76"/>
                </a:lnTo>
                <a:lnTo>
                  <a:pt x="99" y="63"/>
                </a:lnTo>
                <a:lnTo>
                  <a:pt x="99" y="63"/>
                </a:lnTo>
                <a:lnTo>
                  <a:pt x="97" y="63"/>
                </a:lnTo>
                <a:lnTo>
                  <a:pt x="92" y="62"/>
                </a:lnTo>
                <a:lnTo>
                  <a:pt x="92" y="62"/>
                </a:lnTo>
                <a:lnTo>
                  <a:pt x="92" y="62"/>
                </a:lnTo>
                <a:lnTo>
                  <a:pt x="88" y="59"/>
                </a:lnTo>
                <a:lnTo>
                  <a:pt x="86" y="54"/>
                </a:lnTo>
                <a:lnTo>
                  <a:pt x="84" y="49"/>
                </a:lnTo>
                <a:lnTo>
                  <a:pt x="86" y="42"/>
                </a:lnTo>
                <a:lnTo>
                  <a:pt x="86" y="42"/>
                </a:lnTo>
                <a:lnTo>
                  <a:pt x="88" y="39"/>
                </a:lnTo>
                <a:lnTo>
                  <a:pt x="91" y="36"/>
                </a:lnTo>
                <a:lnTo>
                  <a:pt x="95" y="35"/>
                </a:lnTo>
                <a:lnTo>
                  <a:pt x="99" y="34"/>
                </a:lnTo>
                <a:lnTo>
                  <a:pt x="99" y="12"/>
                </a:lnTo>
                <a:close/>
                <a:moveTo>
                  <a:pt x="40" y="1"/>
                </a:moveTo>
                <a:lnTo>
                  <a:pt x="40" y="1"/>
                </a:lnTo>
                <a:lnTo>
                  <a:pt x="33" y="3"/>
                </a:lnTo>
                <a:lnTo>
                  <a:pt x="33" y="11"/>
                </a:lnTo>
                <a:lnTo>
                  <a:pt x="33" y="11"/>
                </a:lnTo>
                <a:lnTo>
                  <a:pt x="33" y="9"/>
                </a:lnTo>
                <a:lnTo>
                  <a:pt x="33" y="9"/>
                </a:lnTo>
                <a:lnTo>
                  <a:pt x="36" y="7"/>
                </a:lnTo>
                <a:lnTo>
                  <a:pt x="40" y="5"/>
                </a:lnTo>
                <a:lnTo>
                  <a:pt x="40" y="1"/>
                </a:lnTo>
                <a:lnTo>
                  <a:pt x="40" y="1"/>
                </a:lnTo>
                <a:close/>
                <a:moveTo>
                  <a:pt x="33" y="97"/>
                </a:moveTo>
                <a:lnTo>
                  <a:pt x="33" y="97"/>
                </a:lnTo>
                <a:lnTo>
                  <a:pt x="40" y="96"/>
                </a:lnTo>
                <a:lnTo>
                  <a:pt x="40" y="84"/>
                </a:lnTo>
                <a:lnTo>
                  <a:pt x="40" y="84"/>
                </a:lnTo>
                <a:lnTo>
                  <a:pt x="38" y="85"/>
                </a:lnTo>
                <a:lnTo>
                  <a:pt x="38" y="85"/>
                </a:lnTo>
                <a:lnTo>
                  <a:pt x="36" y="89"/>
                </a:lnTo>
                <a:lnTo>
                  <a:pt x="33" y="92"/>
                </a:lnTo>
                <a:lnTo>
                  <a:pt x="33" y="97"/>
                </a:lnTo>
                <a:lnTo>
                  <a:pt x="33" y="97"/>
                </a:lnTo>
                <a:close/>
                <a:moveTo>
                  <a:pt x="40" y="20"/>
                </a:moveTo>
                <a:lnTo>
                  <a:pt x="40" y="76"/>
                </a:lnTo>
                <a:lnTo>
                  <a:pt x="40" y="76"/>
                </a:lnTo>
                <a:lnTo>
                  <a:pt x="37" y="72"/>
                </a:lnTo>
                <a:lnTo>
                  <a:pt x="33" y="69"/>
                </a:lnTo>
                <a:lnTo>
                  <a:pt x="33" y="69"/>
                </a:lnTo>
                <a:lnTo>
                  <a:pt x="33" y="69"/>
                </a:lnTo>
                <a:lnTo>
                  <a:pt x="33" y="32"/>
                </a:lnTo>
                <a:lnTo>
                  <a:pt x="33" y="32"/>
                </a:lnTo>
                <a:lnTo>
                  <a:pt x="33" y="30"/>
                </a:lnTo>
                <a:lnTo>
                  <a:pt x="33" y="26"/>
                </a:lnTo>
                <a:lnTo>
                  <a:pt x="33" y="15"/>
                </a:lnTo>
                <a:lnTo>
                  <a:pt x="33" y="15"/>
                </a:lnTo>
                <a:lnTo>
                  <a:pt x="34" y="17"/>
                </a:lnTo>
                <a:lnTo>
                  <a:pt x="36" y="19"/>
                </a:lnTo>
                <a:lnTo>
                  <a:pt x="36" y="19"/>
                </a:lnTo>
                <a:lnTo>
                  <a:pt x="40" y="20"/>
                </a:lnTo>
                <a:lnTo>
                  <a:pt x="40" y="20"/>
                </a:lnTo>
                <a:close/>
                <a:moveTo>
                  <a:pt x="33" y="3"/>
                </a:moveTo>
                <a:lnTo>
                  <a:pt x="33" y="3"/>
                </a:lnTo>
                <a:lnTo>
                  <a:pt x="23" y="7"/>
                </a:lnTo>
                <a:lnTo>
                  <a:pt x="23" y="19"/>
                </a:lnTo>
                <a:lnTo>
                  <a:pt x="23" y="19"/>
                </a:lnTo>
                <a:lnTo>
                  <a:pt x="27" y="20"/>
                </a:lnTo>
                <a:lnTo>
                  <a:pt x="27" y="20"/>
                </a:lnTo>
                <a:lnTo>
                  <a:pt x="30" y="23"/>
                </a:lnTo>
                <a:lnTo>
                  <a:pt x="33" y="26"/>
                </a:lnTo>
                <a:lnTo>
                  <a:pt x="33" y="15"/>
                </a:lnTo>
                <a:lnTo>
                  <a:pt x="33" y="15"/>
                </a:lnTo>
                <a:lnTo>
                  <a:pt x="32" y="13"/>
                </a:lnTo>
                <a:lnTo>
                  <a:pt x="33" y="11"/>
                </a:lnTo>
                <a:lnTo>
                  <a:pt x="33" y="3"/>
                </a:lnTo>
                <a:lnTo>
                  <a:pt x="33" y="3"/>
                </a:lnTo>
                <a:close/>
                <a:moveTo>
                  <a:pt x="23" y="97"/>
                </a:moveTo>
                <a:lnTo>
                  <a:pt x="23" y="97"/>
                </a:lnTo>
                <a:lnTo>
                  <a:pt x="27" y="97"/>
                </a:lnTo>
                <a:lnTo>
                  <a:pt x="33" y="97"/>
                </a:lnTo>
                <a:lnTo>
                  <a:pt x="33" y="92"/>
                </a:lnTo>
                <a:lnTo>
                  <a:pt x="33" y="92"/>
                </a:lnTo>
                <a:lnTo>
                  <a:pt x="27" y="92"/>
                </a:lnTo>
                <a:lnTo>
                  <a:pt x="23" y="91"/>
                </a:lnTo>
                <a:lnTo>
                  <a:pt x="23" y="97"/>
                </a:lnTo>
                <a:lnTo>
                  <a:pt x="23" y="97"/>
                </a:lnTo>
                <a:close/>
                <a:moveTo>
                  <a:pt x="33" y="32"/>
                </a:moveTo>
                <a:lnTo>
                  <a:pt x="33" y="69"/>
                </a:lnTo>
                <a:lnTo>
                  <a:pt x="33" y="69"/>
                </a:lnTo>
                <a:lnTo>
                  <a:pt x="27" y="68"/>
                </a:lnTo>
                <a:lnTo>
                  <a:pt x="23" y="69"/>
                </a:lnTo>
                <a:lnTo>
                  <a:pt x="23" y="65"/>
                </a:lnTo>
                <a:lnTo>
                  <a:pt x="23" y="65"/>
                </a:lnTo>
                <a:lnTo>
                  <a:pt x="26" y="62"/>
                </a:lnTo>
                <a:lnTo>
                  <a:pt x="27" y="59"/>
                </a:lnTo>
                <a:lnTo>
                  <a:pt x="27" y="59"/>
                </a:lnTo>
                <a:lnTo>
                  <a:pt x="29" y="55"/>
                </a:lnTo>
                <a:lnTo>
                  <a:pt x="29" y="50"/>
                </a:lnTo>
                <a:lnTo>
                  <a:pt x="26" y="47"/>
                </a:lnTo>
                <a:lnTo>
                  <a:pt x="23" y="45"/>
                </a:lnTo>
                <a:lnTo>
                  <a:pt x="23" y="43"/>
                </a:lnTo>
                <a:lnTo>
                  <a:pt x="23" y="39"/>
                </a:lnTo>
                <a:lnTo>
                  <a:pt x="23" y="39"/>
                </a:lnTo>
                <a:lnTo>
                  <a:pt x="27" y="38"/>
                </a:lnTo>
                <a:lnTo>
                  <a:pt x="32" y="34"/>
                </a:lnTo>
                <a:lnTo>
                  <a:pt x="32" y="34"/>
                </a:lnTo>
                <a:lnTo>
                  <a:pt x="33" y="32"/>
                </a:lnTo>
                <a:lnTo>
                  <a:pt x="33" y="32"/>
                </a:lnTo>
                <a:close/>
                <a:moveTo>
                  <a:pt x="23" y="7"/>
                </a:moveTo>
                <a:lnTo>
                  <a:pt x="23" y="7"/>
                </a:lnTo>
                <a:lnTo>
                  <a:pt x="17" y="11"/>
                </a:lnTo>
                <a:lnTo>
                  <a:pt x="13" y="16"/>
                </a:lnTo>
                <a:lnTo>
                  <a:pt x="8" y="21"/>
                </a:lnTo>
                <a:lnTo>
                  <a:pt x="6" y="27"/>
                </a:lnTo>
                <a:lnTo>
                  <a:pt x="2" y="40"/>
                </a:lnTo>
                <a:lnTo>
                  <a:pt x="0" y="54"/>
                </a:lnTo>
                <a:lnTo>
                  <a:pt x="2" y="66"/>
                </a:lnTo>
                <a:lnTo>
                  <a:pt x="4" y="78"/>
                </a:lnTo>
                <a:lnTo>
                  <a:pt x="8" y="88"/>
                </a:lnTo>
                <a:lnTo>
                  <a:pt x="13" y="91"/>
                </a:lnTo>
                <a:lnTo>
                  <a:pt x="15" y="93"/>
                </a:lnTo>
                <a:lnTo>
                  <a:pt x="15" y="93"/>
                </a:lnTo>
                <a:lnTo>
                  <a:pt x="23" y="97"/>
                </a:lnTo>
                <a:lnTo>
                  <a:pt x="23" y="91"/>
                </a:lnTo>
                <a:lnTo>
                  <a:pt x="22" y="91"/>
                </a:lnTo>
                <a:lnTo>
                  <a:pt x="22" y="91"/>
                </a:lnTo>
                <a:lnTo>
                  <a:pt x="22" y="91"/>
                </a:lnTo>
                <a:lnTo>
                  <a:pt x="18" y="88"/>
                </a:lnTo>
                <a:lnTo>
                  <a:pt x="17" y="84"/>
                </a:lnTo>
                <a:lnTo>
                  <a:pt x="15" y="80"/>
                </a:lnTo>
                <a:lnTo>
                  <a:pt x="17" y="74"/>
                </a:lnTo>
                <a:lnTo>
                  <a:pt x="17" y="74"/>
                </a:lnTo>
                <a:lnTo>
                  <a:pt x="19" y="72"/>
                </a:lnTo>
                <a:lnTo>
                  <a:pt x="23" y="69"/>
                </a:lnTo>
                <a:lnTo>
                  <a:pt x="23" y="65"/>
                </a:lnTo>
                <a:lnTo>
                  <a:pt x="23" y="65"/>
                </a:lnTo>
                <a:lnTo>
                  <a:pt x="18" y="66"/>
                </a:lnTo>
                <a:lnTo>
                  <a:pt x="13" y="65"/>
                </a:lnTo>
                <a:lnTo>
                  <a:pt x="13" y="65"/>
                </a:lnTo>
                <a:lnTo>
                  <a:pt x="13" y="65"/>
                </a:lnTo>
                <a:lnTo>
                  <a:pt x="10" y="62"/>
                </a:lnTo>
                <a:lnTo>
                  <a:pt x="7" y="58"/>
                </a:lnTo>
                <a:lnTo>
                  <a:pt x="7" y="54"/>
                </a:lnTo>
                <a:lnTo>
                  <a:pt x="8" y="49"/>
                </a:lnTo>
                <a:lnTo>
                  <a:pt x="8" y="49"/>
                </a:lnTo>
                <a:lnTo>
                  <a:pt x="11" y="46"/>
                </a:lnTo>
                <a:lnTo>
                  <a:pt x="14" y="43"/>
                </a:lnTo>
                <a:lnTo>
                  <a:pt x="18" y="43"/>
                </a:lnTo>
                <a:lnTo>
                  <a:pt x="23" y="43"/>
                </a:lnTo>
                <a:lnTo>
                  <a:pt x="23" y="39"/>
                </a:lnTo>
                <a:lnTo>
                  <a:pt x="23" y="39"/>
                </a:lnTo>
                <a:lnTo>
                  <a:pt x="18" y="38"/>
                </a:lnTo>
                <a:lnTo>
                  <a:pt x="18" y="38"/>
                </a:lnTo>
                <a:lnTo>
                  <a:pt x="15" y="35"/>
                </a:lnTo>
                <a:lnTo>
                  <a:pt x="14" y="32"/>
                </a:lnTo>
                <a:lnTo>
                  <a:pt x="13" y="28"/>
                </a:lnTo>
                <a:lnTo>
                  <a:pt x="14" y="24"/>
                </a:lnTo>
                <a:lnTo>
                  <a:pt x="14" y="24"/>
                </a:lnTo>
                <a:lnTo>
                  <a:pt x="14" y="24"/>
                </a:lnTo>
                <a:lnTo>
                  <a:pt x="18" y="20"/>
                </a:lnTo>
                <a:lnTo>
                  <a:pt x="23" y="19"/>
                </a:lnTo>
                <a:lnTo>
                  <a:pt x="23" y="7"/>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19" name="组合 309"/>
          <p:cNvGrpSpPr/>
          <p:nvPr/>
        </p:nvGrpSpPr>
        <p:grpSpPr>
          <a:xfrm>
            <a:off x="2433449" y="2577631"/>
            <a:ext cx="146790" cy="185455"/>
            <a:chOff x="3665538" y="3100388"/>
            <a:chExt cx="265113" cy="334963"/>
          </a:xfrm>
          <a:solidFill>
            <a:schemeClr val="accent1"/>
          </a:solidFill>
        </p:grpSpPr>
        <p:sp>
          <p:nvSpPr>
            <p:cNvPr id="311" name="Freeform 186"/>
            <p:cNvSpPr/>
            <p:nvPr/>
          </p:nvSpPr>
          <p:spPr bwMode="auto">
            <a:xfrm>
              <a:off x="3665538" y="3109913"/>
              <a:ext cx="252413" cy="325438"/>
            </a:xfrm>
            <a:custGeom>
              <a:avLst/>
              <a:gdLst>
                <a:gd name="T0" fmla="*/ 159 w 159"/>
                <a:gd name="T1" fmla="*/ 36 h 205"/>
                <a:gd name="T2" fmla="*/ 151 w 159"/>
                <a:gd name="T3" fmla="*/ 32 h 205"/>
                <a:gd name="T4" fmla="*/ 56 w 159"/>
                <a:gd name="T5" fmla="*/ 185 h 205"/>
                <a:gd name="T6" fmla="*/ 56 w 159"/>
                <a:gd name="T7" fmla="*/ 185 h 205"/>
                <a:gd name="T8" fmla="*/ 53 w 159"/>
                <a:gd name="T9" fmla="*/ 189 h 205"/>
                <a:gd name="T10" fmla="*/ 50 w 159"/>
                <a:gd name="T11" fmla="*/ 191 h 205"/>
                <a:gd name="T12" fmla="*/ 46 w 159"/>
                <a:gd name="T13" fmla="*/ 193 h 205"/>
                <a:gd name="T14" fmla="*/ 41 w 159"/>
                <a:gd name="T15" fmla="*/ 194 h 205"/>
                <a:gd name="T16" fmla="*/ 37 w 159"/>
                <a:gd name="T17" fmla="*/ 195 h 205"/>
                <a:gd name="T18" fmla="*/ 31 w 159"/>
                <a:gd name="T19" fmla="*/ 194 h 205"/>
                <a:gd name="T20" fmla="*/ 27 w 159"/>
                <a:gd name="T21" fmla="*/ 193 h 205"/>
                <a:gd name="T22" fmla="*/ 22 w 159"/>
                <a:gd name="T23" fmla="*/ 191 h 205"/>
                <a:gd name="T24" fmla="*/ 22 w 159"/>
                <a:gd name="T25" fmla="*/ 191 h 205"/>
                <a:gd name="T26" fmla="*/ 18 w 159"/>
                <a:gd name="T27" fmla="*/ 187 h 205"/>
                <a:gd name="T28" fmla="*/ 15 w 159"/>
                <a:gd name="T29" fmla="*/ 185 h 205"/>
                <a:gd name="T30" fmla="*/ 12 w 159"/>
                <a:gd name="T31" fmla="*/ 180 h 205"/>
                <a:gd name="T32" fmla="*/ 10 w 159"/>
                <a:gd name="T33" fmla="*/ 175 h 205"/>
                <a:gd name="T34" fmla="*/ 10 w 159"/>
                <a:gd name="T35" fmla="*/ 171 h 205"/>
                <a:gd name="T36" fmla="*/ 10 w 159"/>
                <a:gd name="T37" fmla="*/ 166 h 205"/>
                <a:gd name="T38" fmla="*/ 11 w 159"/>
                <a:gd name="T39" fmla="*/ 162 h 205"/>
                <a:gd name="T40" fmla="*/ 12 w 159"/>
                <a:gd name="T41" fmla="*/ 157 h 205"/>
                <a:gd name="T42" fmla="*/ 107 w 159"/>
                <a:gd name="T43" fmla="*/ 4 h 205"/>
                <a:gd name="T44" fmla="*/ 100 w 159"/>
                <a:gd name="T45" fmla="*/ 0 h 205"/>
                <a:gd name="T46" fmla="*/ 4 w 159"/>
                <a:gd name="T47" fmla="*/ 155 h 205"/>
                <a:gd name="T48" fmla="*/ 4 w 159"/>
                <a:gd name="T49" fmla="*/ 155 h 205"/>
                <a:gd name="T50" fmla="*/ 2 w 159"/>
                <a:gd name="T51" fmla="*/ 160 h 205"/>
                <a:gd name="T52" fmla="*/ 0 w 159"/>
                <a:gd name="T53" fmla="*/ 167 h 205"/>
                <a:gd name="T54" fmla="*/ 0 w 159"/>
                <a:gd name="T55" fmla="*/ 172 h 205"/>
                <a:gd name="T56" fmla="*/ 2 w 159"/>
                <a:gd name="T57" fmla="*/ 179 h 205"/>
                <a:gd name="T58" fmla="*/ 3 w 159"/>
                <a:gd name="T59" fmla="*/ 185 h 205"/>
                <a:gd name="T60" fmla="*/ 7 w 159"/>
                <a:gd name="T61" fmla="*/ 190 h 205"/>
                <a:gd name="T62" fmla="*/ 11 w 159"/>
                <a:gd name="T63" fmla="*/ 195 h 205"/>
                <a:gd name="T64" fmla="*/ 16 w 159"/>
                <a:gd name="T65" fmla="*/ 199 h 205"/>
                <a:gd name="T66" fmla="*/ 16 w 159"/>
                <a:gd name="T67" fmla="*/ 199 h 205"/>
                <a:gd name="T68" fmla="*/ 23 w 159"/>
                <a:gd name="T69" fmla="*/ 202 h 205"/>
                <a:gd name="T70" fmla="*/ 30 w 159"/>
                <a:gd name="T71" fmla="*/ 203 h 205"/>
                <a:gd name="T72" fmla="*/ 35 w 159"/>
                <a:gd name="T73" fmla="*/ 205 h 205"/>
                <a:gd name="T74" fmla="*/ 42 w 159"/>
                <a:gd name="T75" fmla="*/ 205 h 205"/>
                <a:gd name="T76" fmla="*/ 48 w 159"/>
                <a:gd name="T77" fmla="*/ 202 h 205"/>
                <a:gd name="T78" fmla="*/ 53 w 159"/>
                <a:gd name="T79" fmla="*/ 199 h 205"/>
                <a:gd name="T80" fmla="*/ 58 w 159"/>
                <a:gd name="T81" fmla="*/ 195 h 205"/>
                <a:gd name="T82" fmla="*/ 62 w 159"/>
                <a:gd name="T83" fmla="*/ 191 h 205"/>
                <a:gd name="T84" fmla="*/ 159 w 159"/>
                <a:gd name="T85" fmla="*/ 36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205">
                  <a:moveTo>
                    <a:pt x="159" y="36"/>
                  </a:moveTo>
                  <a:lnTo>
                    <a:pt x="151" y="32"/>
                  </a:lnTo>
                  <a:lnTo>
                    <a:pt x="56" y="185"/>
                  </a:lnTo>
                  <a:lnTo>
                    <a:pt x="56" y="185"/>
                  </a:lnTo>
                  <a:lnTo>
                    <a:pt x="53" y="189"/>
                  </a:lnTo>
                  <a:lnTo>
                    <a:pt x="50" y="191"/>
                  </a:lnTo>
                  <a:lnTo>
                    <a:pt x="46" y="193"/>
                  </a:lnTo>
                  <a:lnTo>
                    <a:pt x="41" y="194"/>
                  </a:lnTo>
                  <a:lnTo>
                    <a:pt x="37" y="195"/>
                  </a:lnTo>
                  <a:lnTo>
                    <a:pt x="31" y="194"/>
                  </a:lnTo>
                  <a:lnTo>
                    <a:pt x="27" y="193"/>
                  </a:lnTo>
                  <a:lnTo>
                    <a:pt x="22" y="191"/>
                  </a:lnTo>
                  <a:lnTo>
                    <a:pt x="22" y="191"/>
                  </a:lnTo>
                  <a:lnTo>
                    <a:pt x="18" y="187"/>
                  </a:lnTo>
                  <a:lnTo>
                    <a:pt x="15" y="185"/>
                  </a:lnTo>
                  <a:lnTo>
                    <a:pt x="12" y="180"/>
                  </a:lnTo>
                  <a:lnTo>
                    <a:pt x="10" y="175"/>
                  </a:lnTo>
                  <a:lnTo>
                    <a:pt x="10" y="171"/>
                  </a:lnTo>
                  <a:lnTo>
                    <a:pt x="10" y="166"/>
                  </a:lnTo>
                  <a:lnTo>
                    <a:pt x="11" y="162"/>
                  </a:lnTo>
                  <a:lnTo>
                    <a:pt x="12" y="157"/>
                  </a:lnTo>
                  <a:lnTo>
                    <a:pt x="107" y="4"/>
                  </a:lnTo>
                  <a:lnTo>
                    <a:pt x="100" y="0"/>
                  </a:lnTo>
                  <a:lnTo>
                    <a:pt x="4" y="155"/>
                  </a:lnTo>
                  <a:lnTo>
                    <a:pt x="4" y="155"/>
                  </a:lnTo>
                  <a:lnTo>
                    <a:pt x="2" y="160"/>
                  </a:lnTo>
                  <a:lnTo>
                    <a:pt x="0" y="167"/>
                  </a:lnTo>
                  <a:lnTo>
                    <a:pt x="0" y="172"/>
                  </a:lnTo>
                  <a:lnTo>
                    <a:pt x="2" y="179"/>
                  </a:lnTo>
                  <a:lnTo>
                    <a:pt x="3" y="185"/>
                  </a:lnTo>
                  <a:lnTo>
                    <a:pt x="7" y="190"/>
                  </a:lnTo>
                  <a:lnTo>
                    <a:pt x="11" y="195"/>
                  </a:lnTo>
                  <a:lnTo>
                    <a:pt x="16" y="199"/>
                  </a:lnTo>
                  <a:lnTo>
                    <a:pt x="16" y="199"/>
                  </a:lnTo>
                  <a:lnTo>
                    <a:pt x="23" y="202"/>
                  </a:lnTo>
                  <a:lnTo>
                    <a:pt x="30" y="203"/>
                  </a:lnTo>
                  <a:lnTo>
                    <a:pt x="35" y="205"/>
                  </a:lnTo>
                  <a:lnTo>
                    <a:pt x="42" y="205"/>
                  </a:lnTo>
                  <a:lnTo>
                    <a:pt x="48" y="202"/>
                  </a:lnTo>
                  <a:lnTo>
                    <a:pt x="53" y="199"/>
                  </a:lnTo>
                  <a:lnTo>
                    <a:pt x="58" y="195"/>
                  </a:lnTo>
                  <a:lnTo>
                    <a:pt x="62" y="191"/>
                  </a:lnTo>
                  <a:lnTo>
                    <a:pt x="159" y="36"/>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2" name="Freeform 187"/>
            <p:cNvSpPr/>
            <p:nvPr/>
          </p:nvSpPr>
          <p:spPr bwMode="auto">
            <a:xfrm>
              <a:off x="3808413" y="3100388"/>
              <a:ext cx="122238" cy="82550"/>
            </a:xfrm>
            <a:custGeom>
              <a:avLst/>
              <a:gdLst>
                <a:gd name="T0" fmla="*/ 75 w 77"/>
                <a:gd name="T1" fmla="*/ 50 h 52"/>
                <a:gd name="T2" fmla="*/ 75 w 77"/>
                <a:gd name="T3" fmla="*/ 50 h 52"/>
                <a:gd name="T4" fmla="*/ 74 w 77"/>
                <a:gd name="T5" fmla="*/ 51 h 52"/>
                <a:gd name="T6" fmla="*/ 71 w 77"/>
                <a:gd name="T7" fmla="*/ 52 h 52"/>
                <a:gd name="T8" fmla="*/ 69 w 77"/>
                <a:gd name="T9" fmla="*/ 52 h 52"/>
                <a:gd name="T10" fmla="*/ 67 w 77"/>
                <a:gd name="T11" fmla="*/ 51 h 52"/>
                <a:gd name="T12" fmla="*/ 2 w 77"/>
                <a:gd name="T13" fmla="*/ 12 h 52"/>
                <a:gd name="T14" fmla="*/ 2 w 77"/>
                <a:gd name="T15" fmla="*/ 12 h 52"/>
                <a:gd name="T16" fmla="*/ 0 w 77"/>
                <a:gd name="T17" fmla="*/ 9 h 52"/>
                <a:gd name="T18" fmla="*/ 0 w 77"/>
                <a:gd name="T19" fmla="*/ 8 h 52"/>
                <a:gd name="T20" fmla="*/ 0 w 77"/>
                <a:gd name="T21" fmla="*/ 5 h 52"/>
                <a:gd name="T22" fmla="*/ 0 w 77"/>
                <a:gd name="T23" fmla="*/ 2 h 52"/>
                <a:gd name="T24" fmla="*/ 0 w 77"/>
                <a:gd name="T25" fmla="*/ 2 h 52"/>
                <a:gd name="T26" fmla="*/ 1 w 77"/>
                <a:gd name="T27" fmla="*/ 1 h 52"/>
                <a:gd name="T28" fmla="*/ 4 w 77"/>
                <a:gd name="T29" fmla="*/ 0 h 52"/>
                <a:gd name="T30" fmla="*/ 6 w 77"/>
                <a:gd name="T31" fmla="*/ 0 h 52"/>
                <a:gd name="T32" fmla="*/ 8 w 77"/>
                <a:gd name="T33" fmla="*/ 1 h 52"/>
                <a:gd name="T34" fmla="*/ 74 w 77"/>
                <a:gd name="T35" fmla="*/ 42 h 52"/>
                <a:gd name="T36" fmla="*/ 74 w 77"/>
                <a:gd name="T37" fmla="*/ 42 h 52"/>
                <a:gd name="T38" fmla="*/ 75 w 77"/>
                <a:gd name="T39" fmla="*/ 43 h 52"/>
                <a:gd name="T40" fmla="*/ 77 w 77"/>
                <a:gd name="T41" fmla="*/ 46 h 52"/>
                <a:gd name="T42" fmla="*/ 77 w 77"/>
                <a:gd name="T43" fmla="*/ 47 h 52"/>
                <a:gd name="T44" fmla="*/ 75 w 77"/>
                <a:gd name="T45" fmla="*/ 50 h 52"/>
                <a:gd name="T46" fmla="*/ 75 w 77"/>
                <a:gd name="T47" fmla="*/ 5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52">
                  <a:moveTo>
                    <a:pt x="75" y="50"/>
                  </a:moveTo>
                  <a:lnTo>
                    <a:pt x="75" y="50"/>
                  </a:lnTo>
                  <a:lnTo>
                    <a:pt x="74" y="51"/>
                  </a:lnTo>
                  <a:lnTo>
                    <a:pt x="71" y="52"/>
                  </a:lnTo>
                  <a:lnTo>
                    <a:pt x="69" y="52"/>
                  </a:lnTo>
                  <a:lnTo>
                    <a:pt x="67" y="51"/>
                  </a:lnTo>
                  <a:lnTo>
                    <a:pt x="2" y="12"/>
                  </a:lnTo>
                  <a:lnTo>
                    <a:pt x="2" y="12"/>
                  </a:lnTo>
                  <a:lnTo>
                    <a:pt x="0" y="9"/>
                  </a:lnTo>
                  <a:lnTo>
                    <a:pt x="0" y="8"/>
                  </a:lnTo>
                  <a:lnTo>
                    <a:pt x="0" y="5"/>
                  </a:lnTo>
                  <a:lnTo>
                    <a:pt x="0" y="2"/>
                  </a:lnTo>
                  <a:lnTo>
                    <a:pt x="0" y="2"/>
                  </a:lnTo>
                  <a:lnTo>
                    <a:pt x="1" y="1"/>
                  </a:lnTo>
                  <a:lnTo>
                    <a:pt x="4" y="0"/>
                  </a:lnTo>
                  <a:lnTo>
                    <a:pt x="6" y="0"/>
                  </a:lnTo>
                  <a:lnTo>
                    <a:pt x="8" y="1"/>
                  </a:lnTo>
                  <a:lnTo>
                    <a:pt x="74" y="42"/>
                  </a:lnTo>
                  <a:lnTo>
                    <a:pt x="74" y="42"/>
                  </a:lnTo>
                  <a:lnTo>
                    <a:pt x="75" y="43"/>
                  </a:lnTo>
                  <a:lnTo>
                    <a:pt x="77" y="46"/>
                  </a:lnTo>
                  <a:lnTo>
                    <a:pt x="77" y="47"/>
                  </a:lnTo>
                  <a:lnTo>
                    <a:pt x="75" y="50"/>
                  </a:lnTo>
                  <a:lnTo>
                    <a:pt x="75" y="50"/>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3" name="Freeform 188"/>
            <p:cNvSpPr/>
            <p:nvPr/>
          </p:nvSpPr>
          <p:spPr bwMode="auto">
            <a:xfrm>
              <a:off x="3708401" y="3168650"/>
              <a:ext cx="173038" cy="234950"/>
            </a:xfrm>
            <a:custGeom>
              <a:avLst/>
              <a:gdLst>
                <a:gd name="T0" fmla="*/ 109 w 109"/>
                <a:gd name="T1" fmla="*/ 5 h 148"/>
                <a:gd name="T2" fmla="*/ 99 w 109"/>
                <a:gd name="T3" fmla="*/ 0 h 148"/>
                <a:gd name="T4" fmla="*/ 15 w 109"/>
                <a:gd name="T5" fmla="*/ 137 h 148"/>
                <a:gd name="T6" fmla="*/ 15 w 109"/>
                <a:gd name="T7" fmla="*/ 137 h 148"/>
                <a:gd name="T8" fmla="*/ 12 w 109"/>
                <a:gd name="T9" fmla="*/ 139 h 148"/>
                <a:gd name="T10" fmla="*/ 8 w 109"/>
                <a:gd name="T11" fmla="*/ 142 h 148"/>
                <a:gd name="T12" fmla="*/ 4 w 109"/>
                <a:gd name="T13" fmla="*/ 143 h 148"/>
                <a:gd name="T14" fmla="*/ 0 w 109"/>
                <a:gd name="T15" fmla="*/ 143 h 148"/>
                <a:gd name="T16" fmla="*/ 0 w 109"/>
                <a:gd name="T17" fmla="*/ 143 h 148"/>
                <a:gd name="T18" fmla="*/ 0 w 109"/>
                <a:gd name="T19" fmla="*/ 145 h 148"/>
                <a:gd name="T20" fmla="*/ 0 w 109"/>
                <a:gd name="T21" fmla="*/ 145 h 148"/>
                <a:gd name="T22" fmla="*/ 7 w 109"/>
                <a:gd name="T23" fmla="*/ 148 h 148"/>
                <a:gd name="T24" fmla="*/ 14 w 109"/>
                <a:gd name="T25" fmla="*/ 148 h 148"/>
                <a:gd name="T26" fmla="*/ 21 w 109"/>
                <a:gd name="T27" fmla="*/ 145 h 148"/>
                <a:gd name="T28" fmla="*/ 25 w 109"/>
                <a:gd name="T29" fmla="*/ 141 h 148"/>
                <a:gd name="T30" fmla="*/ 109 w 109"/>
                <a:gd name="T31" fmla="*/ 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48">
                  <a:moveTo>
                    <a:pt x="109" y="5"/>
                  </a:moveTo>
                  <a:lnTo>
                    <a:pt x="99" y="0"/>
                  </a:lnTo>
                  <a:lnTo>
                    <a:pt x="15" y="137"/>
                  </a:lnTo>
                  <a:lnTo>
                    <a:pt x="15" y="137"/>
                  </a:lnTo>
                  <a:lnTo>
                    <a:pt x="12" y="139"/>
                  </a:lnTo>
                  <a:lnTo>
                    <a:pt x="8" y="142"/>
                  </a:lnTo>
                  <a:lnTo>
                    <a:pt x="4" y="143"/>
                  </a:lnTo>
                  <a:lnTo>
                    <a:pt x="0" y="143"/>
                  </a:lnTo>
                  <a:lnTo>
                    <a:pt x="0" y="143"/>
                  </a:lnTo>
                  <a:lnTo>
                    <a:pt x="0" y="145"/>
                  </a:lnTo>
                  <a:lnTo>
                    <a:pt x="0" y="145"/>
                  </a:lnTo>
                  <a:lnTo>
                    <a:pt x="7" y="148"/>
                  </a:lnTo>
                  <a:lnTo>
                    <a:pt x="14" y="148"/>
                  </a:lnTo>
                  <a:lnTo>
                    <a:pt x="21" y="145"/>
                  </a:lnTo>
                  <a:lnTo>
                    <a:pt x="25" y="141"/>
                  </a:lnTo>
                  <a:lnTo>
                    <a:pt x="109" y="5"/>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14" name="Freeform 189"/>
          <p:cNvSpPr>
            <a:spLocks noEditPoints="1"/>
          </p:cNvSpPr>
          <p:nvPr/>
        </p:nvSpPr>
        <p:spPr bwMode="auto">
          <a:xfrm>
            <a:off x="1714439" y="3472386"/>
            <a:ext cx="120421" cy="129204"/>
          </a:xfrm>
          <a:custGeom>
            <a:avLst/>
            <a:gdLst>
              <a:gd name="T0" fmla="*/ 107 w 137"/>
              <a:gd name="T1" fmla="*/ 68 h 147"/>
              <a:gd name="T2" fmla="*/ 103 w 137"/>
              <a:gd name="T3" fmla="*/ 51 h 147"/>
              <a:gd name="T4" fmla="*/ 103 w 137"/>
              <a:gd name="T5" fmla="*/ 99 h 147"/>
              <a:gd name="T6" fmla="*/ 117 w 137"/>
              <a:gd name="T7" fmla="*/ 111 h 147"/>
              <a:gd name="T8" fmla="*/ 115 w 137"/>
              <a:gd name="T9" fmla="*/ 118 h 147"/>
              <a:gd name="T10" fmla="*/ 103 w 137"/>
              <a:gd name="T11" fmla="*/ 38 h 147"/>
              <a:gd name="T12" fmla="*/ 115 w 137"/>
              <a:gd name="T13" fmla="*/ 19 h 147"/>
              <a:gd name="T14" fmla="*/ 117 w 137"/>
              <a:gd name="T15" fmla="*/ 24 h 147"/>
              <a:gd name="T16" fmla="*/ 103 w 137"/>
              <a:gd name="T17" fmla="*/ 38 h 147"/>
              <a:gd name="T18" fmla="*/ 114 w 137"/>
              <a:gd name="T19" fmla="*/ 68 h 147"/>
              <a:gd name="T20" fmla="*/ 134 w 137"/>
              <a:gd name="T21" fmla="*/ 65 h 147"/>
              <a:gd name="T22" fmla="*/ 136 w 137"/>
              <a:gd name="T23" fmla="*/ 70 h 147"/>
              <a:gd name="T24" fmla="*/ 114 w 137"/>
              <a:gd name="T25" fmla="*/ 70 h 147"/>
              <a:gd name="T26" fmla="*/ 69 w 137"/>
              <a:gd name="T27" fmla="*/ 30 h 147"/>
              <a:gd name="T28" fmla="*/ 103 w 137"/>
              <a:gd name="T29" fmla="*/ 51 h 147"/>
              <a:gd name="T30" fmla="*/ 90 w 137"/>
              <a:gd name="T31" fmla="*/ 100 h 147"/>
              <a:gd name="T32" fmla="*/ 84 w 137"/>
              <a:gd name="T33" fmla="*/ 142 h 147"/>
              <a:gd name="T34" fmla="*/ 69 w 137"/>
              <a:gd name="T35" fmla="*/ 114 h 147"/>
              <a:gd name="T36" fmla="*/ 83 w 137"/>
              <a:gd name="T37" fmla="*/ 96 h 147"/>
              <a:gd name="T38" fmla="*/ 95 w 137"/>
              <a:gd name="T39" fmla="*/ 84 h 147"/>
              <a:gd name="T40" fmla="*/ 99 w 137"/>
              <a:gd name="T41" fmla="*/ 62 h 147"/>
              <a:gd name="T42" fmla="*/ 91 w 137"/>
              <a:gd name="T43" fmla="*/ 47 h 147"/>
              <a:gd name="T44" fmla="*/ 69 w 137"/>
              <a:gd name="T45" fmla="*/ 38 h 147"/>
              <a:gd name="T46" fmla="*/ 100 w 137"/>
              <a:gd name="T47" fmla="*/ 31 h 147"/>
              <a:gd name="T48" fmla="*/ 100 w 137"/>
              <a:gd name="T49" fmla="*/ 36 h 147"/>
              <a:gd name="T50" fmla="*/ 103 w 137"/>
              <a:gd name="T51" fmla="*/ 99 h 147"/>
              <a:gd name="T52" fmla="*/ 99 w 137"/>
              <a:gd name="T53" fmla="*/ 101 h 147"/>
              <a:gd name="T54" fmla="*/ 103 w 137"/>
              <a:gd name="T55" fmla="*/ 99 h 147"/>
              <a:gd name="T56" fmla="*/ 72 w 137"/>
              <a:gd name="T57" fmla="*/ 1 h 147"/>
              <a:gd name="T58" fmla="*/ 72 w 137"/>
              <a:gd name="T59" fmla="*/ 23 h 147"/>
              <a:gd name="T60" fmla="*/ 67 w 137"/>
              <a:gd name="T61" fmla="*/ 147 h 147"/>
              <a:gd name="T62" fmla="*/ 49 w 137"/>
              <a:gd name="T63" fmla="*/ 137 h 147"/>
              <a:gd name="T64" fmla="*/ 41 w 137"/>
              <a:gd name="T65" fmla="*/ 92 h 147"/>
              <a:gd name="T66" fmla="*/ 41 w 137"/>
              <a:gd name="T67" fmla="*/ 43 h 147"/>
              <a:gd name="T68" fmla="*/ 69 w 137"/>
              <a:gd name="T69" fmla="*/ 30 h 147"/>
              <a:gd name="T70" fmla="*/ 57 w 137"/>
              <a:gd name="T71" fmla="*/ 40 h 147"/>
              <a:gd name="T72" fmla="*/ 45 w 137"/>
              <a:gd name="T73" fmla="*/ 51 h 147"/>
              <a:gd name="T74" fmla="*/ 40 w 137"/>
              <a:gd name="T75" fmla="*/ 68 h 147"/>
              <a:gd name="T76" fmla="*/ 54 w 137"/>
              <a:gd name="T77" fmla="*/ 93 h 147"/>
              <a:gd name="T78" fmla="*/ 56 w 137"/>
              <a:gd name="T79" fmla="*/ 97 h 147"/>
              <a:gd name="T80" fmla="*/ 69 w 137"/>
              <a:gd name="T81" fmla="*/ 147 h 147"/>
              <a:gd name="T82" fmla="*/ 69 w 137"/>
              <a:gd name="T83" fmla="*/ 24 h 147"/>
              <a:gd name="T84" fmla="*/ 65 w 137"/>
              <a:gd name="T85" fmla="*/ 4 h 147"/>
              <a:gd name="T86" fmla="*/ 69 w 137"/>
              <a:gd name="T87" fmla="*/ 0 h 147"/>
              <a:gd name="T88" fmla="*/ 38 w 137"/>
              <a:gd name="T89" fmla="*/ 104 h 147"/>
              <a:gd name="T90" fmla="*/ 35 w 137"/>
              <a:gd name="T91" fmla="*/ 99 h 147"/>
              <a:gd name="T92" fmla="*/ 35 w 137"/>
              <a:gd name="T93" fmla="*/ 38 h 147"/>
              <a:gd name="T94" fmla="*/ 38 w 137"/>
              <a:gd name="T95" fmla="*/ 31 h 147"/>
              <a:gd name="T96" fmla="*/ 35 w 137"/>
              <a:gd name="T97" fmla="*/ 84 h 147"/>
              <a:gd name="T98" fmla="*/ 33 w 137"/>
              <a:gd name="T99" fmla="*/ 59 h 147"/>
              <a:gd name="T100" fmla="*/ 35 w 137"/>
              <a:gd name="T101" fmla="*/ 30 h 147"/>
              <a:gd name="T102" fmla="*/ 33 w 137"/>
              <a:gd name="T103" fmla="*/ 36 h 147"/>
              <a:gd name="T104" fmla="*/ 21 w 137"/>
              <a:gd name="T105" fmla="*/ 20 h 147"/>
              <a:gd name="T106" fmla="*/ 35 w 137"/>
              <a:gd name="T107" fmla="*/ 30 h 147"/>
              <a:gd name="T108" fmla="*/ 26 w 137"/>
              <a:gd name="T109" fmla="*/ 116 h 147"/>
              <a:gd name="T110" fmla="*/ 21 w 137"/>
              <a:gd name="T111" fmla="*/ 116 h 147"/>
              <a:gd name="T112" fmla="*/ 33 w 137"/>
              <a:gd name="T113" fmla="*/ 99 h 147"/>
              <a:gd name="T114" fmla="*/ 4 w 137"/>
              <a:gd name="T115" fmla="*/ 65 h 147"/>
              <a:gd name="T116" fmla="*/ 23 w 137"/>
              <a:gd name="T117" fmla="*/ 65 h 147"/>
              <a:gd name="T118" fmla="*/ 21 w 137"/>
              <a:gd name="T119" fmla="*/ 72 h 147"/>
              <a:gd name="T120" fmla="*/ 0 w 137"/>
              <a:gd name="T121" fmla="*/ 68 h 147"/>
              <a:gd name="T122" fmla="*/ 4 w 137"/>
              <a:gd name="T123" fmla="*/ 6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7">
                <a:moveTo>
                  <a:pt x="103" y="51"/>
                </a:moveTo>
                <a:lnTo>
                  <a:pt x="103" y="51"/>
                </a:lnTo>
                <a:lnTo>
                  <a:pt x="106" y="59"/>
                </a:lnTo>
                <a:lnTo>
                  <a:pt x="107" y="68"/>
                </a:lnTo>
                <a:lnTo>
                  <a:pt x="107" y="68"/>
                </a:lnTo>
                <a:lnTo>
                  <a:pt x="106" y="77"/>
                </a:lnTo>
                <a:lnTo>
                  <a:pt x="103" y="84"/>
                </a:lnTo>
                <a:lnTo>
                  <a:pt x="103" y="51"/>
                </a:lnTo>
                <a:lnTo>
                  <a:pt x="103" y="51"/>
                </a:lnTo>
                <a:close/>
                <a:moveTo>
                  <a:pt x="103" y="107"/>
                </a:moveTo>
                <a:lnTo>
                  <a:pt x="103" y="99"/>
                </a:lnTo>
                <a:lnTo>
                  <a:pt x="103" y="99"/>
                </a:lnTo>
                <a:lnTo>
                  <a:pt x="106" y="99"/>
                </a:lnTo>
                <a:lnTo>
                  <a:pt x="106" y="99"/>
                </a:lnTo>
                <a:lnTo>
                  <a:pt x="117" y="111"/>
                </a:lnTo>
                <a:lnTo>
                  <a:pt x="117" y="111"/>
                </a:lnTo>
                <a:lnTo>
                  <a:pt x="118" y="114"/>
                </a:lnTo>
                <a:lnTo>
                  <a:pt x="117" y="116"/>
                </a:lnTo>
                <a:lnTo>
                  <a:pt x="117" y="116"/>
                </a:lnTo>
                <a:lnTo>
                  <a:pt x="115" y="118"/>
                </a:lnTo>
                <a:lnTo>
                  <a:pt x="113" y="116"/>
                </a:lnTo>
                <a:lnTo>
                  <a:pt x="103" y="107"/>
                </a:lnTo>
                <a:lnTo>
                  <a:pt x="103" y="107"/>
                </a:lnTo>
                <a:close/>
                <a:moveTo>
                  <a:pt x="103" y="38"/>
                </a:moveTo>
                <a:lnTo>
                  <a:pt x="103" y="28"/>
                </a:lnTo>
                <a:lnTo>
                  <a:pt x="113" y="20"/>
                </a:lnTo>
                <a:lnTo>
                  <a:pt x="113" y="20"/>
                </a:lnTo>
                <a:lnTo>
                  <a:pt x="115" y="19"/>
                </a:lnTo>
                <a:lnTo>
                  <a:pt x="117" y="20"/>
                </a:lnTo>
                <a:lnTo>
                  <a:pt x="117" y="20"/>
                </a:lnTo>
                <a:lnTo>
                  <a:pt x="118" y="23"/>
                </a:lnTo>
                <a:lnTo>
                  <a:pt x="117" y="24"/>
                </a:lnTo>
                <a:lnTo>
                  <a:pt x="106" y="36"/>
                </a:lnTo>
                <a:lnTo>
                  <a:pt x="106" y="36"/>
                </a:lnTo>
                <a:lnTo>
                  <a:pt x="106" y="36"/>
                </a:lnTo>
                <a:lnTo>
                  <a:pt x="103" y="38"/>
                </a:lnTo>
                <a:lnTo>
                  <a:pt x="103" y="38"/>
                </a:lnTo>
                <a:close/>
                <a:moveTo>
                  <a:pt x="114" y="68"/>
                </a:moveTo>
                <a:lnTo>
                  <a:pt x="114" y="68"/>
                </a:lnTo>
                <a:lnTo>
                  <a:pt x="114" y="68"/>
                </a:lnTo>
                <a:lnTo>
                  <a:pt x="114" y="65"/>
                </a:lnTo>
                <a:lnTo>
                  <a:pt x="117" y="65"/>
                </a:lnTo>
                <a:lnTo>
                  <a:pt x="134" y="65"/>
                </a:lnTo>
                <a:lnTo>
                  <a:pt x="134" y="65"/>
                </a:lnTo>
                <a:lnTo>
                  <a:pt x="136" y="65"/>
                </a:lnTo>
                <a:lnTo>
                  <a:pt x="137" y="68"/>
                </a:lnTo>
                <a:lnTo>
                  <a:pt x="137" y="68"/>
                </a:lnTo>
                <a:lnTo>
                  <a:pt x="136" y="70"/>
                </a:lnTo>
                <a:lnTo>
                  <a:pt x="134" y="72"/>
                </a:lnTo>
                <a:lnTo>
                  <a:pt x="117" y="72"/>
                </a:lnTo>
                <a:lnTo>
                  <a:pt x="117" y="72"/>
                </a:lnTo>
                <a:lnTo>
                  <a:pt x="114" y="70"/>
                </a:lnTo>
                <a:lnTo>
                  <a:pt x="114" y="68"/>
                </a:lnTo>
                <a:lnTo>
                  <a:pt x="114" y="68"/>
                </a:lnTo>
                <a:close/>
                <a:moveTo>
                  <a:pt x="69" y="30"/>
                </a:moveTo>
                <a:lnTo>
                  <a:pt x="69" y="30"/>
                </a:lnTo>
                <a:lnTo>
                  <a:pt x="80" y="32"/>
                </a:lnTo>
                <a:lnTo>
                  <a:pt x="90" y="36"/>
                </a:lnTo>
                <a:lnTo>
                  <a:pt x="98" y="43"/>
                </a:lnTo>
                <a:lnTo>
                  <a:pt x="103" y="51"/>
                </a:lnTo>
                <a:lnTo>
                  <a:pt x="103" y="84"/>
                </a:lnTo>
                <a:lnTo>
                  <a:pt x="103" y="84"/>
                </a:lnTo>
                <a:lnTo>
                  <a:pt x="98" y="93"/>
                </a:lnTo>
                <a:lnTo>
                  <a:pt x="90" y="100"/>
                </a:lnTo>
                <a:lnTo>
                  <a:pt x="90" y="130"/>
                </a:lnTo>
                <a:lnTo>
                  <a:pt x="90" y="130"/>
                </a:lnTo>
                <a:lnTo>
                  <a:pt x="88" y="137"/>
                </a:lnTo>
                <a:lnTo>
                  <a:pt x="84" y="142"/>
                </a:lnTo>
                <a:lnTo>
                  <a:pt x="79" y="146"/>
                </a:lnTo>
                <a:lnTo>
                  <a:pt x="71" y="147"/>
                </a:lnTo>
                <a:lnTo>
                  <a:pt x="69" y="147"/>
                </a:lnTo>
                <a:lnTo>
                  <a:pt x="69" y="114"/>
                </a:lnTo>
                <a:lnTo>
                  <a:pt x="82" y="114"/>
                </a:lnTo>
                <a:lnTo>
                  <a:pt x="82" y="97"/>
                </a:lnTo>
                <a:lnTo>
                  <a:pt x="82" y="97"/>
                </a:lnTo>
                <a:lnTo>
                  <a:pt x="83" y="96"/>
                </a:lnTo>
                <a:lnTo>
                  <a:pt x="84" y="95"/>
                </a:lnTo>
                <a:lnTo>
                  <a:pt x="84" y="95"/>
                </a:lnTo>
                <a:lnTo>
                  <a:pt x="91" y="89"/>
                </a:lnTo>
                <a:lnTo>
                  <a:pt x="95" y="84"/>
                </a:lnTo>
                <a:lnTo>
                  <a:pt x="98" y="76"/>
                </a:lnTo>
                <a:lnTo>
                  <a:pt x="99" y="68"/>
                </a:lnTo>
                <a:lnTo>
                  <a:pt x="99" y="68"/>
                </a:lnTo>
                <a:lnTo>
                  <a:pt x="99" y="62"/>
                </a:lnTo>
                <a:lnTo>
                  <a:pt x="96" y="57"/>
                </a:lnTo>
                <a:lnTo>
                  <a:pt x="94" y="51"/>
                </a:lnTo>
                <a:lnTo>
                  <a:pt x="91" y="47"/>
                </a:lnTo>
                <a:lnTo>
                  <a:pt x="91" y="47"/>
                </a:lnTo>
                <a:lnTo>
                  <a:pt x="86" y="43"/>
                </a:lnTo>
                <a:lnTo>
                  <a:pt x="82" y="40"/>
                </a:lnTo>
                <a:lnTo>
                  <a:pt x="75" y="39"/>
                </a:lnTo>
                <a:lnTo>
                  <a:pt x="69" y="38"/>
                </a:lnTo>
                <a:lnTo>
                  <a:pt x="69" y="30"/>
                </a:lnTo>
                <a:lnTo>
                  <a:pt x="69" y="30"/>
                </a:lnTo>
                <a:close/>
                <a:moveTo>
                  <a:pt x="103" y="28"/>
                </a:moveTo>
                <a:lnTo>
                  <a:pt x="100" y="31"/>
                </a:lnTo>
                <a:lnTo>
                  <a:pt x="100" y="31"/>
                </a:lnTo>
                <a:lnTo>
                  <a:pt x="99" y="34"/>
                </a:lnTo>
                <a:lnTo>
                  <a:pt x="100" y="36"/>
                </a:lnTo>
                <a:lnTo>
                  <a:pt x="100" y="36"/>
                </a:lnTo>
                <a:lnTo>
                  <a:pt x="103" y="38"/>
                </a:lnTo>
                <a:lnTo>
                  <a:pt x="103" y="28"/>
                </a:lnTo>
                <a:lnTo>
                  <a:pt x="103" y="28"/>
                </a:lnTo>
                <a:close/>
                <a:moveTo>
                  <a:pt x="103" y="99"/>
                </a:moveTo>
                <a:lnTo>
                  <a:pt x="103" y="99"/>
                </a:lnTo>
                <a:lnTo>
                  <a:pt x="100" y="99"/>
                </a:lnTo>
                <a:lnTo>
                  <a:pt x="100" y="99"/>
                </a:lnTo>
                <a:lnTo>
                  <a:pt x="99" y="101"/>
                </a:lnTo>
                <a:lnTo>
                  <a:pt x="100" y="104"/>
                </a:lnTo>
                <a:lnTo>
                  <a:pt x="103" y="107"/>
                </a:lnTo>
                <a:lnTo>
                  <a:pt x="103" y="99"/>
                </a:lnTo>
                <a:lnTo>
                  <a:pt x="103" y="99"/>
                </a:lnTo>
                <a:close/>
                <a:moveTo>
                  <a:pt x="69" y="24"/>
                </a:moveTo>
                <a:lnTo>
                  <a:pt x="69" y="0"/>
                </a:lnTo>
                <a:lnTo>
                  <a:pt x="69" y="0"/>
                </a:lnTo>
                <a:lnTo>
                  <a:pt x="72" y="1"/>
                </a:lnTo>
                <a:lnTo>
                  <a:pt x="72" y="4"/>
                </a:lnTo>
                <a:lnTo>
                  <a:pt x="72" y="20"/>
                </a:lnTo>
                <a:lnTo>
                  <a:pt x="72" y="20"/>
                </a:lnTo>
                <a:lnTo>
                  <a:pt x="72" y="23"/>
                </a:lnTo>
                <a:lnTo>
                  <a:pt x="69" y="24"/>
                </a:lnTo>
                <a:lnTo>
                  <a:pt x="69" y="24"/>
                </a:lnTo>
                <a:close/>
                <a:moveTo>
                  <a:pt x="69" y="147"/>
                </a:moveTo>
                <a:lnTo>
                  <a:pt x="67" y="147"/>
                </a:lnTo>
                <a:lnTo>
                  <a:pt x="67" y="147"/>
                </a:lnTo>
                <a:lnTo>
                  <a:pt x="60" y="146"/>
                </a:lnTo>
                <a:lnTo>
                  <a:pt x="53" y="142"/>
                </a:lnTo>
                <a:lnTo>
                  <a:pt x="49" y="137"/>
                </a:lnTo>
                <a:lnTo>
                  <a:pt x="48" y="130"/>
                </a:lnTo>
                <a:lnTo>
                  <a:pt x="48" y="99"/>
                </a:lnTo>
                <a:lnTo>
                  <a:pt x="48" y="99"/>
                </a:lnTo>
                <a:lnTo>
                  <a:pt x="41" y="92"/>
                </a:lnTo>
                <a:lnTo>
                  <a:pt x="35" y="84"/>
                </a:lnTo>
                <a:lnTo>
                  <a:pt x="35" y="51"/>
                </a:lnTo>
                <a:lnTo>
                  <a:pt x="35" y="51"/>
                </a:lnTo>
                <a:lnTo>
                  <a:pt x="41" y="43"/>
                </a:lnTo>
                <a:lnTo>
                  <a:pt x="49" y="36"/>
                </a:lnTo>
                <a:lnTo>
                  <a:pt x="59" y="32"/>
                </a:lnTo>
                <a:lnTo>
                  <a:pt x="64" y="31"/>
                </a:lnTo>
                <a:lnTo>
                  <a:pt x="69" y="30"/>
                </a:lnTo>
                <a:lnTo>
                  <a:pt x="69" y="38"/>
                </a:lnTo>
                <a:lnTo>
                  <a:pt x="69" y="38"/>
                </a:lnTo>
                <a:lnTo>
                  <a:pt x="64" y="39"/>
                </a:lnTo>
                <a:lnTo>
                  <a:pt x="57" y="40"/>
                </a:lnTo>
                <a:lnTo>
                  <a:pt x="53" y="43"/>
                </a:lnTo>
                <a:lnTo>
                  <a:pt x="48" y="47"/>
                </a:lnTo>
                <a:lnTo>
                  <a:pt x="48" y="47"/>
                </a:lnTo>
                <a:lnTo>
                  <a:pt x="45" y="51"/>
                </a:lnTo>
                <a:lnTo>
                  <a:pt x="42" y="57"/>
                </a:lnTo>
                <a:lnTo>
                  <a:pt x="40" y="62"/>
                </a:lnTo>
                <a:lnTo>
                  <a:pt x="40" y="68"/>
                </a:lnTo>
                <a:lnTo>
                  <a:pt x="40" y="68"/>
                </a:lnTo>
                <a:lnTo>
                  <a:pt x="41" y="76"/>
                </a:lnTo>
                <a:lnTo>
                  <a:pt x="44" y="82"/>
                </a:lnTo>
                <a:lnTo>
                  <a:pt x="48" y="89"/>
                </a:lnTo>
                <a:lnTo>
                  <a:pt x="54" y="93"/>
                </a:lnTo>
                <a:lnTo>
                  <a:pt x="54" y="93"/>
                </a:lnTo>
                <a:lnTo>
                  <a:pt x="54" y="93"/>
                </a:lnTo>
                <a:lnTo>
                  <a:pt x="56" y="95"/>
                </a:lnTo>
                <a:lnTo>
                  <a:pt x="56" y="97"/>
                </a:lnTo>
                <a:lnTo>
                  <a:pt x="56" y="114"/>
                </a:lnTo>
                <a:lnTo>
                  <a:pt x="69" y="114"/>
                </a:lnTo>
                <a:lnTo>
                  <a:pt x="69" y="147"/>
                </a:lnTo>
                <a:lnTo>
                  <a:pt x="69" y="147"/>
                </a:lnTo>
                <a:close/>
                <a:moveTo>
                  <a:pt x="69" y="0"/>
                </a:moveTo>
                <a:lnTo>
                  <a:pt x="69" y="24"/>
                </a:lnTo>
                <a:lnTo>
                  <a:pt x="69" y="24"/>
                </a:lnTo>
                <a:lnTo>
                  <a:pt x="69" y="24"/>
                </a:lnTo>
                <a:lnTo>
                  <a:pt x="69" y="24"/>
                </a:lnTo>
                <a:lnTo>
                  <a:pt x="67" y="23"/>
                </a:lnTo>
                <a:lnTo>
                  <a:pt x="65" y="20"/>
                </a:lnTo>
                <a:lnTo>
                  <a:pt x="65" y="4"/>
                </a:lnTo>
                <a:lnTo>
                  <a:pt x="65" y="4"/>
                </a:lnTo>
                <a:lnTo>
                  <a:pt x="67" y="1"/>
                </a:lnTo>
                <a:lnTo>
                  <a:pt x="69" y="0"/>
                </a:lnTo>
                <a:lnTo>
                  <a:pt x="69" y="0"/>
                </a:lnTo>
                <a:lnTo>
                  <a:pt x="69" y="0"/>
                </a:lnTo>
                <a:close/>
                <a:moveTo>
                  <a:pt x="35" y="107"/>
                </a:moveTo>
                <a:lnTo>
                  <a:pt x="38" y="104"/>
                </a:lnTo>
                <a:lnTo>
                  <a:pt x="38" y="104"/>
                </a:lnTo>
                <a:lnTo>
                  <a:pt x="38" y="101"/>
                </a:lnTo>
                <a:lnTo>
                  <a:pt x="38" y="99"/>
                </a:lnTo>
                <a:lnTo>
                  <a:pt x="38" y="99"/>
                </a:lnTo>
                <a:lnTo>
                  <a:pt x="35" y="99"/>
                </a:lnTo>
                <a:lnTo>
                  <a:pt x="35" y="107"/>
                </a:lnTo>
                <a:lnTo>
                  <a:pt x="35" y="107"/>
                </a:lnTo>
                <a:close/>
                <a:moveTo>
                  <a:pt x="35" y="38"/>
                </a:moveTo>
                <a:lnTo>
                  <a:pt x="35" y="38"/>
                </a:lnTo>
                <a:lnTo>
                  <a:pt x="38" y="36"/>
                </a:lnTo>
                <a:lnTo>
                  <a:pt x="38" y="36"/>
                </a:lnTo>
                <a:lnTo>
                  <a:pt x="38" y="34"/>
                </a:lnTo>
                <a:lnTo>
                  <a:pt x="38" y="31"/>
                </a:lnTo>
                <a:lnTo>
                  <a:pt x="35" y="30"/>
                </a:lnTo>
                <a:lnTo>
                  <a:pt x="35" y="38"/>
                </a:lnTo>
                <a:close/>
                <a:moveTo>
                  <a:pt x="35" y="84"/>
                </a:moveTo>
                <a:lnTo>
                  <a:pt x="35" y="84"/>
                </a:lnTo>
                <a:lnTo>
                  <a:pt x="33" y="76"/>
                </a:lnTo>
                <a:lnTo>
                  <a:pt x="31" y="68"/>
                </a:lnTo>
                <a:lnTo>
                  <a:pt x="31" y="68"/>
                </a:lnTo>
                <a:lnTo>
                  <a:pt x="33" y="59"/>
                </a:lnTo>
                <a:lnTo>
                  <a:pt x="35" y="51"/>
                </a:lnTo>
                <a:lnTo>
                  <a:pt x="35" y="84"/>
                </a:lnTo>
                <a:lnTo>
                  <a:pt x="35" y="84"/>
                </a:lnTo>
                <a:close/>
                <a:moveTo>
                  <a:pt x="35" y="30"/>
                </a:moveTo>
                <a:lnTo>
                  <a:pt x="35" y="38"/>
                </a:lnTo>
                <a:lnTo>
                  <a:pt x="35" y="38"/>
                </a:lnTo>
                <a:lnTo>
                  <a:pt x="33" y="36"/>
                </a:lnTo>
                <a:lnTo>
                  <a:pt x="33" y="36"/>
                </a:lnTo>
                <a:lnTo>
                  <a:pt x="21" y="24"/>
                </a:lnTo>
                <a:lnTo>
                  <a:pt x="21" y="24"/>
                </a:lnTo>
                <a:lnTo>
                  <a:pt x="19" y="23"/>
                </a:lnTo>
                <a:lnTo>
                  <a:pt x="21" y="20"/>
                </a:lnTo>
                <a:lnTo>
                  <a:pt x="21" y="20"/>
                </a:lnTo>
                <a:lnTo>
                  <a:pt x="23" y="19"/>
                </a:lnTo>
                <a:lnTo>
                  <a:pt x="26" y="20"/>
                </a:lnTo>
                <a:lnTo>
                  <a:pt x="35" y="30"/>
                </a:lnTo>
                <a:lnTo>
                  <a:pt x="35" y="30"/>
                </a:lnTo>
                <a:close/>
                <a:moveTo>
                  <a:pt x="35" y="99"/>
                </a:moveTo>
                <a:lnTo>
                  <a:pt x="35" y="107"/>
                </a:lnTo>
                <a:lnTo>
                  <a:pt x="26" y="116"/>
                </a:lnTo>
                <a:lnTo>
                  <a:pt x="26" y="116"/>
                </a:lnTo>
                <a:lnTo>
                  <a:pt x="23" y="118"/>
                </a:lnTo>
                <a:lnTo>
                  <a:pt x="21" y="116"/>
                </a:lnTo>
                <a:lnTo>
                  <a:pt x="21" y="116"/>
                </a:lnTo>
                <a:lnTo>
                  <a:pt x="19" y="114"/>
                </a:lnTo>
                <a:lnTo>
                  <a:pt x="21" y="111"/>
                </a:lnTo>
                <a:lnTo>
                  <a:pt x="33" y="99"/>
                </a:lnTo>
                <a:lnTo>
                  <a:pt x="33" y="99"/>
                </a:lnTo>
                <a:lnTo>
                  <a:pt x="33" y="99"/>
                </a:lnTo>
                <a:lnTo>
                  <a:pt x="35" y="99"/>
                </a:lnTo>
                <a:lnTo>
                  <a:pt x="35" y="99"/>
                </a:lnTo>
                <a:close/>
                <a:moveTo>
                  <a:pt x="4" y="65"/>
                </a:moveTo>
                <a:lnTo>
                  <a:pt x="4" y="65"/>
                </a:lnTo>
                <a:lnTo>
                  <a:pt x="21" y="65"/>
                </a:lnTo>
                <a:lnTo>
                  <a:pt x="21" y="65"/>
                </a:lnTo>
                <a:lnTo>
                  <a:pt x="23" y="65"/>
                </a:lnTo>
                <a:lnTo>
                  <a:pt x="25" y="68"/>
                </a:lnTo>
                <a:lnTo>
                  <a:pt x="25" y="68"/>
                </a:lnTo>
                <a:lnTo>
                  <a:pt x="23" y="70"/>
                </a:lnTo>
                <a:lnTo>
                  <a:pt x="21" y="72"/>
                </a:lnTo>
                <a:lnTo>
                  <a:pt x="4" y="72"/>
                </a:lnTo>
                <a:lnTo>
                  <a:pt x="4" y="72"/>
                </a:lnTo>
                <a:lnTo>
                  <a:pt x="2" y="70"/>
                </a:lnTo>
                <a:lnTo>
                  <a:pt x="0" y="68"/>
                </a:lnTo>
                <a:lnTo>
                  <a:pt x="0" y="68"/>
                </a:lnTo>
                <a:lnTo>
                  <a:pt x="2" y="65"/>
                </a:lnTo>
                <a:lnTo>
                  <a:pt x="4" y="65"/>
                </a:lnTo>
                <a:lnTo>
                  <a:pt x="4" y="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nvGrpSpPr>
          <p:cNvPr id="20" name="组合 314"/>
          <p:cNvGrpSpPr/>
          <p:nvPr/>
        </p:nvGrpSpPr>
        <p:grpSpPr>
          <a:xfrm>
            <a:off x="1887599" y="2480067"/>
            <a:ext cx="88778" cy="141509"/>
            <a:chOff x="2679701" y="2924175"/>
            <a:chExt cx="160337" cy="255588"/>
          </a:xfrm>
          <a:solidFill>
            <a:schemeClr val="accent1"/>
          </a:solidFill>
        </p:grpSpPr>
        <p:sp>
          <p:nvSpPr>
            <p:cNvPr id="316" name="Freeform 190"/>
            <p:cNvSpPr/>
            <p:nvPr/>
          </p:nvSpPr>
          <p:spPr bwMode="auto">
            <a:xfrm>
              <a:off x="2770188" y="3103563"/>
              <a:ext cx="57150" cy="57150"/>
            </a:xfrm>
            <a:custGeom>
              <a:avLst/>
              <a:gdLst>
                <a:gd name="T0" fmla="*/ 0 w 36"/>
                <a:gd name="T1" fmla="*/ 22 h 36"/>
                <a:gd name="T2" fmla="*/ 0 w 36"/>
                <a:gd name="T3" fmla="*/ 22 h 36"/>
                <a:gd name="T4" fmla="*/ 2 w 36"/>
                <a:gd name="T5" fmla="*/ 27 h 36"/>
                <a:gd name="T6" fmla="*/ 8 w 36"/>
                <a:gd name="T7" fmla="*/ 33 h 36"/>
                <a:gd name="T8" fmla="*/ 13 w 36"/>
                <a:gd name="T9" fmla="*/ 36 h 36"/>
                <a:gd name="T10" fmla="*/ 21 w 36"/>
                <a:gd name="T11" fmla="*/ 36 h 36"/>
                <a:gd name="T12" fmla="*/ 21 w 36"/>
                <a:gd name="T13" fmla="*/ 36 h 36"/>
                <a:gd name="T14" fmla="*/ 28 w 36"/>
                <a:gd name="T15" fmla="*/ 33 h 36"/>
                <a:gd name="T16" fmla="*/ 32 w 36"/>
                <a:gd name="T17" fmla="*/ 29 h 36"/>
                <a:gd name="T18" fmla="*/ 35 w 36"/>
                <a:gd name="T19" fmla="*/ 22 h 36"/>
                <a:gd name="T20" fmla="*/ 36 w 36"/>
                <a:gd name="T21" fmla="*/ 15 h 36"/>
                <a:gd name="T22" fmla="*/ 36 w 36"/>
                <a:gd name="T23" fmla="*/ 15 h 36"/>
                <a:gd name="T24" fmla="*/ 33 w 36"/>
                <a:gd name="T25" fmla="*/ 8 h 36"/>
                <a:gd name="T26" fmla="*/ 28 w 36"/>
                <a:gd name="T27" fmla="*/ 3 h 36"/>
                <a:gd name="T28" fmla="*/ 21 w 36"/>
                <a:gd name="T29" fmla="*/ 0 h 36"/>
                <a:gd name="T30" fmla="*/ 14 w 36"/>
                <a:gd name="T31" fmla="*/ 0 h 36"/>
                <a:gd name="T32" fmla="*/ 14 w 36"/>
                <a:gd name="T33" fmla="*/ 0 h 36"/>
                <a:gd name="T34" fmla="*/ 8 w 36"/>
                <a:gd name="T35" fmla="*/ 3 h 36"/>
                <a:gd name="T36" fmla="*/ 4 w 36"/>
                <a:gd name="T37" fmla="*/ 8 h 36"/>
                <a:gd name="T38" fmla="*/ 1 w 36"/>
                <a:gd name="T39" fmla="*/ 14 h 36"/>
                <a:gd name="T40" fmla="*/ 0 w 36"/>
                <a:gd name="T41" fmla="*/ 22 h 36"/>
                <a:gd name="T42" fmla="*/ 0 w 36"/>
                <a:gd name="T43"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0" y="22"/>
                  </a:moveTo>
                  <a:lnTo>
                    <a:pt x="0" y="22"/>
                  </a:lnTo>
                  <a:lnTo>
                    <a:pt x="2" y="27"/>
                  </a:lnTo>
                  <a:lnTo>
                    <a:pt x="8" y="33"/>
                  </a:lnTo>
                  <a:lnTo>
                    <a:pt x="13" y="36"/>
                  </a:lnTo>
                  <a:lnTo>
                    <a:pt x="21" y="36"/>
                  </a:lnTo>
                  <a:lnTo>
                    <a:pt x="21" y="36"/>
                  </a:lnTo>
                  <a:lnTo>
                    <a:pt x="28" y="33"/>
                  </a:lnTo>
                  <a:lnTo>
                    <a:pt x="32" y="29"/>
                  </a:lnTo>
                  <a:lnTo>
                    <a:pt x="35" y="22"/>
                  </a:lnTo>
                  <a:lnTo>
                    <a:pt x="36" y="15"/>
                  </a:lnTo>
                  <a:lnTo>
                    <a:pt x="36" y="15"/>
                  </a:lnTo>
                  <a:lnTo>
                    <a:pt x="33" y="8"/>
                  </a:lnTo>
                  <a:lnTo>
                    <a:pt x="28" y="3"/>
                  </a:lnTo>
                  <a:lnTo>
                    <a:pt x="21" y="0"/>
                  </a:lnTo>
                  <a:lnTo>
                    <a:pt x="14" y="0"/>
                  </a:lnTo>
                  <a:lnTo>
                    <a:pt x="14" y="0"/>
                  </a:lnTo>
                  <a:lnTo>
                    <a:pt x="8" y="3"/>
                  </a:lnTo>
                  <a:lnTo>
                    <a:pt x="4" y="8"/>
                  </a:lnTo>
                  <a:lnTo>
                    <a:pt x="1" y="14"/>
                  </a:lnTo>
                  <a:lnTo>
                    <a:pt x="0" y="22"/>
                  </a:lnTo>
                  <a:lnTo>
                    <a:pt x="0" y="2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7" name="Freeform 191"/>
            <p:cNvSpPr/>
            <p:nvPr/>
          </p:nvSpPr>
          <p:spPr bwMode="auto">
            <a:xfrm>
              <a:off x="2786063" y="2924175"/>
              <a:ext cx="53975" cy="192088"/>
            </a:xfrm>
            <a:custGeom>
              <a:avLst/>
              <a:gdLst>
                <a:gd name="T0" fmla="*/ 0 w 34"/>
                <a:gd name="T1" fmla="*/ 121 h 121"/>
                <a:gd name="T2" fmla="*/ 0 w 34"/>
                <a:gd name="T3" fmla="*/ 121 h 121"/>
                <a:gd name="T4" fmla="*/ 21 w 34"/>
                <a:gd name="T5" fmla="*/ 17 h 121"/>
                <a:gd name="T6" fmla="*/ 21 w 34"/>
                <a:gd name="T7" fmla="*/ 17 h 121"/>
                <a:gd name="T8" fmla="*/ 27 w 34"/>
                <a:gd name="T9" fmla="*/ 9 h 121"/>
                <a:gd name="T10" fmla="*/ 31 w 34"/>
                <a:gd name="T11" fmla="*/ 2 h 121"/>
                <a:gd name="T12" fmla="*/ 34 w 34"/>
                <a:gd name="T13" fmla="*/ 0 h 121"/>
                <a:gd name="T14" fmla="*/ 34 w 34"/>
                <a:gd name="T15" fmla="*/ 0 h 121"/>
                <a:gd name="T16" fmla="*/ 31 w 34"/>
                <a:gd name="T17" fmla="*/ 19 h 121"/>
                <a:gd name="T18" fmla="*/ 25 w 34"/>
                <a:gd name="T19" fmla="*/ 61 h 121"/>
                <a:gd name="T20" fmla="*/ 14 w 34"/>
                <a:gd name="T21" fmla="*/ 121 h 121"/>
                <a:gd name="T22" fmla="*/ 0 w 34"/>
                <a:gd name="T23"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21">
                  <a:moveTo>
                    <a:pt x="0" y="121"/>
                  </a:moveTo>
                  <a:lnTo>
                    <a:pt x="0" y="121"/>
                  </a:lnTo>
                  <a:lnTo>
                    <a:pt x="21" y="17"/>
                  </a:lnTo>
                  <a:lnTo>
                    <a:pt x="21" y="17"/>
                  </a:lnTo>
                  <a:lnTo>
                    <a:pt x="27" y="9"/>
                  </a:lnTo>
                  <a:lnTo>
                    <a:pt x="31" y="2"/>
                  </a:lnTo>
                  <a:lnTo>
                    <a:pt x="34" y="0"/>
                  </a:lnTo>
                  <a:lnTo>
                    <a:pt x="34" y="0"/>
                  </a:lnTo>
                  <a:lnTo>
                    <a:pt x="31" y="19"/>
                  </a:lnTo>
                  <a:lnTo>
                    <a:pt x="25" y="61"/>
                  </a:lnTo>
                  <a:lnTo>
                    <a:pt x="14" y="121"/>
                  </a:lnTo>
                  <a:lnTo>
                    <a:pt x="0" y="121"/>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8" name="Freeform 192"/>
            <p:cNvSpPr/>
            <p:nvPr/>
          </p:nvSpPr>
          <p:spPr bwMode="auto">
            <a:xfrm>
              <a:off x="2679701" y="2954338"/>
              <a:ext cx="123825" cy="166688"/>
            </a:xfrm>
            <a:custGeom>
              <a:avLst/>
              <a:gdLst>
                <a:gd name="T0" fmla="*/ 77 w 78"/>
                <a:gd name="T1" fmla="*/ 98 h 105"/>
                <a:gd name="T2" fmla="*/ 19 w 78"/>
                <a:gd name="T3" fmla="*/ 13 h 105"/>
                <a:gd name="T4" fmla="*/ 0 w 78"/>
                <a:gd name="T5" fmla="*/ 0 h 105"/>
                <a:gd name="T6" fmla="*/ 8 w 78"/>
                <a:gd name="T7" fmla="*/ 20 h 105"/>
                <a:gd name="T8" fmla="*/ 66 w 78"/>
                <a:gd name="T9" fmla="*/ 105 h 105"/>
                <a:gd name="T10" fmla="*/ 78 w 78"/>
                <a:gd name="T11" fmla="*/ 98 h 105"/>
                <a:gd name="T12" fmla="*/ 77 w 78"/>
                <a:gd name="T13" fmla="*/ 98 h 105"/>
              </a:gdLst>
              <a:ahLst/>
              <a:cxnLst>
                <a:cxn ang="0">
                  <a:pos x="T0" y="T1"/>
                </a:cxn>
                <a:cxn ang="0">
                  <a:pos x="T2" y="T3"/>
                </a:cxn>
                <a:cxn ang="0">
                  <a:pos x="T4" y="T5"/>
                </a:cxn>
                <a:cxn ang="0">
                  <a:pos x="T6" y="T7"/>
                </a:cxn>
                <a:cxn ang="0">
                  <a:pos x="T8" y="T9"/>
                </a:cxn>
                <a:cxn ang="0">
                  <a:pos x="T10" y="T11"/>
                </a:cxn>
                <a:cxn ang="0">
                  <a:pos x="T12" y="T13"/>
                </a:cxn>
              </a:cxnLst>
              <a:rect l="0" t="0" r="r" b="b"/>
              <a:pathLst>
                <a:path w="78" h="105">
                  <a:moveTo>
                    <a:pt x="77" y="98"/>
                  </a:moveTo>
                  <a:lnTo>
                    <a:pt x="19" y="13"/>
                  </a:lnTo>
                  <a:lnTo>
                    <a:pt x="0" y="0"/>
                  </a:lnTo>
                  <a:lnTo>
                    <a:pt x="8" y="20"/>
                  </a:lnTo>
                  <a:lnTo>
                    <a:pt x="66" y="105"/>
                  </a:lnTo>
                  <a:lnTo>
                    <a:pt x="78" y="98"/>
                  </a:lnTo>
                  <a:lnTo>
                    <a:pt x="77" y="98"/>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19" name="Freeform 193"/>
            <p:cNvSpPr/>
            <p:nvPr/>
          </p:nvSpPr>
          <p:spPr bwMode="auto">
            <a:xfrm>
              <a:off x="2798763" y="3149600"/>
              <a:ext cx="14288" cy="30163"/>
            </a:xfrm>
            <a:custGeom>
              <a:avLst/>
              <a:gdLst>
                <a:gd name="T0" fmla="*/ 7 w 9"/>
                <a:gd name="T1" fmla="*/ 2 h 19"/>
                <a:gd name="T2" fmla="*/ 7 w 9"/>
                <a:gd name="T3" fmla="*/ 2 h 19"/>
                <a:gd name="T4" fmla="*/ 6 w 9"/>
                <a:gd name="T5" fmla="*/ 0 h 19"/>
                <a:gd name="T6" fmla="*/ 3 w 9"/>
                <a:gd name="T7" fmla="*/ 0 h 19"/>
                <a:gd name="T8" fmla="*/ 3 w 9"/>
                <a:gd name="T9" fmla="*/ 0 h 19"/>
                <a:gd name="T10" fmla="*/ 0 w 9"/>
                <a:gd name="T11" fmla="*/ 1 h 19"/>
                <a:gd name="T12" fmla="*/ 0 w 9"/>
                <a:gd name="T13" fmla="*/ 4 h 19"/>
                <a:gd name="T14" fmla="*/ 3 w 9"/>
                <a:gd name="T15" fmla="*/ 16 h 19"/>
                <a:gd name="T16" fmla="*/ 3 w 9"/>
                <a:gd name="T17" fmla="*/ 16 h 19"/>
                <a:gd name="T18" fmla="*/ 3 w 9"/>
                <a:gd name="T19" fmla="*/ 19 h 19"/>
                <a:gd name="T20" fmla="*/ 6 w 9"/>
                <a:gd name="T21" fmla="*/ 19 h 19"/>
                <a:gd name="T22" fmla="*/ 6 w 9"/>
                <a:gd name="T23" fmla="*/ 19 h 19"/>
                <a:gd name="T24" fmla="*/ 9 w 9"/>
                <a:gd name="T25" fmla="*/ 17 h 19"/>
                <a:gd name="T26" fmla="*/ 9 w 9"/>
                <a:gd name="T27" fmla="*/ 15 h 19"/>
                <a:gd name="T28" fmla="*/ 7 w 9"/>
                <a:gd name="T2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9">
                  <a:moveTo>
                    <a:pt x="7" y="2"/>
                  </a:moveTo>
                  <a:lnTo>
                    <a:pt x="7" y="2"/>
                  </a:lnTo>
                  <a:lnTo>
                    <a:pt x="6" y="0"/>
                  </a:lnTo>
                  <a:lnTo>
                    <a:pt x="3" y="0"/>
                  </a:lnTo>
                  <a:lnTo>
                    <a:pt x="3" y="0"/>
                  </a:lnTo>
                  <a:lnTo>
                    <a:pt x="0" y="1"/>
                  </a:lnTo>
                  <a:lnTo>
                    <a:pt x="0" y="4"/>
                  </a:lnTo>
                  <a:lnTo>
                    <a:pt x="3" y="16"/>
                  </a:lnTo>
                  <a:lnTo>
                    <a:pt x="3" y="16"/>
                  </a:lnTo>
                  <a:lnTo>
                    <a:pt x="3" y="19"/>
                  </a:lnTo>
                  <a:lnTo>
                    <a:pt x="6" y="19"/>
                  </a:lnTo>
                  <a:lnTo>
                    <a:pt x="6" y="19"/>
                  </a:lnTo>
                  <a:lnTo>
                    <a:pt x="9" y="17"/>
                  </a:lnTo>
                  <a:lnTo>
                    <a:pt x="9" y="15"/>
                  </a:lnTo>
                  <a:lnTo>
                    <a:pt x="7" y="2"/>
                  </a:lnTo>
                  <a:close/>
                </a:path>
              </a:pathLst>
            </a:custGeom>
            <a:grpFill/>
            <a:ln w="12700" cap="flat" cmpd="sng" algn="ctr">
              <a:noFill/>
              <a:prstDash val="solid"/>
              <a:miter lim="800000"/>
            </a:ln>
            <a:effectLst/>
          </p:spPr>
          <p:txBody>
            <a:bodyPr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grpSp>
      <p:sp>
        <p:nvSpPr>
          <p:cNvPr id="320" name="Freeform 194"/>
          <p:cNvSpPr>
            <a:spLocks noEditPoints="1"/>
          </p:cNvSpPr>
          <p:nvPr/>
        </p:nvSpPr>
        <p:spPr bwMode="auto">
          <a:xfrm>
            <a:off x="1877931" y="1754948"/>
            <a:ext cx="120421" cy="130962"/>
          </a:xfrm>
          <a:custGeom>
            <a:avLst/>
            <a:gdLst>
              <a:gd name="T0" fmla="*/ 105 w 137"/>
              <a:gd name="T1" fmla="*/ 69 h 149"/>
              <a:gd name="T2" fmla="*/ 103 w 137"/>
              <a:gd name="T3" fmla="*/ 51 h 149"/>
              <a:gd name="T4" fmla="*/ 103 w 137"/>
              <a:gd name="T5" fmla="*/ 99 h 149"/>
              <a:gd name="T6" fmla="*/ 116 w 137"/>
              <a:gd name="T7" fmla="*/ 112 h 149"/>
              <a:gd name="T8" fmla="*/ 114 w 137"/>
              <a:gd name="T9" fmla="*/ 118 h 149"/>
              <a:gd name="T10" fmla="*/ 103 w 137"/>
              <a:gd name="T11" fmla="*/ 38 h 149"/>
              <a:gd name="T12" fmla="*/ 114 w 137"/>
              <a:gd name="T13" fmla="*/ 19 h 149"/>
              <a:gd name="T14" fmla="*/ 116 w 137"/>
              <a:gd name="T15" fmla="*/ 26 h 149"/>
              <a:gd name="T16" fmla="*/ 103 w 137"/>
              <a:gd name="T17" fmla="*/ 38 h 149"/>
              <a:gd name="T18" fmla="*/ 112 w 137"/>
              <a:gd name="T19" fmla="*/ 69 h 149"/>
              <a:gd name="T20" fmla="*/ 133 w 137"/>
              <a:gd name="T21" fmla="*/ 65 h 149"/>
              <a:gd name="T22" fmla="*/ 135 w 137"/>
              <a:gd name="T23" fmla="*/ 72 h 149"/>
              <a:gd name="T24" fmla="*/ 114 w 137"/>
              <a:gd name="T25" fmla="*/ 72 h 149"/>
              <a:gd name="T26" fmla="*/ 69 w 137"/>
              <a:gd name="T27" fmla="*/ 31 h 149"/>
              <a:gd name="T28" fmla="*/ 103 w 137"/>
              <a:gd name="T29" fmla="*/ 51 h 149"/>
              <a:gd name="T30" fmla="*/ 89 w 137"/>
              <a:gd name="T31" fmla="*/ 100 h 149"/>
              <a:gd name="T32" fmla="*/ 84 w 137"/>
              <a:gd name="T33" fmla="*/ 144 h 149"/>
              <a:gd name="T34" fmla="*/ 69 w 137"/>
              <a:gd name="T35" fmla="*/ 115 h 149"/>
              <a:gd name="T36" fmla="*/ 81 w 137"/>
              <a:gd name="T37" fmla="*/ 96 h 149"/>
              <a:gd name="T38" fmla="*/ 95 w 137"/>
              <a:gd name="T39" fmla="*/ 84 h 149"/>
              <a:gd name="T40" fmla="*/ 97 w 137"/>
              <a:gd name="T41" fmla="*/ 62 h 149"/>
              <a:gd name="T42" fmla="*/ 89 w 137"/>
              <a:gd name="T43" fmla="*/ 47 h 149"/>
              <a:gd name="T44" fmla="*/ 69 w 137"/>
              <a:gd name="T45" fmla="*/ 39 h 149"/>
              <a:gd name="T46" fmla="*/ 100 w 137"/>
              <a:gd name="T47" fmla="*/ 33 h 149"/>
              <a:gd name="T48" fmla="*/ 100 w 137"/>
              <a:gd name="T49" fmla="*/ 38 h 149"/>
              <a:gd name="T50" fmla="*/ 103 w 137"/>
              <a:gd name="T51" fmla="*/ 99 h 149"/>
              <a:gd name="T52" fmla="*/ 99 w 137"/>
              <a:gd name="T53" fmla="*/ 103 h 149"/>
              <a:gd name="T54" fmla="*/ 103 w 137"/>
              <a:gd name="T55" fmla="*/ 99 h 149"/>
              <a:gd name="T56" fmla="*/ 70 w 137"/>
              <a:gd name="T57" fmla="*/ 1 h 149"/>
              <a:gd name="T58" fmla="*/ 70 w 137"/>
              <a:gd name="T59" fmla="*/ 23 h 149"/>
              <a:gd name="T60" fmla="*/ 66 w 137"/>
              <a:gd name="T61" fmla="*/ 149 h 149"/>
              <a:gd name="T62" fmla="*/ 49 w 137"/>
              <a:gd name="T63" fmla="*/ 137 h 149"/>
              <a:gd name="T64" fmla="*/ 39 w 137"/>
              <a:gd name="T65" fmla="*/ 93 h 149"/>
              <a:gd name="T66" fmla="*/ 40 w 137"/>
              <a:gd name="T67" fmla="*/ 43 h 149"/>
              <a:gd name="T68" fmla="*/ 69 w 137"/>
              <a:gd name="T69" fmla="*/ 31 h 149"/>
              <a:gd name="T70" fmla="*/ 57 w 137"/>
              <a:gd name="T71" fmla="*/ 41 h 149"/>
              <a:gd name="T72" fmla="*/ 43 w 137"/>
              <a:gd name="T73" fmla="*/ 51 h 149"/>
              <a:gd name="T74" fmla="*/ 38 w 137"/>
              <a:gd name="T75" fmla="*/ 69 h 149"/>
              <a:gd name="T76" fmla="*/ 53 w 137"/>
              <a:gd name="T77" fmla="*/ 95 h 149"/>
              <a:gd name="T78" fmla="*/ 55 w 137"/>
              <a:gd name="T79" fmla="*/ 98 h 149"/>
              <a:gd name="T80" fmla="*/ 69 w 137"/>
              <a:gd name="T81" fmla="*/ 149 h 149"/>
              <a:gd name="T82" fmla="*/ 68 w 137"/>
              <a:gd name="T83" fmla="*/ 24 h 149"/>
              <a:gd name="T84" fmla="*/ 65 w 137"/>
              <a:gd name="T85" fmla="*/ 4 h 149"/>
              <a:gd name="T86" fmla="*/ 69 w 137"/>
              <a:gd name="T87" fmla="*/ 0 h 149"/>
              <a:gd name="T88" fmla="*/ 36 w 137"/>
              <a:gd name="T89" fmla="*/ 106 h 149"/>
              <a:gd name="T90" fmla="*/ 34 w 137"/>
              <a:gd name="T91" fmla="*/ 99 h 149"/>
              <a:gd name="T92" fmla="*/ 34 w 137"/>
              <a:gd name="T93" fmla="*/ 38 h 149"/>
              <a:gd name="T94" fmla="*/ 36 w 137"/>
              <a:gd name="T95" fmla="*/ 33 h 149"/>
              <a:gd name="T96" fmla="*/ 34 w 137"/>
              <a:gd name="T97" fmla="*/ 85 h 149"/>
              <a:gd name="T98" fmla="*/ 31 w 137"/>
              <a:gd name="T99" fmla="*/ 61 h 149"/>
              <a:gd name="T100" fmla="*/ 34 w 137"/>
              <a:gd name="T101" fmla="*/ 30 h 149"/>
              <a:gd name="T102" fmla="*/ 31 w 137"/>
              <a:gd name="T103" fmla="*/ 38 h 149"/>
              <a:gd name="T104" fmla="*/ 20 w 137"/>
              <a:gd name="T105" fmla="*/ 20 h 149"/>
              <a:gd name="T106" fmla="*/ 34 w 137"/>
              <a:gd name="T107" fmla="*/ 30 h 149"/>
              <a:gd name="T108" fmla="*/ 24 w 137"/>
              <a:gd name="T109" fmla="*/ 116 h 149"/>
              <a:gd name="T110" fmla="*/ 20 w 137"/>
              <a:gd name="T111" fmla="*/ 116 h 149"/>
              <a:gd name="T112" fmla="*/ 31 w 137"/>
              <a:gd name="T113" fmla="*/ 100 h 149"/>
              <a:gd name="T114" fmla="*/ 4 w 137"/>
              <a:gd name="T115" fmla="*/ 65 h 149"/>
              <a:gd name="T116" fmla="*/ 23 w 137"/>
              <a:gd name="T117" fmla="*/ 66 h 149"/>
              <a:gd name="T118" fmla="*/ 20 w 137"/>
              <a:gd name="T119" fmla="*/ 72 h 149"/>
              <a:gd name="T120" fmla="*/ 0 w 137"/>
              <a:gd name="T121" fmla="*/ 69 h 149"/>
              <a:gd name="T122" fmla="*/ 4 w 137"/>
              <a:gd name="T123" fmla="*/ 6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9">
                <a:moveTo>
                  <a:pt x="103" y="51"/>
                </a:moveTo>
                <a:lnTo>
                  <a:pt x="103" y="51"/>
                </a:lnTo>
                <a:lnTo>
                  <a:pt x="105" y="60"/>
                </a:lnTo>
                <a:lnTo>
                  <a:pt x="105" y="69"/>
                </a:lnTo>
                <a:lnTo>
                  <a:pt x="105" y="69"/>
                </a:lnTo>
                <a:lnTo>
                  <a:pt x="105" y="77"/>
                </a:lnTo>
                <a:lnTo>
                  <a:pt x="103" y="85"/>
                </a:lnTo>
                <a:lnTo>
                  <a:pt x="103" y="51"/>
                </a:lnTo>
                <a:lnTo>
                  <a:pt x="103" y="51"/>
                </a:lnTo>
                <a:close/>
                <a:moveTo>
                  <a:pt x="103" y="108"/>
                </a:moveTo>
                <a:lnTo>
                  <a:pt x="103" y="99"/>
                </a:lnTo>
                <a:lnTo>
                  <a:pt x="103" y="99"/>
                </a:lnTo>
                <a:lnTo>
                  <a:pt x="104" y="100"/>
                </a:lnTo>
                <a:lnTo>
                  <a:pt x="104" y="100"/>
                </a:lnTo>
                <a:lnTo>
                  <a:pt x="116" y="112"/>
                </a:lnTo>
                <a:lnTo>
                  <a:pt x="116" y="112"/>
                </a:lnTo>
                <a:lnTo>
                  <a:pt x="118" y="115"/>
                </a:lnTo>
                <a:lnTo>
                  <a:pt x="116" y="116"/>
                </a:lnTo>
                <a:lnTo>
                  <a:pt x="116" y="116"/>
                </a:lnTo>
                <a:lnTo>
                  <a:pt x="114" y="118"/>
                </a:lnTo>
                <a:lnTo>
                  <a:pt x="111" y="116"/>
                </a:lnTo>
                <a:lnTo>
                  <a:pt x="103" y="108"/>
                </a:lnTo>
                <a:lnTo>
                  <a:pt x="103" y="108"/>
                </a:lnTo>
                <a:close/>
                <a:moveTo>
                  <a:pt x="103" y="38"/>
                </a:moveTo>
                <a:lnTo>
                  <a:pt x="103" y="30"/>
                </a:lnTo>
                <a:lnTo>
                  <a:pt x="111" y="20"/>
                </a:lnTo>
                <a:lnTo>
                  <a:pt x="111" y="20"/>
                </a:lnTo>
                <a:lnTo>
                  <a:pt x="114" y="19"/>
                </a:lnTo>
                <a:lnTo>
                  <a:pt x="116" y="20"/>
                </a:lnTo>
                <a:lnTo>
                  <a:pt x="116" y="20"/>
                </a:lnTo>
                <a:lnTo>
                  <a:pt x="118" y="23"/>
                </a:lnTo>
                <a:lnTo>
                  <a:pt x="116" y="26"/>
                </a:lnTo>
                <a:lnTo>
                  <a:pt x="104" y="38"/>
                </a:lnTo>
                <a:lnTo>
                  <a:pt x="104" y="38"/>
                </a:lnTo>
                <a:lnTo>
                  <a:pt x="104" y="38"/>
                </a:lnTo>
                <a:lnTo>
                  <a:pt x="103" y="38"/>
                </a:lnTo>
                <a:lnTo>
                  <a:pt x="103" y="38"/>
                </a:lnTo>
                <a:close/>
                <a:moveTo>
                  <a:pt x="112" y="69"/>
                </a:moveTo>
                <a:lnTo>
                  <a:pt x="112" y="69"/>
                </a:lnTo>
                <a:lnTo>
                  <a:pt x="112" y="69"/>
                </a:lnTo>
                <a:lnTo>
                  <a:pt x="114" y="66"/>
                </a:lnTo>
                <a:lnTo>
                  <a:pt x="116" y="65"/>
                </a:lnTo>
                <a:lnTo>
                  <a:pt x="133" y="65"/>
                </a:lnTo>
                <a:lnTo>
                  <a:pt x="133" y="65"/>
                </a:lnTo>
                <a:lnTo>
                  <a:pt x="135" y="66"/>
                </a:lnTo>
                <a:lnTo>
                  <a:pt x="137" y="69"/>
                </a:lnTo>
                <a:lnTo>
                  <a:pt x="137" y="69"/>
                </a:lnTo>
                <a:lnTo>
                  <a:pt x="135" y="72"/>
                </a:lnTo>
                <a:lnTo>
                  <a:pt x="133" y="72"/>
                </a:lnTo>
                <a:lnTo>
                  <a:pt x="116" y="72"/>
                </a:lnTo>
                <a:lnTo>
                  <a:pt x="116" y="72"/>
                </a:lnTo>
                <a:lnTo>
                  <a:pt x="114" y="72"/>
                </a:lnTo>
                <a:lnTo>
                  <a:pt x="112" y="69"/>
                </a:lnTo>
                <a:lnTo>
                  <a:pt x="112" y="69"/>
                </a:lnTo>
                <a:close/>
                <a:moveTo>
                  <a:pt x="69" y="31"/>
                </a:moveTo>
                <a:lnTo>
                  <a:pt x="69" y="31"/>
                </a:lnTo>
                <a:lnTo>
                  <a:pt x="78" y="33"/>
                </a:lnTo>
                <a:lnTo>
                  <a:pt x="88" y="37"/>
                </a:lnTo>
                <a:lnTo>
                  <a:pt x="96" y="43"/>
                </a:lnTo>
                <a:lnTo>
                  <a:pt x="103" y="51"/>
                </a:lnTo>
                <a:lnTo>
                  <a:pt x="103" y="85"/>
                </a:lnTo>
                <a:lnTo>
                  <a:pt x="103" y="85"/>
                </a:lnTo>
                <a:lnTo>
                  <a:pt x="96" y="93"/>
                </a:lnTo>
                <a:lnTo>
                  <a:pt x="89" y="100"/>
                </a:lnTo>
                <a:lnTo>
                  <a:pt x="89" y="130"/>
                </a:lnTo>
                <a:lnTo>
                  <a:pt x="89" y="130"/>
                </a:lnTo>
                <a:lnTo>
                  <a:pt x="88" y="137"/>
                </a:lnTo>
                <a:lnTo>
                  <a:pt x="84" y="144"/>
                </a:lnTo>
                <a:lnTo>
                  <a:pt x="77" y="148"/>
                </a:lnTo>
                <a:lnTo>
                  <a:pt x="70" y="149"/>
                </a:lnTo>
                <a:lnTo>
                  <a:pt x="69" y="149"/>
                </a:lnTo>
                <a:lnTo>
                  <a:pt x="69" y="115"/>
                </a:lnTo>
                <a:lnTo>
                  <a:pt x="81" y="115"/>
                </a:lnTo>
                <a:lnTo>
                  <a:pt x="81" y="98"/>
                </a:lnTo>
                <a:lnTo>
                  <a:pt x="81" y="98"/>
                </a:lnTo>
                <a:lnTo>
                  <a:pt x="81" y="96"/>
                </a:lnTo>
                <a:lnTo>
                  <a:pt x="82" y="95"/>
                </a:lnTo>
                <a:lnTo>
                  <a:pt x="82" y="95"/>
                </a:lnTo>
                <a:lnTo>
                  <a:pt x="89" y="89"/>
                </a:lnTo>
                <a:lnTo>
                  <a:pt x="95" y="84"/>
                </a:lnTo>
                <a:lnTo>
                  <a:pt x="97" y="77"/>
                </a:lnTo>
                <a:lnTo>
                  <a:pt x="99" y="69"/>
                </a:lnTo>
                <a:lnTo>
                  <a:pt x="99" y="69"/>
                </a:lnTo>
                <a:lnTo>
                  <a:pt x="97" y="62"/>
                </a:lnTo>
                <a:lnTo>
                  <a:pt x="96" y="57"/>
                </a:lnTo>
                <a:lnTo>
                  <a:pt x="93" y="51"/>
                </a:lnTo>
                <a:lnTo>
                  <a:pt x="89" y="47"/>
                </a:lnTo>
                <a:lnTo>
                  <a:pt x="89" y="47"/>
                </a:lnTo>
                <a:lnTo>
                  <a:pt x="85" y="43"/>
                </a:lnTo>
                <a:lnTo>
                  <a:pt x="80" y="41"/>
                </a:lnTo>
                <a:lnTo>
                  <a:pt x="74" y="39"/>
                </a:lnTo>
                <a:lnTo>
                  <a:pt x="69" y="39"/>
                </a:lnTo>
                <a:lnTo>
                  <a:pt x="69" y="31"/>
                </a:lnTo>
                <a:lnTo>
                  <a:pt x="69" y="31"/>
                </a:lnTo>
                <a:close/>
                <a:moveTo>
                  <a:pt x="103" y="30"/>
                </a:moveTo>
                <a:lnTo>
                  <a:pt x="100" y="33"/>
                </a:lnTo>
                <a:lnTo>
                  <a:pt x="100" y="33"/>
                </a:lnTo>
                <a:lnTo>
                  <a:pt x="99" y="35"/>
                </a:lnTo>
                <a:lnTo>
                  <a:pt x="100" y="38"/>
                </a:lnTo>
                <a:lnTo>
                  <a:pt x="100" y="38"/>
                </a:lnTo>
                <a:lnTo>
                  <a:pt x="103" y="38"/>
                </a:lnTo>
                <a:lnTo>
                  <a:pt x="103" y="30"/>
                </a:lnTo>
                <a:lnTo>
                  <a:pt x="103" y="30"/>
                </a:lnTo>
                <a:close/>
                <a:moveTo>
                  <a:pt x="103" y="99"/>
                </a:moveTo>
                <a:lnTo>
                  <a:pt x="103" y="99"/>
                </a:lnTo>
                <a:lnTo>
                  <a:pt x="100" y="100"/>
                </a:lnTo>
                <a:lnTo>
                  <a:pt x="100" y="100"/>
                </a:lnTo>
                <a:lnTo>
                  <a:pt x="99" y="103"/>
                </a:lnTo>
                <a:lnTo>
                  <a:pt x="100" y="106"/>
                </a:lnTo>
                <a:lnTo>
                  <a:pt x="103" y="108"/>
                </a:lnTo>
                <a:lnTo>
                  <a:pt x="103" y="99"/>
                </a:lnTo>
                <a:lnTo>
                  <a:pt x="103" y="99"/>
                </a:lnTo>
                <a:close/>
                <a:moveTo>
                  <a:pt x="69" y="24"/>
                </a:moveTo>
                <a:lnTo>
                  <a:pt x="69" y="0"/>
                </a:lnTo>
                <a:lnTo>
                  <a:pt x="69" y="0"/>
                </a:lnTo>
                <a:lnTo>
                  <a:pt x="70" y="1"/>
                </a:lnTo>
                <a:lnTo>
                  <a:pt x="72" y="4"/>
                </a:lnTo>
                <a:lnTo>
                  <a:pt x="72" y="20"/>
                </a:lnTo>
                <a:lnTo>
                  <a:pt x="72" y="20"/>
                </a:lnTo>
                <a:lnTo>
                  <a:pt x="70" y="23"/>
                </a:lnTo>
                <a:lnTo>
                  <a:pt x="69" y="24"/>
                </a:lnTo>
                <a:lnTo>
                  <a:pt x="69" y="24"/>
                </a:lnTo>
                <a:close/>
                <a:moveTo>
                  <a:pt x="69" y="149"/>
                </a:moveTo>
                <a:lnTo>
                  <a:pt x="66" y="149"/>
                </a:lnTo>
                <a:lnTo>
                  <a:pt x="66" y="149"/>
                </a:lnTo>
                <a:lnTo>
                  <a:pt x="58" y="148"/>
                </a:lnTo>
                <a:lnTo>
                  <a:pt x="53" y="144"/>
                </a:lnTo>
                <a:lnTo>
                  <a:pt x="49" y="137"/>
                </a:lnTo>
                <a:lnTo>
                  <a:pt x="47" y="130"/>
                </a:lnTo>
                <a:lnTo>
                  <a:pt x="47" y="100"/>
                </a:lnTo>
                <a:lnTo>
                  <a:pt x="47" y="100"/>
                </a:lnTo>
                <a:lnTo>
                  <a:pt x="39" y="93"/>
                </a:lnTo>
                <a:lnTo>
                  <a:pt x="34" y="85"/>
                </a:lnTo>
                <a:lnTo>
                  <a:pt x="34" y="53"/>
                </a:lnTo>
                <a:lnTo>
                  <a:pt x="34" y="53"/>
                </a:lnTo>
                <a:lnTo>
                  <a:pt x="40" y="43"/>
                </a:lnTo>
                <a:lnTo>
                  <a:pt x="47" y="37"/>
                </a:lnTo>
                <a:lnTo>
                  <a:pt x="58" y="33"/>
                </a:lnTo>
                <a:lnTo>
                  <a:pt x="62" y="31"/>
                </a:lnTo>
                <a:lnTo>
                  <a:pt x="69" y="31"/>
                </a:lnTo>
                <a:lnTo>
                  <a:pt x="69" y="39"/>
                </a:lnTo>
                <a:lnTo>
                  <a:pt x="69" y="39"/>
                </a:lnTo>
                <a:lnTo>
                  <a:pt x="62" y="39"/>
                </a:lnTo>
                <a:lnTo>
                  <a:pt x="57" y="41"/>
                </a:lnTo>
                <a:lnTo>
                  <a:pt x="51" y="43"/>
                </a:lnTo>
                <a:lnTo>
                  <a:pt x="47" y="47"/>
                </a:lnTo>
                <a:lnTo>
                  <a:pt x="47" y="47"/>
                </a:lnTo>
                <a:lnTo>
                  <a:pt x="43" y="51"/>
                </a:lnTo>
                <a:lnTo>
                  <a:pt x="40" y="57"/>
                </a:lnTo>
                <a:lnTo>
                  <a:pt x="39" y="62"/>
                </a:lnTo>
                <a:lnTo>
                  <a:pt x="38" y="69"/>
                </a:lnTo>
                <a:lnTo>
                  <a:pt x="38" y="69"/>
                </a:lnTo>
                <a:lnTo>
                  <a:pt x="39" y="77"/>
                </a:lnTo>
                <a:lnTo>
                  <a:pt x="42" y="84"/>
                </a:lnTo>
                <a:lnTo>
                  <a:pt x="47" y="89"/>
                </a:lnTo>
                <a:lnTo>
                  <a:pt x="53" y="95"/>
                </a:lnTo>
                <a:lnTo>
                  <a:pt x="53" y="95"/>
                </a:lnTo>
                <a:lnTo>
                  <a:pt x="53" y="95"/>
                </a:lnTo>
                <a:lnTo>
                  <a:pt x="54" y="96"/>
                </a:lnTo>
                <a:lnTo>
                  <a:pt x="55" y="98"/>
                </a:lnTo>
                <a:lnTo>
                  <a:pt x="55" y="115"/>
                </a:lnTo>
                <a:lnTo>
                  <a:pt x="69" y="115"/>
                </a:lnTo>
                <a:lnTo>
                  <a:pt x="69" y="149"/>
                </a:lnTo>
                <a:lnTo>
                  <a:pt x="69" y="149"/>
                </a:lnTo>
                <a:close/>
                <a:moveTo>
                  <a:pt x="69" y="0"/>
                </a:moveTo>
                <a:lnTo>
                  <a:pt x="69" y="24"/>
                </a:lnTo>
                <a:lnTo>
                  <a:pt x="68" y="24"/>
                </a:lnTo>
                <a:lnTo>
                  <a:pt x="68" y="24"/>
                </a:lnTo>
                <a:lnTo>
                  <a:pt x="68" y="24"/>
                </a:lnTo>
                <a:lnTo>
                  <a:pt x="66" y="23"/>
                </a:lnTo>
                <a:lnTo>
                  <a:pt x="65" y="20"/>
                </a:lnTo>
                <a:lnTo>
                  <a:pt x="65" y="4"/>
                </a:lnTo>
                <a:lnTo>
                  <a:pt x="65" y="4"/>
                </a:lnTo>
                <a:lnTo>
                  <a:pt x="66" y="1"/>
                </a:lnTo>
                <a:lnTo>
                  <a:pt x="68" y="0"/>
                </a:lnTo>
                <a:lnTo>
                  <a:pt x="69" y="0"/>
                </a:lnTo>
                <a:lnTo>
                  <a:pt x="69" y="0"/>
                </a:lnTo>
                <a:close/>
                <a:moveTo>
                  <a:pt x="34" y="107"/>
                </a:moveTo>
                <a:lnTo>
                  <a:pt x="36" y="106"/>
                </a:lnTo>
                <a:lnTo>
                  <a:pt x="36" y="106"/>
                </a:lnTo>
                <a:lnTo>
                  <a:pt x="38" y="103"/>
                </a:lnTo>
                <a:lnTo>
                  <a:pt x="36" y="100"/>
                </a:lnTo>
                <a:lnTo>
                  <a:pt x="36" y="100"/>
                </a:lnTo>
                <a:lnTo>
                  <a:pt x="34" y="99"/>
                </a:lnTo>
                <a:lnTo>
                  <a:pt x="34" y="107"/>
                </a:lnTo>
                <a:lnTo>
                  <a:pt x="34" y="107"/>
                </a:lnTo>
                <a:close/>
                <a:moveTo>
                  <a:pt x="34" y="38"/>
                </a:moveTo>
                <a:lnTo>
                  <a:pt x="34" y="38"/>
                </a:lnTo>
                <a:lnTo>
                  <a:pt x="36" y="38"/>
                </a:lnTo>
                <a:lnTo>
                  <a:pt x="36" y="38"/>
                </a:lnTo>
                <a:lnTo>
                  <a:pt x="38" y="35"/>
                </a:lnTo>
                <a:lnTo>
                  <a:pt x="36" y="33"/>
                </a:lnTo>
                <a:lnTo>
                  <a:pt x="34" y="30"/>
                </a:lnTo>
                <a:lnTo>
                  <a:pt x="34" y="38"/>
                </a:lnTo>
                <a:close/>
                <a:moveTo>
                  <a:pt x="34" y="85"/>
                </a:moveTo>
                <a:lnTo>
                  <a:pt x="34" y="85"/>
                </a:lnTo>
                <a:lnTo>
                  <a:pt x="31" y="77"/>
                </a:lnTo>
                <a:lnTo>
                  <a:pt x="31" y="69"/>
                </a:lnTo>
                <a:lnTo>
                  <a:pt x="31" y="69"/>
                </a:lnTo>
                <a:lnTo>
                  <a:pt x="31" y="61"/>
                </a:lnTo>
                <a:lnTo>
                  <a:pt x="34" y="53"/>
                </a:lnTo>
                <a:lnTo>
                  <a:pt x="34" y="85"/>
                </a:lnTo>
                <a:lnTo>
                  <a:pt x="34" y="85"/>
                </a:lnTo>
                <a:close/>
                <a:moveTo>
                  <a:pt x="34" y="30"/>
                </a:moveTo>
                <a:lnTo>
                  <a:pt x="34" y="38"/>
                </a:lnTo>
                <a:lnTo>
                  <a:pt x="34" y="38"/>
                </a:lnTo>
                <a:lnTo>
                  <a:pt x="31" y="38"/>
                </a:lnTo>
                <a:lnTo>
                  <a:pt x="31" y="38"/>
                </a:lnTo>
                <a:lnTo>
                  <a:pt x="20" y="26"/>
                </a:lnTo>
                <a:lnTo>
                  <a:pt x="20" y="26"/>
                </a:lnTo>
                <a:lnTo>
                  <a:pt x="19" y="23"/>
                </a:lnTo>
                <a:lnTo>
                  <a:pt x="20" y="20"/>
                </a:lnTo>
                <a:lnTo>
                  <a:pt x="20" y="20"/>
                </a:lnTo>
                <a:lnTo>
                  <a:pt x="23" y="19"/>
                </a:lnTo>
                <a:lnTo>
                  <a:pt x="24" y="20"/>
                </a:lnTo>
                <a:lnTo>
                  <a:pt x="34" y="30"/>
                </a:lnTo>
                <a:lnTo>
                  <a:pt x="34" y="30"/>
                </a:lnTo>
                <a:close/>
                <a:moveTo>
                  <a:pt x="34" y="99"/>
                </a:moveTo>
                <a:lnTo>
                  <a:pt x="34" y="107"/>
                </a:lnTo>
                <a:lnTo>
                  <a:pt x="24" y="116"/>
                </a:lnTo>
                <a:lnTo>
                  <a:pt x="24" y="116"/>
                </a:lnTo>
                <a:lnTo>
                  <a:pt x="23" y="118"/>
                </a:lnTo>
                <a:lnTo>
                  <a:pt x="20" y="116"/>
                </a:lnTo>
                <a:lnTo>
                  <a:pt x="20" y="116"/>
                </a:lnTo>
                <a:lnTo>
                  <a:pt x="19" y="115"/>
                </a:lnTo>
                <a:lnTo>
                  <a:pt x="20" y="112"/>
                </a:lnTo>
                <a:lnTo>
                  <a:pt x="31" y="100"/>
                </a:lnTo>
                <a:lnTo>
                  <a:pt x="31" y="100"/>
                </a:lnTo>
                <a:lnTo>
                  <a:pt x="31" y="100"/>
                </a:lnTo>
                <a:lnTo>
                  <a:pt x="34" y="99"/>
                </a:lnTo>
                <a:lnTo>
                  <a:pt x="34" y="99"/>
                </a:lnTo>
                <a:close/>
                <a:moveTo>
                  <a:pt x="4" y="65"/>
                </a:moveTo>
                <a:lnTo>
                  <a:pt x="4" y="65"/>
                </a:lnTo>
                <a:lnTo>
                  <a:pt x="20" y="65"/>
                </a:lnTo>
                <a:lnTo>
                  <a:pt x="20" y="65"/>
                </a:lnTo>
                <a:lnTo>
                  <a:pt x="23" y="66"/>
                </a:lnTo>
                <a:lnTo>
                  <a:pt x="24" y="69"/>
                </a:lnTo>
                <a:lnTo>
                  <a:pt x="24" y="69"/>
                </a:lnTo>
                <a:lnTo>
                  <a:pt x="23" y="72"/>
                </a:lnTo>
                <a:lnTo>
                  <a:pt x="20" y="72"/>
                </a:lnTo>
                <a:lnTo>
                  <a:pt x="4" y="72"/>
                </a:lnTo>
                <a:lnTo>
                  <a:pt x="4" y="72"/>
                </a:lnTo>
                <a:lnTo>
                  <a:pt x="1" y="72"/>
                </a:lnTo>
                <a:lnTo>
                  <a:pt x="0" y="69"/>
                </a:lnTo>
                <a:lnTo>
                  <a:pt x="0" y="69"/>
                </a:lnTo>
                <a:lnTo>
                  <a:pt x="1" y="66"/>
                </a:lnTo>
                <a:lnTo>
                  <a:pt x="4" y="65"/>
                </a:lnTo>
                <a:lnTo>
                  <a:pt x="4" y="65"/>
                </a:lnTo>
                <a:close/>
              </a:path>
            </a:pathLst>
          </a:custGeom>
          <a:solidFill>
            <a:schemeClr val="accent1"/>
          </a:solidFill>
          <a:ln w="12700" cap="flat" cmpd="sng" algn="ctr">
            <a:noFill/>
            <a:prstDash val="solid"/>
            <a:miter lim="800000"/>
          </a:ln>
          <a:effectLst/>
        </p:spPr>
        <p:txBody>
          <a:bodyPr lIns="91453" tIns="45726" rIns="91453" bIns="45726" rtlCol="0" anchor="ctr"/>
          <a:lstStyle/>
          <a:p>
            <a:pPr algn="ctr" defTabSz="914400" fontAlgn="auto">
              <a:spcBef>
                <a:spcPts val="0"/>
              </a:spcBef>
              <a:spcAft>
                <a:spcPts val="0"/>
              </a:spcAft>
              <a:defRPr/>
            </a:pPr>
            <a:endParaRPr lang="zh-CN" altLang="en-US" sz="1780" kern="0" dirty="0">
              <a:solidFill>
                <a:prstClr val="white"/>
              </a:solidFill>
              <a:latin typeface="楷体" panose="02010609060101010101" pitchFamily="2" charset="-122"/>
            </a:endParaRPr>
          </a:p>
        </p:txBody>
      </p:sp>
      <p:sp>
        <p:nvSpPr>
          <p:cNvPr id="321" name="矩形 320"/>
          <p:cNvSpPr/>
          <p:nvPr/>
        </p:nvSpPr>
        <p:spPr>
          <a:xfrm>
            <a:off x="3786377" y="1660061"/>
            <a:ext cx="1927924" cy="506730"/>
          </a:xfrm>
          <a:prstGeom prst="rect">
            <a:avLst/>
          </a:prstGeom>
        </p:spPr>
        <p:txBody>
          <a:bodyPr wrap="square" lIns="91453" tIns="45726" rIns="91453" bIns="45726">
            <a:spAutoFit/>
          </a:bodyPr>
          <a:lstStyle/>
          <a:p>
            <a:pPr>
              <a:lnSpc>
                <a:spcPct val="150000"/>
              </a:lnSpc>
            </a:pPr>
            <a:r>
              <a:rPr lang="en-US" altLang="zh-CN" sz="1800" b="1" dirty="0">
                <a:solidFill>
                  <a:schemeClr val="accent1"/>
                </a:solidFill>
                <a:latin typeface="楷体" panose="02010609060101010101" pitchFamily="2" charset="-122"/>
                <a:ea typeface="楷体" panose="02010609060101010101" pitchFamily="2" charset="-122"/>
              </a:rPr>
              <a:t>1.</a:t>
            </a:r>
            <a:r>
              <a:rPr lang="zh-CN" altLang="en-US" sz="1800" b="1" dirty="0">
                <a:solidFill>
                  <a:schemeClr val="accent1"/>
                </a:solidFill>
                <a:latin typeface="楷体" panose="02010609060101010101" pitchFamily="2" charset="-122"/>
                <a:ea typeface="楷体" panose="02010609060101010101" pitchFamily="2" charset="-122"/>
              </a:rPr>
              <a:t>寻找原因</a:t>
            </a:r>
            <a:endParaRPr lang="en-US" altLang="zh-CN" sz="1800" b="1" dirty="0">
              <a:solidFill>
                <a:schemeClr val="accent1"/>
              </a:solidFill>
              <a:latin typeface="楷体" panose="02010609060101010101" pitchFamily="2" charset="-122"/>
              <a:ea typeface="楷体" panose="02010609060101010101" pitchFamily="2" charset="-122"/>
            </a:endParaRPr>
          </a:p>
        </p:txBody>
      </p:sp>
      <p:sp>
        <p:nvSpPr>
          <p:cNvPr id="323" name="矩形 322"/>
          <p:cNvSpPr/>
          <p:nvPr/>
        </p:nvSpPr>
        <p:spPr>
          <a:xfrm>
            <a:off x="3822178" y="3013677"/>
            <a:ext cx="1927924" cy="922020"/>
          </a:xfrm>
          <a:prstGeom prst="rect">
            <a:avLst/>
          </a:prstGeom>
        </p:spPr>
        <p:txBody>
          <a:bodyPr wrap="square" lIns="91453" tIns="45726" rIns="91453" bIns="45726">
            <a:spAutoFit/>
          </a:bodyPr>
          <a:lstStyle/>
          <a:p>
            <a:pPr>
              <a:lnSpc>
                <a:spcPct val="150000"/>
              </a:lnSpc>
            </a:pPr>
            <a:r>
              <a:rPr lang="en-US" altLang="zh-CN" sz="1800" b="1" dirty="0">
                <a:solidFill>
                  <a:schemeClr val="accent4"/>
                </a:solidFill>
                <a:latin typeface="楷体" panose="02010609060101010101" pitchFamily="2" charset="-122"/>
                <a:ea typeface="楷体" panose="02010609060101010101" pitchFamily="2" charset="-122"/>
              </a:rPr>
              <a:t>3.</a:t>
            </a:r>
            <a:r>
              <a:rPr lang="zh-CN" altLang="en-US" sz="1800" b="1" dirty="0">
                <a:solidFill>
                  <a:schemeClr val="accent4"/>
                </a:solidFill>
                <a:latin typeface="楷体" panose="02010609060101010101" pitchFamily="2" charset="-122"/>
                <a:ea typeface="楷体" panose="02010609060101010101" pitchFamily="2" charset="-122"/>
              </a:rPr>
              <a:t>采取积极的发展策略</a:t>
            </a:r>
            <a:endParaRPr lang="zh-CN" altLang="en-US" sz="1800" b="1" dirty="0">
              <a:solidFill>
                <a:schemeClr val="accent4"/>
              </a:solidFill>
              <a:latin typeface="楷体" panose="02010609060101010101" pitchFamily="2" charset="-122"/>
              <a:ea typeface="楷体" panose="02010609060101010101" pitchFamily="2" charset="-122"/>
            </a:endParaRPr>
          </a:p>
        </p:txBody>
      </p:sp>
      <p:sp>
        <p:nvSpPr>
          <p:cNvPr id="325" name="矩形 324"/>
          <p:cNvSpPr/>
          <p:nvPr/>
        </p:nvSpPr>
        <p:spPr>
          <a:xfrm>
            <a:off x="6417976" y="1695658"/>
            <a:ext cx="2331281" cy="506730"/>
          </a:xfrm>
          <a:prstGeom prst="rect">
            <a:avLst/>
          </a:prstGeom>
        </p:spPr>
        <p:txBody>
          <a:bodyPr wrap="square" lIns="91453" tIns="45726" rIns="91453" bIns="45726">
            <a:spAutoFit/>
          </a:bodyPr>
          <a:lstStyle/>
          <a:p>
            <a:pPr>
              <a:lnSpc>
                <a:spcPct val="150000"/>
              </a:lnSpc>
            </a:pPr>
            <a:r>
              <a:rPr lang="en-US" altLang="zh-CN" sz="1800" b="1" dirty="0">
                <a:solidFill>
                  <a:schemeClr val="accent4"/>
                </a:solidFill>
                <a:latin typeface="楷体" panose="02010609060101010101" pitchFamily="2" charset="-122"/>
                <a:ea typeface="楷体" panose="02010609060101010101" pitchFamily="2" charset="-122"/>
              </a:rPr>
              <a:t>2.</a:t>
            </a:r>
            <a:r>
              <a:rPr lang="zh-CN" altLang="en-US" sz="1800" b="1" dirty="0">
                <a:solidFill>
                  <a:schemeClr val="accent4"/>
                </a:solidFill>
                <a:latin typeface="楷体" panose="02010609060101010101" pitchFamily="2" charset="-122"/>
                <a:ea typeface="楷体" panose="02010609060101010101" pitchFamily="2" charset="-122"/>
              </a:rPr>
              <a:t>明确个人的抱负</a:t>
            </a:r>
            <a:endParaRPr lang="en-US" altLang="zh-CN" sz="1800" b="1" dirty="0">
              <a:solidFill>
                <a:schemeClr val="accent4"/>
              </a:solidFill>
              <a:latin typeface="楷体" panose="02010609060101010101" pitchFamily="2" charset="-122"/>
              <a:ea typeface="楷体" panose="02010609060101010101" pitchFamily="2" charset="-122"/>
            </a:endParaRPr>
          </a:p>
        </p:txBody>
      </p:sp>
      <p:sp>
        <p:nvSpPr>
          <p:cNvPr id="327" name="矩形 326"/>
          <p:cNvSpPr/>
          <p:nvPr/>
        </p:nvSpPr>
        <p:spPr>
          <a:xfrm>
            <a:off x="6445002" y="3004592"/>
            <a:ext cx="1927924" cy="506730"/>
          </a:xfrm>
          <a:prstGeom prst="rect">
            <a:avLst/>
          </a:prstGeom>
        </p:spPr>
        <p:txBody>
          <a:bodyPr wrap="square" lIns="91453" tIns="45726" rIns="91453" bIns="45726">
            <a:spAutoFit/>
          </a:bodyPr>
          <a:lstStyle/>
          <a:p>
            <a:pPr>
              <a:lnSpc>
                <a:spcPct val="150000"/>
              </a:lnSpc>
            </a:pPr>
            <a:r>
              <a:rPr lang="en-US" altLang="zh-CN" sz="1800" b="1" dirty="0">
                <a:solidFill>
                  <a:schemeClr val="accent1"/>
                </a:solidFill>
                <a:latin typeface="楷体" panose="02010609060101010101" pitchFamily="2" charset="-122"/>
                <a:ea typeface="楷体" panose="02010609060101010101" pitchFamily="2" charset="-122"/>
              </a:rPr>
              <a:t>4.</a:t>
            </a:r>
            <a:r>
              <a:rPr lang="zh-CN" altLang="en-US" sz="1800" b="1" dirty="0">
                <a:solidFill>
                  <a:schemeClr val="accent1"/>
                </a:solidFill>
                <a:latin typeface="楷体" panose="02010609060101010101" pitchFamily="2" charset="-122"/>
                <a:ea typeface="楷体" panose="02010609060101010101" pitchFamily="2" charset="-122"/>
              </a:rPr>
              <a:t>端正态度</a:t>
            </a:r>
            <a:endParaRPr lang="zh-CN" altLang="en-US" sz="1800" b="1" dirty="0">
              <a:solidFill>
                <a:schemeClr val="accent1"/>
              </a:solidFill>
              <a:latin typeface="楷体" panose="02010609060101010101" pitchFamily="2" charset="-122"/>
              <a:ea typeface="楷体" panose="02010609060101010101" pitchFamily="2" charset="-122"/>
            </a:endParaRPr>
          </a:p>
        </p:txBody>
      </p:sp>
      <p:grpSp>
        <p:nvGrpSpPr>
          <p:cNvPr id="21" name="组合 328"/>
          <p:cNvGrpSpPr/>
          <p:nvPr/>
        </p:nvGrpSpPr>
        <p:grpSpPr>
          <a:xfrm>
            <a:off x="3413516" y="3103143"/>
            <a:ext cx="393826" cy="393803"/>
            <a:chOff x="3564033" y="3063299"/>
            <a:chExt cx="393757" cy="393757"/>
          </a:xfrm>
        </p:grpSpPr>
        <p:sp>
          <p:nvSpPr>
            <p:cNvPr id="330" name="椭圆 329"/>
            <p:cNvSpPr/>
            <p:nvPr/>
          </p:nvSpPr>
          <p:spPr>
            <a:xfrm>
              <a:off x="3564033" y="3063299"/>
              <a:ext cx="393757" cy="39375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Freeform 893"/>
            <p:cNvSpPr>
              <a:spLocks noEditPoints="1"/>
            </p:cNvSpPr>
            <p:nvPr/>
          </p:nvSpPr>
          <p:spPr bwMode="auto">
            <a:xfrm>
              <a:off x="3674786" y="3111991"/>
              <a:ext cx="172250" cy="296371"/>
            </a:xfrm>
            <a:custGeom>
              <a:avLst/>
              <a:gdLst>
                <a:gd name="T0" fmla="*/ 105 w 115"/>
                <a:gd name="T1" fmla="*/ 49 h 198"/>
                <a:gd name="T2" fmla="*/ 115 w 115"/>
                <a:gd name="T3" fmla="*/ 53 h 198"/>
                <a:gd name="T4" fmla="*/ 101 w 115"/>
                <a:gd name="T5" fmla="*/ 93 h 198"/>
                <a:gd name="T6" fmla="*/ 89 w 115"/>
                <a:gd name="T7" fmla="*/ 93 h 198"/>
                <a:gd name="T8" fmla="*/ 105 w 115"/>
                <a:gd name="T9" fmla="*/ 49 h 198"/>
                <a:gd name="T10" fmla="*/ 112 w 115"/>
                <a:gd name="T11" fmla="*/ 18 h 198"/>
                <a:gd name="T12" fmla="*/ 109 w 115"/>
                <a:gd name="T13" fmla="*/ 17 h 198"/>
                <a:gd name="T14" fmla="*/ 94 w 115"/>
                <a:gd name="T15" fmla="*/ 33 h 198"/>
                <a:gd name="T16" fmla="*/ 114 w 115"/>
                <a:gd name="T17" fmla="*/ 39 h 198"/>
                <a:gd name="T18" fmla="*/ 112 w 115"/>
                <a:gd name="T19" fmla="*/ 18 h 198"/>
                <a:gd name="T20" fmla="*/ 78 w 115"/>
                <a:gd name="T21" fmla="*/ 93 h 198"/>
                <a:gd name="T22" fmla="*/ 95 w 115"/>
                <a:gd name="T23" fmla="*/ 46 h 198"/>
                <a:gd name="T24" fmla="*/ 85 w 115"/>
                <a:gd name="T25" fmla="*/ 42 h 198"/>
                <a:gd name="T26" fmla="*/ 67 w 115"/>
                <a:gd name="T27" fmla="*/ 93 h 198"/>
                <a:gd name="T28" fmla="*/ 78 w 115"/>
                <a:gd name="T29" fmla="*/ 93 h 198"/>
                <a:gd name="T30" fmla="*/ 2 w 115"/>
                <a:gd name="T31" fmla="*/ 25 h 198"/>
                <a:gd name="T32" fmla="*/ 15 w 115"/>
                <a:gd name="T33" fmla="*/ 3 h 198"/>
                <a:gd name="T34" fmla="*/ 38 w 115"/>
                <a:gd name="T35" fmla="*/ 16 h 198"/>
                <a:gd name="T36" fmla="*/ 58 w 115"/>
                <a:gd name="T37" fmla="*/ 93 h 198"/>
                <a:gd name="T38" fmla="*/ 20 w 115"/>
                <a:gd name="T39" fmla="*/ 93 h 198"/>
                <a:gd name="T40" fmla="*/ 2 w 115"/>
                <a:gd name="T41" fmla="*/ 25 h 198"/>
                <a:gd name="T42" fmla="*/ 16 w 115"/>
                <a:gd name="T43" fmla="*/ 22 h 198"/>
                <a:gd name="T44" fmla="*/ 28 w 115"/>
                <a:gd name="T45" fmla="*/ 69 h 198"/>
                <a:gd name="T46" fmla="*/ 34 w 115"/>
                <a:gd name="T47" fmla="*/ 72 h 198"/>
                <a:gd name="T48" fmla="*/ 37 w 115"/>
                <a:gd name="T49" fmla="*/ 66 h 198"/>
                <a:gd name="T50" fmla="*/ 24 w 115"/>
                <a:gd name="T51" fmla="*/ 19 h 198"/>
                <a:gd name="T52" fmla="*/ 19 w 115"/>
                <a:gd name="T53" fmla="*/ 16 h 198"/>
                <a:gd name="T54" fmla="*/ 16 w 115"/>
                <a:gd name="T55" fmla="*/ 22 h 198"/>
                <a:gd name="T56" fmla="*/ 107 w 115"/>
                <a:gd name="T57" fmla="*/ 100 h 198"/>
                <a:gd name="T58" fmla="*/ 8 w 115"/>
                <a:gd name="T59" fmla="*/ 100 h 198"/>
                <a:gd name="T60" fmla="*/ 2 w 115"/>
                <a:gd name="T61" fmla="*/ 105 h 198"/>
                <a:gd name="T62" fmla="*/ 8 w 115"/>
                <a:gd name="T63" fmla="*/ 109 h 198"/>
                <a:gd name="T64" fmla="*/ 19 w 115"/>
                <a:gd name="T65" fmla="*/ 190 h 198"/>
                <a:gd name="T66" fmla="*/ 14 w 115"/>
                <a:gd name="T67" fmla="*/ 194 h 198"/>
                <a:gd name="T68" fmla="*/ 20 w 115"/>
                <a:gd name="T69" fmla="*/ 198 h 198"/>
                <a:gd name="T70" fmla="*/ 95 w 115"/>
                <a:gd name="T71" fmla="*/ 198 h 198"/>
                <a:gd name="T72" fmla="*/ 101 w 115"/>
                <a:gd name="T73" fmla="*/ 194 h 198"/>
                <a:gd name="T74" fmla="*/ 96 w 115"/>
                <a:gd name="T75" fmla="*/ 190 h 198"/>
                <a:gd name="T76" fmla="*/ 107 w 115"/>
                <a:gd name="T77" fmla="*/ 109 h 198"/>
                <a:gd name="T78" fmla="*/ 113 w 115"/>
                <a:gd name="T79" fmla="*/ 105 h 198"/>
                <a:gd name="T80" fmla="*/ 107 w 115"/>
                <a:gd name="T81" fmla="*/ 100 h 198"/>
                <a:gd name="T82" fmla="*/ 34 w 115"/>
                <a:gd name="T83" fmla="*/ 186 h 198"/>
                <a:gd name="T84" fmla="*/ 34 w 115"/>
                <a:gd name="T85" fmla="*/ 186 h 198"/>
                <a:gd name="T86" fmla="*/ 30 w 115"/>
                <a:gd name="T87" fmla="*/ 183 h 198"/>
                <a:gd name="T88" fmla="*/ 20 w 115"/>
                <a:gd name="T89" fmla="*/ 115 h 198"/>
                <a:gd name="T90" fmla="*/ 23 w 115"/>
                <a:gd name="T91" fmla="*/ 110 h 198"/>
                <a:gd name="T92" fmla="*/ 28 w 115"/>
                <a:gd name="T93" fmla="*/ 114 h 198"/>
                <a:gd name="T94" fmla="*/ 38 w 115"/>
                <a:gd name="T95" fmla="*/ 182 h 198"/>
                <a:gd name="T96" fmla="*/ 34 w 115"/>
                <a:gd name="T97" fmla="*/ 186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 h="198">
                  <a:moveTo>
                    <a:pt x="105" y="49"/>
                  </a:moveTo>
                  <a:cubicBezTo>
                    <a:pt x="115" y="53"/>
                    <a:pt x="115" y="53"/>
                    <a:pt x="115" y="53"/>
                  </a:cubicBezTo>
                  <a:cubicBezTo>
                    <a:pt x="101" y="93"/>
                    <a:pt x="101" y="93"/>
                    <a:pt x="101" y="93"/>
                  </a:cubicBezTo>
                  <a:cubicBezTo>
                    <a:pt x="89" y="93"/>
                    <a:pt x="89" y="93"/>
                    <a:pt x="89" y="93"/>
                  </a:cubicBezTo>
                  <a:lnTo>
                    <a:pt x="105" y="49"/>
                  </a:lnTo>
                  <a:close/>
                  <a:moveTo>
                    <a:pt x="112" y="18"/>
                  </a:moveTo>
                  <a:cubicBezTo>
                    <a:pt x="112" y="16"/>
                    <a:pt x="111" y="16"/>
                    <a:pt x="109" y="17"/>
                  </a:cubicBezTo>
                  <a:cubicBezTo>
                    <a:pt x="94" y="33"/>
                    <a:pt x="94" y="33"/>
                    <a:pt x="94" y="33"/>
                  </a:cubicBezTo>
                  <a:cubicBezTo>
                    <a:pt x="114" y="39"/>
                    <a:pt x="114" y="39"/>
                    <a:pt x="114" y="39"/>
                  </a:cubicBezTo>
                  <a:lnTo>
                    <a:pt x="112" y="18"/>
                  </a:lnTo>
                  <a:close/>
                  <a:moveTo>
                    <a:pt x="78" y="93"/>
                  </a:moveTo>
                  <a:cubicBezTo>
                    <a:pt x="95" y="46"/>
                    <a:pt x="95" y="46"/>
                    <a:pt x="95" y="46"/>
                  </a:cubicBezTo>
                  <a:cubicBezTo>
                    <a:pt x="85" y="42"/>
                    <a:pt x="85" y="42"/>
                    <a:pt x="85" y="42"/>
                  </a:cubicBezTo>
                  <a:cubicBezTo>
                    <a:pt x="67" y="93"/>
                    <a:pt x="67" y="93"/>
                    <a:pt x="67" y="93"/>
                  </a:cubicBezTo>
                  <a:lnTo>
                    <a:pt x="78" y="93"/>
                  </a:lnTo>
                  <a:close/>
                  <a:moveTo>
                    <a:pt x="2" y="25"/>
                  </a:moveTo>
                  <a:cubicBezTo>
                    <a:pt x="0" y="15"/>
                    <a:pt x="5" y="5"/>
                    <a:pt x="15" y="3"/>
                  </a:cubicBezTo>
                  <a:cubicBezTo>
                    <a:pt x="25" y="0"/>
                    <a:pt x="35" y="6"/>
                    <a:pt x="38" y="16"/>
                  </a:cubicBezTo>
                  <a:cubicBezTo>
                    <a:pt x="58" y="93"/>
                    <a:pt x="58" y="93"/>
                    <a:pt x="58" y="93"/>
                  </a:cubicBezTo>
                  <a:cubicBezTo>
                    <a:pt x="20" y="93"/>
                    <a:pt x="20" y="93"/>
                    <a:pt x="20" y="93"/>
                  </a:cubicBezTo>
                  <a:lnTo>
                    <a:pt x="2" y="25"/>
                  </a:lnTo>
                  <a:close/>
                  <a:moveTo>
                    <a:pt x="16" y="22"/>
                  </a:moveTo>
                  <a:cubicBezTo>
                    <a:pt x="28" y="69"/>
                    <a:pt x="28" y="69"/>
                    <a:pt x="28" y="69"/>
                  </a:cubicBezTo>
                  <a:cubicBezTo>
                    <a:pt x="29" y="71"/>
                    <a:pt x="31" y="72"/>
                    <a:pt x="34" y="72"/>
                  </a:cubicBezTo>
                  <a:cubicBezTo>
                    <a:pt x="36" y="71"/>
                    <a:pt x="38" y="69"/>
                    <a:pt x="37" y="66"/>
                  </a:cubicBezTo>
                  <a:cubicBezTo>
                    <a:pt x="24" y="19"/>
                    <a:pt x="24" y="19"/>
                    <a:pt x="24" y="19"/>
                  </a:cubicBezTo>
                  <a:cubicBezTo>
                    <a:pt x="24" y="17"/>
                    <a:pt x="21" y="16"/>
                    <a:pt x="19" y="16"/>
                  </a:cubicBezTo>
                  <a:cubicBezTo>
                    <a:pt x="16" y="17"/>
                    <a:pt x="15" y="19"/>
                    <a:pt x="16" y="22"/>
                  </a:cubicBezTo>
                  <a:close/>
                  <a:moveTo>
                    <a:pt x="107" y="100"/>
                  </a:moveTo>
                  <a:cubicBezTo>
                    <a:pt x="8" y="100"/>
                    <a:pt x="8" y="100"/>
                    <a:pt x="8" y="100"/>
                  </a:cubicBezTo>
                  <a:cubicBezTo>
                    <a:pt x="5" y="100"/>
                    <a:pt x="2" y="102"/>
                    <a:pt x="2" y="105"/>
                  </a:cubicBezTo>
                  <a:cubicBezTo>
                    <a:pt x="2" y="107"/>
                    <a:pt x="4" y="109"/>
                    <a:pt x="8" y="109"/>
                  </a:cubicBezTo>
                  <a:cubicBezTo>
                    <a:pt x="19" y="190"/>
                    <a:pt x="19" y="190"/>
                    <a:pt x="19" y="190"/>
                  </a:cubicBezTo>
                  <a:cubicBezTo>
                    <a:pt x="16" y="190"/>
                    <a:pt x="14" y="192"/>
                    <a:pt x="14" y="194"/>
                  </a:cubicBezTo>
                  <a:cubicBezTo>
                    <a:pt x="14" y="196"/>
                    <a:pt x="17" y="198"/>
                    <a:pt x="20" y="198"/>
                  </a:cubicBezTo>
                  <a:cubicBezTo>
                    <a:pt x="95" y="198"/>
                    <a:pt x="95" y="198"/>
                    <a:pt x="95" y="198"/>
                  </a:cubicBezTo>
                  <a:cubicBezTo>
                    <a:pt x="98" y="198"/>
                    <a:pt x="101" y="196"/>
                    <a:pt x="101" y="194"/>
                  </a:cubicBezTo>
                  <a:cubicBezTo>
                    <a:pt x="101" y="192"/>
                    <a:pt x="99" y="190"/>
                    <a:pt x="96" y="190"/>
                  </a:cubicBezTo>
                  <a:cubicBezTo>
                    <a:pt x="107" y="109"/>
                    <a:pt x="107" y="109"/>
                    <a:pt x="107" y="109"/>
                  </a:cubicBezTo>
                  <a:cubicBezTo>
                    <a:pt x="111" y="109"/>
                    <a:pt x="113" y="107"/>
                    <a:pt x="113" y="105"/>
                  </a:cubicBezTo>
                  <a:cubicBezTo>
                    <a:pt x="113" y="102"/>
                    <a:pt x="110" y="100"/>
                    <a:pt x="107" y="100"/>
                  </a:cubicBezTo>
                  <a:close/>
                  <a:moveTo>
                    <a:pt x="34" y="186"/>
                  </a:moveTo>
                  <a:cubicBezTo>
                    <a:pt x="34" y="186"/>
                    <a:pt x="34" y="186"/>
                    <a:pt x="34" y="186"/>
                  </a:cubicBezTo>
                  <a:cubicBezTo>
                    <a:pt x="32" y="186"/>
                    <a:pt x="30" y="185"/>
                    <a:pt x="30" y="183"/>
                  </a:cubicBezTo>
                  <a:cubicBezTo>
                    <a:pt x="20" y="115"/>
                    <a:pt x="20" y="115"/>
                    <a:pt x="20" y="115"/>
                  </a:cubicBezTo>
                  <a:cubicBezTo>
                    <a:pt x="19" y="112"/>
                    <a:pt x="21" y="110"/>
                    <a:pt x="23" y="110"/>
                  </a:cubicBezTo>
                  <a:cubicBezTo>
                    <a:pt x="26" y="110"/>
                    <a:pt x="28" y="111"/>
                    <a:pt x="28" y="114"/>
                  </a:cubicBezTo>
                  <a:cubicBezTo>
                    <a:pt x="38" y="182"/>
                    <a:pt x="38" y="182"/>
                    <a:pt x="38" y="182"/>
                  </a:cubicBezTo>
                  <a:cubicBezTo>
                    <a:pt x="38" y="184"/>
                    <a:pt x="37" y="186"/>
                    <a:pt x="34" y="186"/>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2" name="组合 331"/>
          <p:cNvGrpSpPr/>
          <p:nvPr/>
        </p:nvGrpSpPr>
        <p:grpSpPr>
          <a:xfrm>
            <a:off x="6018153" y="3120332"/>
            <a:ext cx="393826" cy="393803"/>
            <a:chOff x="6168219" y="3132131"/>
            <a:chExt cx="393757" cy="393757"/>
          </a:xfrm>
        </p:grpSpPr>
        <p:sp>
          <p:nvSpPr>
            <p:cNvPr id="333" name="椭圆 332"/>
            <p:cNvSpPr/>
            <p:nvPr/>
          </p:nvSpPr>
          <p:spPr>
            <a:xfrm>
              <a:off x="6168219" y="3132131"/>
              <a:ext cx="393757" cy="39375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4" name="Freeform 895"/>
            <p:cNvSpPr>
              <a:spLocks noEditPoints="1"/>
            </p:cNvSpPr>
            <p:nvPr/>
          </p:nvSpPr>
          <p:spPr bwMode="auto">
            <a:xfrm>
              <a:off x="6254526" y="3187600"/>
              <a:ext cx="221142" cy="266490"/>
            </a:xfrm>
            <a:custGeom>
              <a:avLst/>
              <a:gdLst>
                <a:gd name="T0" fmla="*/ 167 w 167"/>
                <a:gd name="T1" fmla="*/ 194 h 201"/>
                <a:gd name="T2" fmla="*/ 160 w 167"/>
                <a:gd name="T3" fmla="*/ 201 h 201"/>
                <a:gd name="T4" fmla="*/ 31 w 167"/>
                <a:gd name="T5" fmla="*/ 201 h 201"/>
                <a:gd name="T6" fmla="*/ 0 w 167"/>
                <a:gd name="T7" fmla="*/ 170 h 201"/>
                <a:gd name="T8" fmla="*/ 31 w 167"/>
                <a:gd name="T9" fmla="*/ 139 h 201"/>
                <a:gd name="T10" fmla="*/ 160 w 167"/>
                <a:gd name="T11" fmla="*/ 139 h 201"/>
                <a:gd name="T12" fmla="*/ 167 w 167"/>
                <a:gd name="T13" fmla="*/ 146 h 201"/>
                <a:gd name="T14" fmla="*/ 160 w 167"/>
                <a:gd name="T15" fmla="*/ 154 h 201"/>
                <a:gd name="T16" fmla="*/ 33 w 167"/>
                <a:gd name="T17" fmla="*/ 154 h 201"/>
                <a:gd name="T18" fmla="*/ 17 w 167"/>
                <a:gd name="T19" fmla="*/ 170 h 201"/>
                <a:gd name="T20" fmla="*/ 33 w 167"/>
                <a:gd name="T21" fmla="*/ 187 h 201"/>
                <a:gd name="T22" fmla="*/ 160 w 167"/>
                <a:gd name="T23" fmla="*/ 187 h 201"/>
                <a:gd name="T24" fmla="*/ 167 w 167"/>
                <a:gd name="T25" fmla="*/ 194 h 201"/>
                <a:gd name="T26" fmla="*/ 86 w 167"/>
                <a:gd name="T27" fmla="*/ 28 h 201"/>
                <a:gd name="T28" fmla="*/ 114 w 167"/>
                <a:gd name="T29" fmla="*/ 2 h 201"/>
                <a:gd name="T30" fmla="*/ 113 w 167"/>
                <a:gd name="T31" fmla="*/ 0 h 201"/>
                <a:gd name="T32" fmla="*/ 111 w 167"/>
                <a:gd name="T33" fmla="*/ 0 h 201"/>
                <a:gd name="T34" fmla="*/ 84 w 167"/>
                <a:gd name="T35" fmla="*/ 26 h 201"/>
                <a:gd name="T36" fmla="*/ 84 w 167"/>
                <a:gd name="T37" fmla="*/ 28 h 201"/>
                <a:gd name="T38" fmla="*/ 86 w 167"/>
                <a:gd name="T39" fmla="*/ 28 h 201"/>
                <a:gd name="T40" fmla="*/ 137 w 167"/>
                <a:gd name="T41" fmla="*/ 50 h 201"/>
                <a:gd name="T42" fmla="*/ 108 w 167"/>
                <a:gd name="T43" fmla="*/ 31 h 201"/>
                <a:gd name="T44" fmla="*/ 85 w 167"/>
                <a:gd name="T45" fmla="*/ 36 h 201"/>
                <a:gd name="T46" fmla="*/ 63 w 167"/>
                <a:gd name="T47" fmla="*/ 31 h 201"/>
                <a:gd name="T48" fmla="*/ 34 w 167"/>
                <a:gd name="T49" fmla="*/ 50 h 201"/>
                <a:gd name="T50" fmla="*/ 64 w 167"/>
                <a:gd name="T51" fmla="*/ 125 h 201"/>
                <a:gd name="T52" fmla="*/ 85 w 167"/>
                <a:gd name="T53" fmla="*/ 120 h 201"/>
                <a:gd name="T54" fmla="*/ 106 w 167"/>
                <a:gd name="T55" fmla="*/ 125 h 201"/>
                <a:gd name="T56" fmla="*/ 137 w 167"/>
                <a:gd name="T57" fmla="*/ 50 h 201"/>
                <a:gd name="T58" fmla="*/ 63 w 167"/>
                <a:gd name="T59" fmla="*/ 46 h 201"/>
                <a:gd name="T60" fmla="*/ 62 w 167"/>
                <a:gd name="T61" fmla="*/ 46 h 201"/>
                <a:gd name="T62" fmla="*/ 47 w 167"/>
                <a:gd name="T63" fmla="*/ 59 h 201"/>
                <a:gd name="T64" fmla="*/ 44 w 167"/>
                <a:gd name="T65" fmla="*/ 62 h 201"/>
                <a:gd name="T66" fmla="*/ 43 w 167"/>
                <a:gd name="T67" fmla="*/ 62 h 201"/>
                <a:gd name="T68" fmla="*/ 43 w 167"/>
                <a:gd name="T69" fmla="*/ 62 h 201"/>
                <a:gd name="T70" fmla="*/ 40 w 167"/>
                <a:gd name="T71" fmla="*/ 57 h 201"/>
                <a:gd name="T72" fmla="*/ 62 w 167"/>
                <a:gd name="T73" fmla="*/ 39 h 201"/>
                <a:gd name="T74" fmla="*/ 63 w 167"/>
                <a:gd name="T75" fmla="*/ 39 h 201"/>
                <a:gd name="T76" fmla="*/ 67 w 167"/>
                <a:gd name="T77" fmla="*/ 43 h 201"/>
                <a:gd name="T78" fmla="*/ 63 w 167"/>
                <a:gd name="T79" fmla="*/ 4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7" h="201">
                  <a:moveTo>
                    <a:pt x="167" y="194"/>
                  </a:moveTo>
                  <a:cubicBezTo>
                    <a:pt x="167" y="198"/>
                    <a:pt x="164" y="201"/>
                    <a:pt x="160" y="201"/>
                  </a:cubicBezTo>
                  <a:cubicBezTo>
                    <a:pt x="31" y="201"/>
                    <a:pt x="31" y="201"/>
                    <a:pt x="31" y="201"/>
                  </a:cubicBezTo>
                  <a:cubicBezTo>
                    <a:pt x="14" y="201"/>
                    <a:pt x="0" y="187"/>
                    <a:pt x="0" y="170"/>
                  </a:cubicBezTo>
                  <a:cubicBezTo>
                    <a:pt x="0" y="153"/>
                    <a:pt x="14" y="139"/>
                    <a:pt x="31" y="139"/>
                  </a:cubicBezTo>
                  <a:cubicBezTo>
                    <a:pt x="160" y="139"/>
                    <a:pt x="160" y="139"/>
                    <a:pt x="160" y="139"/>
                  </a:cubicBezTo>
                  <a:cubicBezTo>
                    <a:pt x="164" y="139"/>
                    <a:pt x="167" y="142"/>
                    <a:pt x="167" y="146"/>
                  </a:cubicBezTo>
                  <a:cubicBezTo>
                    <a:pt x="167" y="150"/>
                    <a:pt x="164" y="154"/>
                    <a:pt x="160" y="154"/>
                  </a:cubicBezTo>
                  <a:cubicBezTo>
                    <a:pt x="33" y="154"/>
                    <a:pt x="33" y="154"/>
                    <a:pt x="33" y="154"/>
                  </a:cubicBezTo>
                  <a:cubicBezTo>
                    <a:pt x="24" y="154"/>
                    <a:pt x="17" y="161"/>
                    <a:pt x="17" y="170"/>
                  </a:cubicBezTo>
                  <a:cubicBezTo>
                    <a:pt x="17" y="179"/>
                    <a:pt x="24" y="187"/>
                    <a:pt x="33" y="187"/>
                  </a:cubicBezTo>
                  <a:cubicBezTo>
                    <a:pt x="160" y="187"/>
                    <a:pt x="160" y="187"/>
                    <a:pt x="160" y="187"/>
                  </a:cubicBezTo>
                  <a:cubicBezTo>
                    <a:pt x="164" y="187"/>
                    <a:pt x="167" y="190"/>
                    <a:pt x="167" y="194"/>
                  </a:cubicBezTo>
                  <a:close/>
                  <a:moveTo>
                    <a:pt x="86" y="28"/>
                  </a:moveTo>
                  <a:cubicBezTo>
                    <a:pt x="101" y="28"/>
                    <a:pt x="114" y="17"/>
                    <a:pt x="114" y="2"/>
                  </a:cubicBezTo>
                  <a:cubicBezTo>
                    <a:pt x="114" y="1"/>
                    <a:pt x="114" y="1"/>
                    <a:pt x="113" y="0"/>
                  </a:cubicBezTo>
                  <a:cubicBezTo>
                    <a:pt x="113" y="0"/>
                    <a:pt x="112" y="0"/>
                    <a:pt x="111" y="0"/>
                  </a:cubicBezTo>
                  <a:cubicBezTo>
                    <a:pt x="96" y="0"/>
                    <a:pt x="84" y="12"/>
                    <a:pt x="84" y="26"/>
                  </a:cubicBezTo>
                  <a:cubicBezTo>
                    <a:pt x="84" y="27"/>
                    <a:pt x="84" y="28"/>
                    <a:pt x="84" y="28"/>
                  </a:cubicBezTo>
                  <a:cubicBezTo>
                    <a:pt x="85" y="28"/>
                    <a:pt x="85" y="28"/>
                    <a:pt x="86" y="28"/>
                  </a:cubicBezTo>
                  <a:close/>
                  <a:moveTo>
                    <a:pt x="137" y="50"/>
                  </a:moveTo>
                  <a:cubicBezTo>
                    <a:pt x="131" y="37"/>
                    <a:pt x="118" y="31"/>
                    <a:pt x="108" y="31"/>
                  </a:cubicBezTo>
                  <a:cubicBezTo>
                    <a:pt x="97" y="31"/>
                    <a:pt x="94" y="36"/>
                    <a:pt x="85" y="36"/>
                  </a:cubicBezTo>
                  <a:cubicBezTo>
                    <a:pt x="76" y="36"/>
                    <a:pt x="74" y="31"/>
                    <a:pt x="63" y="31"/>
                  </a:cubicBezTo>
                  <a:cubicBezTo>
                    <a:pt x="53" y="31"/>
                    <a:pt x="40" y="37"/>
                    <a:pt x="34" y="50"/>
                  </a:cubicBezTo>
                  <a:cubicBezTo>
                    <a:pt x="23" y="76"/>
                    <a:pt x="42" y="125"/>
                    <a:pt x="64" y="125"/>
                  </a:cubicBezTo>
                  <a:cubicBezTo>
                    <a:pt x="73" y="125"/>
                    <a:pt x="77" y="120"/>
                    <a:pt x="85" y="120"/>
                  </a:cubicBezTo>
                  <a:cubicBezTo>
                    <a:pt x="94" y="120"/>
                    <a:pt x="97" y="125"/>
                    <a:pt x="106" y="125"/>
                  </a:cubicBezTo>
                  <a:cubicBezTo>
                    <a:pt x="129" y="125"/>
                    <a:pt x="148" y="76"/>
                    <a:pt x="137" y="50"/>
                  </a:cubicBezTo>
                  <a:close/>
                  <a:moveTo>
                    <a:pt x="63" y="46"/>
                  </a:moveTo>
                  <a:cubicBezTo>
                    <a:pt x="62" y="46"/>
                    <a:pt x="62" y="46"/>
                    <a:pt x="62" y="46"/>
                  </a:cubicBezTo>
                  <a:cubicBezTo>
                    <a:pt x="57" y="46"/>
                    <a:pt x="49" y="51"/>
                    <a:pt x="47" y="59"/>
                  </a:cubicBezTo>
                  <a:cubicBezTo>
                    <a:pt x="47" y="61"/>
                    <a:pt x="45" y="62"/>
                    <a:pt x="44" y="62"/>
                  </a:cubicBezTo>
                  <a:cubicBezTo>
                    <a:pt x="43" y="62"/>
                    <a:pt x="43" y="62"/>
                    <a:pt x="43" y="62"/>
                  </a:cubicBezTo>
                  <a:cubicBezTo>
                    <a:pt x="43" y="62"/>
                    <a:pt x="43" y="62"/>
                    <a:pt x="43" y="62"/>
                  </a:cubicBezTo>
                  <a:cubicBezTo>
                    <a:pt x="41" y="61"/>
                    <a:pt x="40" y="59"/>
                    <a:pt x="40" y="57"/>
                  </a:cubicBezTo>
                  <a:cubicBezTo>
                    <a:pt x="42" y="46"/>
                    <a:pt x="53" y="39"/>
                    <a:pt x="62" y="39"/>
                  </a:cubicBezTo>
                  <a:cubicBezTo>
                    <a:pt x="62" y="39"/>
                    <a:pt x="63" y="39"/>
                    <a:pt x="63" y="39"/>
                  </a:cubicBezTo>
                  <a:cubicBezTo>
                    <a:pt x="65" y="39"/>
                    <a:pt x="67" y="41"/>
                    <a:pt x="67" y="43"/>
                  </a:cubicBezTo>
                  <a:cubicBezTo>
                    <a:pt x="66" y="45"/>
                    <a:pt x="65" y="46"/>
                    <a:pt x="63" y="46"/>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3" name="组合 334"/>
          <p:cNvGrpSpPr/>
          <p:nvPr/>
        </p:nvGrpSpPr>
        <p:grpSpPr>
          <a:xfrm>
            <a:off x="3413516" y="1781034"/>
            <a:ext cx="393826" cy="393803"/>
            <a:chOff x="3564033" y="1741346"/>
            <a:chExt cx="393757" cy="393757"/>
          </a:xfrm>
        </p:grpSpPr>
        <p:sp>
          <p:nvSpPr>
            <p:cNvPr id="336" name="椭圆 335"/>
            <p:cNvSpPr/>
            <p:nvPr/>
          </p:nvSpPr>
          <p:spPr>
            <a:xfrm>
              <a:off x="3564033" y="1741346"/>
              <a:ext cx="393757" cy="39375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Freeform 898"/>
            <p:cNvSpPr>
              <a:spLocks noEditPoints="1"/>
            </p:cNvSpPr>
            <p:nvPr/>
          </p:nvSpPr>
          <p:spPr bwMode="auto">
            <a:xfrm>
              <a:off x="3683642" y="1812997"/>
              <a:ext cx="154539" cy="237101"/>
            </a:xfrm>
            <a:custGeom>
              <a:avLst/>
              <a:gdLst>
                <a:gd name="T0" fmla="*/ 47 w 123"/>
                <a:gd name="T1" fmla="*/ 8 h 189"/>
                <a:gd name="T2" fmla="*/ 49 w 123"/>
                <a:gd name="T3" fmla="*/ 4 h 189"/>
                <a:gd name="T4" fmla="*/ 59 w 123"/>
                <a:gd name="T5" fmla="*/ 1 h 189"/>
                <a:gd name="T6" fmla="*/ 64 w 123"/>
                <a:gd name="T7" fmla="*/ 3 h 189"/>
                <a:gd name="T8" fmla="*/ 64 w 123"/>
                <a:gd name="T9" fmla="*/ 5 h 189"/>
                <a:gd name="T10" fmla="*/ 62 w 123"/>
                <a:gd name="T11" fmla="*/ 9 h 189"/>
                <a:gd name="T12" fmla="*/ 52 w 123"/>
                <a:gd name="T13" fmla="*/ 13 h 189"/>
                <a:gd name="T14" fmla="*/ 48 w 123"/>
                <a:gd name="T15" fmla="*/ 10 h 189"/>
                <a:gd name="T16" fmla="*/ 47 w 123"/>
                <a:gd name="T17" fmla="*/ 8 h 189"/>
                <a:gd name="T18" fmla="*/ 76 w 123"/>
                <a:gd name="T19" fmla="*/ 106 h 189"/>
                <a:gd name="T20" fmla="*/ 72 w 123"/>
                <a:gd name="T21" fmla="*/ 111 h 189"/>
                <a:gd name="T22" fmla="*/ 79 w 123"/>
                <a:gd name="T23" fmla="*/ 114 h 189"/>
                <a:gd name="T24" fmla="*/ 97 w 123"/>
                <a:gd name="T25" fmla="*/ 108 h 189"/>
                <a:gd name="T26" fmla="*/ 102 w 123"/>
                <a:gd name="T27" fmla="*/ 102 h 189"/>
                <a:gd name="T28" fmla="*/ 95 w 123"/>
                <a:gd name="T29" fmla="*/ 100 h 189"/>
                <a:gd name="T30" fmla="*/ 76 w 123"/>
                <a:gd name="T31" fmla="*/ 106 h 189"/>
                <a:gd name="T32" fmla="*/ 123 w 123"/>
                <a:gd name="T33" fmla="*/ 134 h 189"/>
                <a:gd name="T34" fmla="*/ 123 w 123"/>
                <a:gd name="T35" fmla="*/ 138 h 189"/>
                <a:gd name="T36" fmla="*/ 120 w 123"/>
                <a:gd name="T37" fmla="*/ 141 h 189"/>
                <a:gd name="T38" fmla="*/ 114 w 123"/>
                <a:gd name="T39" fmla="*/ 141 h 189"/>
                <a:gd name="T40" fmla="*/ 83 w 123"/>
                <a:gd name="T41" fmla="*/ 166 h 189"/>
                <a:gd name="T42" fmla="*/ 108 w 123"/>
                <a:gd name="T43" fmla="*/ 182 h 189"/>
                <a:gd name="T44" fmla="*/ 102 w 123"/>
                <a:gd name="T45" fmla="*/ 189 h 189"/>
                <a:gd name="T46" fmla="*/ 23 w 123"/>
                <a:gd name="T47" fmla="*/ 189 h 189"/>
                <a:gd name="T48" fmla="*/ 17 w 123"/>
                <a:gd name="T49" fmla="*/ 182 h 189"/>
                <a:gd name="T50" fmla="*/ 38 w 123"/>
                <a:gd name="T51" fmla="*/ 167 h 189"/>
                <a:gd name="T52" fmla="*/ 0 w 123"/>
                <a:gd name="T53" fmla="*/ 107 h 189"/>
                <a:gd name="T54" fmla="*/ 52 w 123"/>
                <a:gd name="T55" fmla="*/ 46 h 189"/>
                <a:gd name="T56" fmla="*/ 46 w 123"/>
                <a:gd name="T57" fmla="*/ 25 h 189"/>
                <a:gd name="T58" fmla="*/ 49 w 123"/>
                <a:gd name="T59" fmla="*/ 18 h 189"/>
                <a:gd name="T60" fmla="*/ 68 w 123"/>
                <a:gd name="T61" fmla="*/ 12 h 189"/>
                <a:gd name="T62" fmla="*/ 75 w 123"/>
                <a:gd name="T63" fmla="*/ 16 h 189"/>
                <a:gd name="T64" fmla="*/ 97 w 123"/>
                <a:gd name="T65" fmla="*/ 87 h 189"/>
                <a:gd name="T66" fmla="*/ 93 w 123"/>
                <a:gd name="T67" fmla="*/ 94 h 189"/>
                <a:gd name="T68" fmla="*/ 75 w 123"/>
                <a:gd name="T69" fmla="*/ 100 h 189"/>
                <a:gd name="T70" fmla="*/ 68 w 123"/>
                <a:gd name="T71" fmla="*/ 96 h 189"/>
                <a:gd name="T72" fmla="*/ 59 w 123"/>
                <a:gd name="T73" fmla="*/ 67 h 189"/>
                <a:gd name="T74" fmla="*/ 22 w 123"/>
                <a:gd name="T75" fmla="*/ 105 h 189"/>
                <a:gd name="T76" fmla="*/ 56 w 123"/>
                <a:gd name="T77" fmla="*/ 147 h 189"/>
                <a:gd name="T78" fmla="*/ 74 w 123"/>
                <a:gd name="T79" fmla="*/ 141 h 189"/>
                <a:gd name="T80" fmla="*/ 68 w 123"/>
                <a:gd name="T81" fmla="*/ 141 h 189"/>
                <a:gd name="T82" fmla="*/ 65 w 123"/>
                <a:gd name="T83" fmla="*/ 138 h 189"/>
                <a:gd name="T84" fmla="*/ 65 w 123"/>
                <a:gd name="T85" fmla="*/ 134 h 189"/>
                <a:gd name="T86" fmla="*/ 68 w 123"/>
                <a:gd name="T87" fmla="*/ 131 h 189"/>
                <a:gd name="T88" fmla="*/ 120 w 123"/>
                <a:gd name="T89" fmla="*/ 131 h 189"/>
                <a:gd name="T90" fmla="*/ 123 w 123"/>
                <a:gd name="T91" fmla="*/ 134 h 189"/>
                <a:gd name="T92" fmla="*/ 67 w 123"/>
                <a:gd name="T93" fmla="*/ 35 h 189"/>
                <a:gd name="T94" fmla="*/ 78 w 123"/>
                <a:gd name="T95" fmla="*/ 74 h 189"/>
                <a:gd name="T96" fmla="*/ 80 w 123"/>
                <a:gd name="T97" fmla="*/ 76 h 189"/>
                <a:gd name="T98" fmla="*/ 82 w 123"/>
                <a:gd name="T99" fmla="*/ 76 h 189"/>
                <a:gd name="T100" fmla="*/ 84 w 123"/>
                <a:gd name="T101" fmla="*/ 72 h 189"/>
                <a:gd name="T102" fmla="*/ 72 w 123"/>
                <a:gd name="T103" fmla="*/ 34 h 189"/>
                <a:gd name="T104" fmla="*/ 69 w 123"/>
                <a:gd name="T105" fmla="*/ 32 h 189"/>
                <a:gd name="T106" fmla="*/ 67 w 123"/>
                <a:gd name="T107" fmla="*/ 35 h 189"/>
                <a:gd name="T108" fmla="*/ 67 w 123"/>
                <a:gd name="T109" fmla="*/ 162 h 189"/>
                <a:gd name="T110" fmla="*/ 55 w 123"/>
                <a:gd name="T111" fmla="*/ 162 h 189"/>
                <a:gd name="T112" fmla="*/ 55 w 123"/>
                <a:gd name="T113" fmla="*/ 174 h 189"/>
                <a:gd name="T114" fmla="*/ 67 w 123"/>
                <a:gd name="T115" fmla="*/ 174 h 189"/>
                <a:gd name="T116" fmla="*/ 67 w 123"/>
                <a:gd name="T117" fmla="*/ 16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 h="189">
                  <a:moveTo>
                    <a:pt x="47" y="8"/>
                  </a:moveTo>
                  <a:cubicBezTo>
                    <a:pt x="46" y="6"/>
                    <a:pt x="47" y="5"/>
                    <a:pt x="49" y="4"/>
                  </a:cubicBezTo>
                  <a:cubicBezTo>
                    <a:pt x="59" y="1"/>
                    <a:pt x="59" y="1"/>
                    <a:pt x="59" y="1"/>
                  </a:cubicBezTo>
                  <a:cubicBezTo>
                    <a:pt x="61" y="0"/>
                    <a:pt x="63" y="1"/>
                    <a:pt x="64" y="3"/>
                  </a:cubicBezTo>
                  <a:cubicBezTo>
                    <a:pt x="64" y="5"/>
                    <a:pt x="64" y="5"/>
                    <a:pt x="64" y="5"/>
                  </a:cubicBezTo>
                  <a:cubicBezTo>
                    <a:pt x="65" y="7"/>
                    <a:pt x="64" y="9"/>
                    <a:pt x="62" y="9"/>
                  </a:cubicBezTo>
                  <a:cubicBezTo>
                    <a:pt x="52" y="13"/>
                    <a:pt x="52" y="13"/>
                    <a:pt x="52" y="13"/>
                  </a:cubicBezTo>
                  <a:cubicBezTo>
                    <a:pt x="50" y="13"/>
                    <a:pt x="48" y="12"/>
                    <a:pt x="48" y="10"/>
                  </a:cubicBezTo>
                  <a:lnTo>
                    <a:pt x="47" y="8"/>
                  </a:lnTo>
                  <a:close/>
                  <a:moveTo>
                    <a:pt x="76" y="106"/>
                  </a:moveTo>
                  <a:cubicBezTo>
                    <a:pt x="73" y="107"/>
                    <a:pt x="71" y="109"/>
                    <a:pt x="72" y="111"/>
                  </a:cubicBezTo>
                  <a:cubicBezTo>
                    <a:pt x="73" y="114"/>
                    <a:pt x="76" y="115"/>
                    <a:pt x="79" y="114"/>
                  </a:cubicBezTo>
                  <a:cubicBezTo>
                    <a:pt x="97" y="108"/>
                    <a:pt x="97" y="108"/>
                    <a:pt x="97" y="108"/>
                  </a:cubicBezTo>
                  <a:cubicBezTo>
                    <a:pt x="100" y="107"/>
                    <a:pt x="102" y="105"/>
                    <a:pt x="102" y="102"/>
                  </a:cubicBezTo>
                  <a:cubicBezTo>
                    <a:pt x="101" y="100"/>
                    <a:pt x="98" y="99"/>
                    <a:pt x="95" y="100"/>
                  </a:cubicBezTo>
                  <a:lnTo>
                    <a:pt x="76" y="106"/>
                  </a:lnTo>
                  <a:close/>
                  <a:moveTo>
                    <a:pt x="123" y="134"/>
                  </a:moveTo>
                  <a:cubicBezTo>
                    <a:pt x="123" y="138"/>
                    <a:pt x="123" y="138"/>
                    <a:pt x="123" y="138"/>
                  </a:cubicBezTo>
                  <a:cubicBezTo>
                    <a:pt x="123" y="140"/>
                    <a:pt x="122" y="141"/>
                    <a:pt x="120" y="141"/>
                  </a:cubicBezTo>
                  <a:cubicBezTo>
                    <a:pt x="114" y="141"/>
                    <a:pt x="114" y="141"/>
                    <a:pt x="114" y="141"/>
                  </a:cubicBezTo>
                  <a:cubicBezTo>
                    <a:pt x="108" y="150"/>
                    <a:pt x="95" y="160"/>
                    <a:pt x="83" y="166"/>
                  </a:cubicBezTo>
                  <a:cubicBezTo>
                    <a:pt x="96" y="169"/>
                    <a:pt x="108" y="177"/>
                    <a:pt x="108" y="182"/>
                  </a:cubicBezTo>
                  <a:cubicBezTo>
                    <a:pt x="108" y="186"/>
                    <a:pt x="105" y="189"/>
                    <a:pt x="102" y="189"/>
                  </a:cubicBezTo>
                  <a:cubicBezTo>
                    <a:pt x="23" y="189"/>
                    <a:pt x="23" y="189"/>
                    <a:pt x="23" y="189"/>
                  </a:cubicBezTo>
                  <a:cubicBezTo>
                    <a:pt x="20" y="189"/>
                    <a:pt x="17" y="186"/>
                    <a:pt x="17" y="182"/>
                  </a:cubicBezTo>
                  <a:cubicBezTo>
                    <a:pt x="17" y="177"/>
                    <a:pt x="26" y="171"/>
                    <a:pt x="38" y="167"/>
                  </a:cubicBezTo>
                  <a:cubicBezTo>
                    <a:pt x="9" y="150"/>
                    <a:pt x="0" y="133"/>
                    <a:pt x="0" y="107"/>
                  </a:cubicBezTo>
                  <a:cubicBezTo>
                    <a:pt x="0" y="80"/>
                    <a:pt x="19" y="54"/>
                    <a:pt x="52" y="46"/>
                  </a:cubicBezTo>
                  <a:cubicBezTo>
                    <a:pt x="46" y="25"/>
                    <a:pt x="46" y="25"/>
                    <a:pt x="46" y="25"/>
                  </a:cubicBezTo>
                  <a:cubicBezTo>
                    <a:pt x="45" y="22"/>
                    <a:pt x="46" y="19"/>
                    <a:pt x="49" y="18"/>
                  </a:cubicBezTo>
                  <a:cubicBezTo>
                    <a:pt x="68" y="12"/>
                    <a:pt x="68" y="12"/>
                    <a:pt x="68" y="12"/>
                  </a:cubicBezTo>
                  <a:cubicBezTo>
                    <a:pt x="71" y="11"/>
                    <a:pt x="74" y="13"/>
                    <a:pt x="75" y="16"/>
                  </a:cubicBezTo>
                  <a:cubicBezTo>
                    <a:pt x="97" y="87"/>
                    <a:pt x="97" y="87"/>
                    <a:pt x="97" y="87"/>
                  </a:cubicBezTo>
                  <a:cubicBezTo>
                    <a:pt x="98" y="90"/>
                    <a:pt x="96" y="93"/>
                    <a:pt x="93" y="94"/>
                  </a:cubicBezTo>
                  <a:cubicBezTo>
                    <a:pt x="75" y="100"/>
                    <a:pt x="75" y="100"/>
                    <a:pt x="75" y="100"/>
                  </a:cubicBezTo>
                  <a:cubicBezTo>
                    <a:pt x="72" y="100"/>
                    <a:pt x="69" y="99"/>
                    <a:pt x="68" y="96"/>
                  </a:cubicBezTo>
                  <a:cubicBezTo>
                    <a:pt x="59" y="67"/>
                    <a:pt x="59" y="67"/>
                    <a:pt x="59" y="67"/>
                  </a:cubicBezTo>
                  <a:cubicBezTo>
                    <a:pt x="42" y="69"/>
                    <a:pt x="22" y="85"/>
                    <a:pt x="22" y="105"/>
                  </a:cubicBezTo>
                  <a:cubicBezTo>
                    <a:pt x="22" y="127"/>
                    <a:pt x="38" y="147"/>
                    <a:pt x="56" y="147"/>
                  </a:cubicBezTo>
                  <a:cubicBezTo>
                    <a:pt x="64" y="147"/>
                    <a:pt x="70" y="145"/>
                    <a:pt x="74" y="141"/>
                  </a:cubicBezTo>
                  <a:cubicBezTo>
                    <a:pt x="68" y="141"/>
                    <a:pt x="68" y="141"/>
                    <a:pt x="68" y="141"/>
                  </a:cubicBezTo>
                  <a:cubicBezTo>
                    <a:pt x="66" y="141"/>
                    <a:pt x="65" y="140"/>
                    <a:pt x="65" y="138"/>
                  </a:cubicBezTo>
                  <a:cubicBezTo>
                    <a:pt x="65" y="134"/>
                    <a:pt x="65" y="134"/>
                    <a:pt x="65" y="134"/>
                  </a:cubicBezTo>
                  <a:cubicBezTo>
                    <a:pt x="65" y="133"/>
                    <a:pt x="66" y="131"/>
                    <a:pt x="68" y="131"/>
                  </a:cubicBezTo>
                  <a:cubicBezTo>
                    <a:pt x="120" y="131"/>
                    <a:pt x="120" y="131"/>
                    <a:pt x="120" y="131"/>
                  </a:cubicBezTo>
                  <a:cubicBezTo>
                    <a:pt x="122" y="131"/>
                    <a:pt x="123" y="133"/>
                    <a:pt x="123" y="134"/>
                  </a:cubicBezTo>
                  <a:close/>
                  <a:moveTo>
                    <a:pt x="67" y="35"/>
                  </a:moveTo>
                  <a:cubicBezTo>
                    <a:pt x="78" y="74"/>
                    <a:pt x="78" y="74"/>
                    <a:pt x="78" y="74"/>
                  </a:cubicBezTo>
                  <a:cubicBezTo>
                    <a:pt x="78" y="75"/>
                    <a:pt x="79" y="75"/>
                    <a:pt x="80" y="76"/>
                  </a:cubicBezTo>
                  <a:cubicBezTo>
                    <a:pt x="81" y="76"/>
                    <a:pt x="81" y="76"/>
                    <a:pt x="82" y="76"/>
                  </a:cubicBezTo>
                  <a:cubicBezTo>
                    <a:pt x="83" y="75"/>
                    <a:pt x="84" y="74"/>
                    <a:pt x="84" y="72"/>
                  </a:cubicBezTo>
                  <a:cubicBezTo>
                    <a:pt x="72" y="34"/>
                    <a:pt x="72" y="34"/>
                    <a:pt x="72" y="34"/>
                  </a:cubicBezTo>
                  <a:cubicBezTo>
                    <a:pt x="72" y="32"/>
                    <a:pt x="70" y="31"/>
                    <a:pt x="69" y="32"/>
                  </a:cubicBezTo>
                  <a:cubicBezTo>
                    <a:pt x="67" y="32"/>
                    <a:pt x="66" y="34"/>
                    <a:pt x="67" y="35"/>
                  </a:cubicBezTo>
                  <a:close/>
                  <a:moveTo>
                    <a:pt x="67" y="162"/>
                  </a:moveTo>
                  <a:cubicBezTo>
                    <a:pt x="64" y="159"/>
                    <a:pt x="58" y="159"/>
                    <a:pt x="55" y="162"/>
                  </a:cubicBezTo>
                  <a:cubicBezTo>
                    <a:pt x="52" y="165"/>
                    <a:pt x="52" y="171"/>
                    <a:pt x="55" y="174"/>
                  </a:cubicBezTo>
                  <a:cubicBezTo>
                    <a:pt x="58" y="177"/>
                    <a:pt x="64" y="177"/>
                    <a:pt x="67" y="174"/>
                  </a:cubicBezTo>
                  <a:cubicBezTo>
                    <a:pt x="70" y="171"/>
                    <a:pt x="70" y="165"/>
                    <a:pt x="67" y="162"/>
                  </a:cubicBez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grpSp>
        <p:nvGrpSpPr>
          <p:cNvPr id="24" name="组合 337"/>
          <p:cNvGrpSpPr/>
          <p:nvPr/>
        </p:nvGrpSpPr>
        <p:grpSpPr>
          <a:xfrm>
            <a:off x="6018153" y="1793620"/>
            <a:ext cx="393826" cy="393803"/>
            <a:chOff x="6168219" y="1810178"/>
            <a:chExt cx="393757" cy="393757"/>
          </a:xfrm>
        </p:grpSpPr>
        <p:sp>
          <p:nvSpPr>
            <p:cNvPr id="339" name="椭圆 338"/>
            <p:cNvSpPr/>
            <p:nvPr/>
          </p:nvSpPr>
          <p:spPr>
            <a:xfrm>
              <a:off x="6168219" y="1810178"/>
              <a:ext cx="393757" cy="39375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0" name="Freeform 911"/>
            <p:cNvSpPr>
              <a:spLocks noEditPoints="1"/>
            </p:cNvSpPr>
            <p:nvPr/>
          </p:nvSpPr>
          <p:spPr bwMode="auto">
            <a:xfrm>
              <a:off x="6226269" y="1918711"/>
              <a:ext cx="277656" cy="176691"/>
            </a:xfrm>
            <a:custGeom>
              <a:avLst/>
              <a:gdLst>
                <a:gd name="T0" fmla="*/ 232 w 232"/>
                <a:gd name="T1" fmla="*/ 54 h 148"/>
                <a:gd name="T2" fmla="*/ 229 w 232"/>
                <a:gd name="T3" fmla="*/ 51 h 148"/>
                <a:gd name="T4" fmla="*/ 6 w 232"/>
                <a:gd name="T5" fmla="*/ 0 h 148"/>
                <a:gd name="T6" fmla="*/ 1 w 232"/>
                <a:gd name="T7" fmla="*/ 2 h 148"/>
                <a:gd name="T8" fmla="*/ 2 w 232"/>
                <a:gd name="T9" fmla="*/ 6 h 148"/>
                <a:gd name="T10" fmla="*/ 120 w 232"/>
                <a:gd name="T11" fmla="*/ 146 h 148"/>
                <a:gd name="T12" fmla="*/ 123 w 232"/>
                <a:gd name="T13" fmla="*/ 148 h 148"/>
                <a:gd name="T14" fmla="*/ 125 w 232"/>
                <a:gd name="T15" fmla="*/ 147 h 148"/>
                <a:gd name="T16" fmla="*/ 231 w 232"/>
                <a:gd name="T17" fmla="*/ 58 h 148"/>
                <a:gd name="T18" fmla="*/ 232 w 232"/>
                <a:gd name="T19" fmla="*/ 54 h 148"/>
                <a:gd name="T20" fmla="*/ 123 w 232"/>
                <a:gd name="T21" fmla="*/ 138 h 148"/>
                <a:gd name="T22" fmla="*/ 112 w 232"/>
                <a:gd name="T23" fmla="*/ 124 h 148"/>
                <a:gd name="T24" fmla="*/ 119 w 232"/>
                <a:gd name="T25" fmla="*/ 118 h 148"/>
                <a:gd name="T26" fmla="*/ 120 w 232"/>
                <a:gd name="T27" fmla="*/ 113 h 148"/>
                <a:gd name="T28" fmla="*/ 115 w 232"/>
                <a:gd name="T29" fmla="*/ 113 h 148"/>
                <a:gd name="T30" fmla="*/ 107 w 232"/>
                <a:gd name="T31" fmla="*/ 119 h 148"/>
                <a:gd name="T32" fmla="*/ 95 w 232"/>
                <a:gd name="T33" fmla="*/ 105 h 148"/>
                <a:gd name="T34" fmla="*/ 99 w 232"/>
                <a:gd name="T35" fmla="*/ 101 h 148"/>
                <a:gd name="T36" fmla="*/ 100 w 232"/>
                <a:gd name="T37" fmla="*/ 97 h 148"/>
                <a:gd name="T38" fmla="*/ 95 w 232"/>
                <a:gd name="T39" fmla="*/ 96 h 148"/>
                <a:gd name="T40" fmla="*/ 91 w 232"/>
                <a:gd name="T41" fmla="*/ 100 h 148"/>
                <a:gd name="T42" fmla="*/ 78 w 232"/>
                <a:gd name="T43" fmla="*/ 85 h 148"/>
                <a:gd name="T44" fmla="*/ 86 w 232"/>
                <a:gd name="T45" fmla="*/ 78 h 148"/>
                <a:gd name="T46" fmla="*/ 86 w 232"/>
                <a:gd name="T47" fmla="*/ 74 h 148"/>
                <a:gd name="T48" fmla="*/ 82 w 232"/>
                <a:gd name="T49" fmla="*/ 74 h 148"/>
                <a:gd name="T50" fmla="*/ 75 w 232"/>
                <a:gd name="T51" fmla="*/ 80 h 148"/>
                <a:gd name="T52" fmla="*/ 62 w 232"/>
                <a:gd name="T53" fmla="*/ 65 h 148"/>
                <a:gd name="T54" fmla="*/ 66 w 232"/>
                <a:gd name="T55" fmla="*/ 62 h 148"/>
                <a:gd name="T56" fmla="*/ 66 w 232"/>
                <a:gd name="T57" fmla="*/ 57 h 148"/>
                <a:gd name="T58" fmla="*/ 62 w 232"/>
                <a:gd name="T59" fmla="*/ 57 h 148"/>
                <a:gd name="T60" fmla="*/ 58 w 232"/>
                <a:gd name="T61" fmla="*/ 60 h 148"/>
                <a:gd name="T62" fmla="*/ 45 w 232"/>
                <a:gd name="T63" fmla="*/ 45 h 148"/>
                <a:gd name="T64" fmla="*/ 53 w 232"/>
                <a:gd name="T65" fmla="*/ 39 h 148"/>
                <a:gd name="T66" fmla="*/ 53 w 232"/>
                <a:gd name="T67" fmla="*/ 35 h 148"/>
                <a:gd name="T68" fmla="*/ 49 w 232"/>
                <a:gd name="T69" fmla="*/ 35 h 148"/>
                <a:gd name="T70" fmla="*/ 41 w 232"/>
                <a:gd name="T71" fmla="*/ 41 h 148"/>
                <a:gd name="T72" fmla="*/ 16 w 232"/>
                <a:gd name="T73" fmla="*/ 10 h 148"/>
                <a:gd name="T74" fmla="*/ 219 w 232"/>
                <a:gd name="T75" fmla="*/ 57 h 148"/>
                <a:gd name="T76" fmla="*/ 123 w 232"/>
                <a:gd name="T77" fmla="*/ 138 h 148"/>
                <a:gd name="T78" fmla="*/ 125 w 232"/>
                <a:gd name="T79" fmla="*/ 100 h 148"/>
                <a:gd name="T80" fmla="*/ 128 w 232"/>
                <a:gd name="T81" fmla="*/ 102 h 148"/>
                <a:gd name="T82" fmla="*/ 131 w 232"/>
                <a:gd name="T83" fmla="*/ 101 h 148"/>
                <a:gd name="T84" fmla="*/ 165 w 232"/>
                <a:gd name="T85" fmla="*/ 72 h 148"/>
                <a:gd name="T86" fmla="*/ 167 w 232"/>
                <a:gd name="T87" fmla="*/ 68 h 148"/>
                <a:gd name="T88" fmla="*/ 164 w 232"/>
                <a:gd name="T89" fmla="*/ 65 h 148"/>
                <a:gd name="T90" fmla="*/ 93 w 232"/>
                <a:gd name="T91" fmla="*/ 51 h 148"/>
                <a:gd name="T92" fmla="*/ 88 w 232"/>
                <a:gd name="T93" fmla="*/ 53 h 148"/>
                <a:gd name="T94" fmla="*/ 89 w 232"/>
                <a:gd name="T95" fmla="*/ 57 h 148"/>
                <a:gd name="T96" fmla="*/ 125 w 232"/>
                <a:gd name="T97" fmla="*/ 100 h 148"/>
                <a:gd name="T98" fmla="*/ 154 w 232"/>
                <a:gd name="T99" fmla="*/ 71 h 148"/>
                <a:gd name="T100" fmla="*/ 128 w 232"/>
                <a:gd name="T101" fmla="*/ 92 h 148"/>
                <a:gd name="T102" fmla="*/ 102 w 232"/>
                <a:gd name="T103" fmla="*/ 61 h 148"/>
                <a:gd name="T104" fmla="*/ 154 w 232"/>
                <a:gd name="T105" fmla="*/ 7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2" h="148">
                  <a:moveTo>
                    <a:pt x="232" y="54"/>
                  </a:moveTo>
                  <a:cubicBezTo>
                    <a:pt x="232" y="53"/>
                    <a:pt x="230" y="52"/>
                    <a:pt x="229" y="51"/>
                  </a:cubicBezTo>
                  <a:cubicBezTo>
                    <a:pt x="6" y="0"/>
                    <a:pt x="6" y="0"/>
                    <a:pt x="6" y="0"/>
                  </a:cubicBezTo>
                  <a:cubicBezTo>
                    <a:pt x="4" y="0"/>
                    <a:pt x="2" y="0"/>
                    <a:pt x="1" y="2"/>
                  </a:cubicBezTo>
                  <a:cubicBezTo>
                    <a:pt x="0" y="3"/>
                    <a:pt x="1" y="5"/>
                    <a:pt x="2" y="6"/>
                  </a:cubicBezTo>
                  <a:cubicBezTo>
                    <a:pt x="120" y="146"/>
                    <a:pt x="120" y="146"/>
                    <a:pt x="120" y="146"/>
                  </a:cubicBezTo>
                  <a:cubicBezTo>
                    <a:pt x="120" y="147"/>
                    <a:pt x="122" y="148"/>
                    <a:pt x="123" y="148"/>
                  </a:cubicBezTo>
                  <a:cubicBezTo>
                    <a:pt x="124" y="148"/>
                    <a:pt x="124" y="148"/>
                    <a:pt x="125" y="147"/>
                  </a:cubicBezTo>
                  <a:cubicBezTo>
                    <a:pt x="231" y="58"/>
                    <a:pt x="231" y="58"/>
                    <a:pt x="231" y="58"/>
                  </a:cubicBezTo>
                  <a:cubicBezTo>
                    <a:pt x="232" y="57"/>
                    <a:pt x="232" y="56"/>
                    <a:pt x="232" y="54"/>
                  </a:cubicBezTo>
                  <a:close/>
                  <a:moveTo>
                    <a:pt x="123" y="138"/>
                  </a:moveTo>
                  <a:cubicBezTo>
                    <a:pt x="112" y="124"/>
                    <a:pt x="112" y="124"/>
                    <a:pt x="112" y="124"/>
                  </a:cubicBezTo>
                  <a:cubicBezTo>
                    <a:pt x="119" y="118"/>
                    <a:pt x="119" y="118"/>
                    <a:pt x="119" y="118"/>
                  </a:cubicBezTo>
                  <a:cubicBezTo>
                    <a:pt x="121" y="117"/>
                    <a:pt x="121" y="115"/>
                    <a:pt x="120" y="113"/>
                  </a:cubicBezTo>
                  <a:cubicBezTo>
                    <a:pt x="118" y="112"/>
                    <a:pt x="116" y="112"/>
                    <a:pt x="115" y="113"/>
                  </a:cubicBezTo>
                  <a:cubicBezTo>
                    <a:pt x="107" y="119"/>
                    <a:pt x="107" y="119"/>
                    <a:pt x="107" y="119"/>
                  </a:cubicBezTo>
                  <a:cubicBezTo>
                    <a:pt x="95" y="105"/>
                    <a:pt x="95" y="105"/>
                    <a:pt x="95" y="105"/>
                  </a:cubicBezTo>
                  <a:cubicBezTo>
                    <a:pt x="99" y="101"/>
                    <a:pt x="99" y="101"/>
                    <a:pt x="99" y="101"/>
                  </a:cubicBezTo>
                  <a:cubicBezTo>
                    <a:pt x="101" y="100"/>
                    <a:pt x="101" y="98"/>
                    <a:pt x="100" y="97"/>
                  </a:cubicBezTo>
                  <a:cubicBezTo>
                    <a:pt x="98" y="95"/>
                    <a:pt x="96" y="95"/>
                    <a:pt x="95" y="96"/>
                  </a:cubicBezTo>
                  <a:cubicBezTo>
                    <a:pt x="91" y="100"/>
                    <a:pt x="91" y="100"/>
                    <a:pt x="91" y="100"/>
                  </a:cubicBezTo>
                  <a:cubicBezTo>
                    <a:pt x="78" y="85"/>
                    <a:pt x="78" y="85"/>
                    <a:pt x="78" y="85"/>
                  </a:cubicBezTo>
                  <a:cubicBezTo>
                    <a:pt x="86" y="78"/>
                    <a:pt x="86" y="78"/>
                    <a:pt x="86" y="78"/>
                  </a:cubicBezTo>
                  <a:cubicBezTo>
                    <a:pt x="87" y="77"/>
                    <a:pt x="87" y="75"/>
                    <a:pt x="86" y="74"/>
                  </a:cubicBezTo>
                  <a:cubicBezTo>
                    <a:pt x="85" y="73"/>
                    <a:pt x="83" y="73"/>
                    <a:pt x="82" y="74"/>
                  </a:cubicBezTo>
                  <a:cubicBezTo>
                    <a:pt x="75" y="80"/>
                    <a:pt x="75" y="80"/>
                    <a:pt x="75" y="80"/>
                  </a:cubicBezTo>
                  <a:cubicBezTo>
                    <a:pt x="62" y="65"/>
                    <a:pt x="62" y="65"/>
                    <a:pt x="62" y="65"/>
                  </a:cubicBezTo>
                  <a:cubicBezTo>
                    <a:pt x="66" y="62"/>
                    <a:pt x="66" y="62"/>
                    <a:pt x="66" y="62"/>
                  </a:cubicBezTo>
                  <a:cubicBezTo>
                    <a:pt x="67" y="61"/>
                    <a:pt x="68" y="59"/>
                    <a:pt x="66" y="57"/>
                  </a:cubicBezTo>
                  <a:cubicBezTo>
                    <a:pt x="65" y="56"/>
                    <a:pt x="63" y="56"/>
                    <a:pt x="62" y="57"/>
                  </a:cubicBezTo>
                  <a:cubicBezTo>
                    <a:pt x="58" y="60"/>
                    <a:pt x="58" y="60"/>
                    <a:pt x="58" y="60"/>
                  </a:cubicBezTo>
                  <a:cubicBezTo>
                    <a:pt x="45" y="45"/>
                    <a:pt x="45" y="45"/>
                    <a:pt x="45" y="45"/>
                  </a:cubicBezTo>
                  <a:cubicBezTo>
                    <a:pt x="53" y="39"/>
                    <a:pt x="53" y="39"/>
                    <a:pt x="53" y="39"/>
                  </a:cubicBezTo>
                  <a:cubicBezTo>
                    <a:pt x="54" y="38"/>
                    <a:pt x="54" y="36"/>
                    <a:pt x="53" y="35"/>
                  </a:cubicBezTo>
                  <a:cubicBezTo>
                    <a:pt x="52" y="34"/>
                    <a:pt x="50" y="34"/>
                    <a:pt x="49" y="35"/>
                  </a:cubicBezTo>
                  <a:cubicBezTo>
                    <a:pt x="41" y="41"/>
                    <a:pt x="41" y="41"/>
                    <a:pt x="41" y="41"/>
                  </a:cubicBezTo>
                  <a:cubicBezTo>
                    <a:pt x="16" y="10"/>
                    <a:pt x="16" y="10"/>
                    <a:pt x="16" y="10"/>
                  </a:cubicBezTo>
                  <a:cubicBezTo>
                    <a:pt x="219" y="57"/>
                    <a:pt x="219" y="57"/>
                    <a:pt x="219" y="57"/>
                  </a:cubicBezTo>
                  <a:lnTo>
                    <a:pt x="123" y="138"/>
                  </a:lnTo>
                  <a:close/>
                  <a:moveTo>
                    <a:pt x="125" y="100"/>
                  </a:moveTo>
                  <a:cubicBezTo>
                    <a:pt x="126" y="101"/>
                    <a:pt x="127" y="102"/>
                    <a:pt x="128" y="102"/>
                  </a:cubicBezTo>
                  <a:cubicBezTo>
                    <a:pt x="129" y="102"/>
                    <a:pt x="130" y="102"/>
                    <a:pt x="131" y="101"/>
                  </a:cubicBezTo>
                  <a:cubicBezTo>
                    <a:pt x="165" y="72"/>
                    <a:pt x="165" y="72"/>
                    <a:pt x="165" y="72"/>
                  </a:cubicBezTo>
                  <a:cubicBezTo>
                    <a:pt x="167" y="71"/>
                    <a:pt x="167" y="69"/>
                    <a:pt x="167" y="68"/>
                  </a:cubicBezTo>
                  <a:cubicBezTo>
                    <a:pt x="166" y="66"/>
                    <a:pt x="165" y="65"/>
                    <a:pt x="164" y="65"/>
                  </a:cubicBezTo>
                  <a:cubicBezTo>
                    <a:pt x="93" y="51"/>
                    <a:pt x="93" y="51"/>
                    <a:pt x="93" y="51"/>
                  </a:cubicBezTo>
                  <a:cubicBezTo>
                    <a:pt x="91" y="51"/>
                    <a:pt x="89" y="51"/>
                    <a:pt x="88" y="53"/>
                  </a:cubicBezTo>
                  <a:cubicBezTo>
                    <a:pt x="87" y="54"/>
                    <a:pt x="88" y="56"/>
                    <a:pt x="89" y="57"/>
                  </a:cubicBezTo>
                  <a:lnTo>
                    <a:pt x="125" y="100"/>
                  </a:lnTo>
                  <a:close/>
                  <a:moveTo>
                    <a:pt x="154" y="71"/>
                  </a:moveTo>
                  <a:cubicBezTo>
                    <a:pt x="128" y="92"/>
                    <a:pt x="128" y="92"/>
                    <a:pt x="128" y="92"/>
                  </a:cubicBezTo>
                  <a:cubicBezTo>
                    <a:pt x="102" y="61"/>
                    <a:pt x="102" y="61"/>
                    <a:pt x="102" y="61"/>
                  </a:cubicBezTo>
                  <a:lnTo>
                    <a:pt x="154" y="71"/>
                  </a:lnTo>
                  <a:close/>
                </a:path>
              </a:pathLst>
            </a:custGeom>
            <a:solidFill>
              <a:sysClr val="window" lastClr="FFFFFF"/>
            </a:solidFill>
            <a:ln>
              <a:noFill/>
            </a:ln>
          </p:spPr>
          <p:txBody>
            <a:bodyPr vert="horz" wrap="square" lIns="65035" tIns="32518" rIns="65035" bIns="32518" numCol="1" anchor="t" anchorCtr="0" compatLnSpc="1"/>
            <a:lstStyle/>
            <a:p>
              <a:pPr defTabSz="914400">
                <a:defRPr/>
              </a:pPr>
              <a:endParaRPr lang="zh-CN" altLang="en-US" sz="1780" kern="0" dirty="0">
                <a:solidFill>
                  <a:prstClr val="black"/>
                </a:solidFill>
                <a:latin typeface="楷体" panose="02010609060101010101" pitchFamily="2" charset="-122"/>
                <a:ea typeface="微软雅黑" panose="020B0503020204020204" pitchFamily="34" charset="-122"/>
              </a:endParaRPr>
            </a:p>
          </p:txBody>
        </p:sp>
      </p:grpSp>
      <p:sp>
        <p:nvSpPr>
          <p:cNvPr id="229" name="文本框 228"/>
          <p:cNvSpPr txBox="1"/>
          <p:nvPr/>
        </p:nvSpPr>
        <p:spPr>
          <a:xfrm>
            <a:off x="2484562" y="1102043"/>
            <a:ext cx="3672408"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职业危机阶段的管理策略</a:t>
            </a:r>
            <a:endParaRPr lang="zh-CN" altLang="en-US" sz="1800" b="1" dirty="0">
              <a:latin typeface="微软雅黑" panose="020B0503020204020204" pitchFamily="34" charset="-122"/>
              <a:ea typeface="微软雅黑" panose="020B0503020204020204" pitchFamily="34" charset="-122"/>
            </a:endParaRPr>
          </a:p>
        </p:txBody>
      </p:sp>
      <p:sp>
        <p:nvSpPr>
          <p:cNvPr id="253" name="等腰三角形 252"/>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5" name="文本框 24"/>
          <p:cNvSpPr txBox="1"/>
          <p:nvPr>
            <p:custDataLst>
              <p:tags r:id="rId1"/>
            </p:custDataLst>
          </p:nvPr>
        </p:nvSpPr>
        <p:spPr>
          <a:xfrm>
            <a:off x="2988618" y="236050"/>
            <a:ext cx="266429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四、职业危机阶段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21"/>
                                        </p:tgtEl>
                                        <p:attrNameLst>
                                          <p:attrName>style.visibility</p:attrName>
                                        </p:attrNameLst>
                                      </p:cBhvr>
                                      <p:to>
                                        <p:strVal val="visible"/>
                                      </p:to>
                                    </p:set>
                                    <p:animEffect transition="in" filter="fade">
                                      <p:cBhvr>
                                        <p:cTn id="7" dur="1000"/>
                                        <p:tgtEl>
                                          <p:spTgt spid="321"/>
                                        </p:tgtEl>
                                      </p:cBhvr>
                                    </p:animEffect>
                                    <p:anim calcmode="lin" valueType="num">
                                      <p:cBhvr>
                                        <p:cTn id="8" dur="1000" fill="hold"/>
                                        <p:tgtEl>
                                          <p:spTgt spid="321"/>
                                        </p:tgtEl>
                                        <p:attrNameLst>
                                          <p:attrName>ppt_x</p:attrName>
                                        </p:attrNameLst>
                                      </p:cBhvr>
                                      <p:tavLst>
                                        <p:tav tm="0">
                                          <p:val>
                                            <p:strVal val="#ppt_x"/>
                                          </p:val>
                                        </p:tav>
                                        <p:tav tm="100000">
                                          <p:val>
                                            <p:strVal val="#ppt_x"/>
                                          </p:val>
                                        </p:tav>
                                      </p:tavLst>
                                    </p:anim>
                                    <p:anim calcmode="lin" valueType="num">
                                      <p:cBhvr>
                                        <p:cTn id="9" dur="1000" fill="hold"/>
                                        <p:tgtEl>
                                          <p:spTgt spid="32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25"/>
                                        </p:tgtEl>
                                        <p:attrNameLst>
                                          <p:attrName>style.visibility</p:attrName>
                                        </p:attrNameLst>
                                      </p:cBhvr>
                                      <p:to>
                                        <p:strVal val="visible"/>
                                      </p:to>
                                    </p:set>
                                    <p:animEffect transition="in" filter="fade">
                                      <p:cBhvr>
                                        <p:cTn id="19" dur="1000"/>
                                        <p:tgtEl>
                                          <p:spTgt spid="325"/>
                                        </p:tgtEl>
                                      </p:cBhvr>
                                    </p:animEffect>
                                    <p:anim calcmode="lin" valueType="num">
                                      <p:cBhvr>
                                        <p:cTn id="20" dur="1000" fill="hold"/>
                                        <p:tgtEl>
                                          <p:spTgt spid="325"/>
                                        </p:tgtEl>
                                        <p:attrNameLst>
                                          <p:attrName>ppt_x</p:attrName>
                                        </p:attrNameLst>
                                      </p:cBhvr>
                                      <p:tavLst>
                                        <p:tav tm="0">
                                          <p:val>
                                            <p:strVal val="#ppt_x"/>
                                          </p:val>
                                        </p:tav>
                                        <p:tav tm="100000">
                                          <p:val>
                                            <p:strVal val="#ppt_x"/>
                                          </p:val>
                                        </p:tav>
                                      </p:tavLst>
                                    </p:anim>
                                    <p:anim calcmode="lin" valueType="num">
                                      <p:cBhvr>
                                        <p:cTn id="21" dur="1000" fill="hold"/>
                                        <p:tgtEl>
                                          <p:spTgt spid="32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1000"/>
                                        <p:tgtEl>
                                          <p:spTgt spid="21"/>
                                        </p:tgtEl>
                                      </p:cBhvr>
                                    </p:animEffect>
                                    <p:anim calcmode="lin" valueType="num">
                                      <p:cBhvr>
                                        <p:cTn id="30" dur="1000" fill="hold"/>
                                        <p:tgtEl>
                                          <p:spTgt spid="21"/>
                                        </p:tgtEl>
                                        <p:attrNameLst>
                                          <p:attrName>ppt_x</p:attrName>
                                        </p:attrNameLst>
                                      </p:cBhvr>
                                      <p:tavLst>
                                        <p:tav tm="0">
                                          <p:val>
                                            <p:strVal val="#ppt_x"/>
                                          </p:val>
                                        </p:tav>
                                        <p:tav tm="100000">
                                          <p:val>
                                            <p:strVal val="#ppt_x"/>
                                          </p:val>
                                        </p:tav>
                                      </p:tavLst>
                                    </p:anim>
                                    <p:anim calcmode="lin" valueType="num">
                                      <p:cBhvr>
                                        <p:cTn id="31" dur="1000" fill="hold"/>
                                        <p:tgtEl>
                                          <p:spTgt spid="2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23"/>
                                        </p:tgtEl>
                                        <p:attrNameLst>
                                          <p:attrName>style.visibility</p:attrName>
                                        </p:attrNameLst>
                                      </p:cBhvr>
                                      <p:to>
                                        <p:strVal val="visible"/>
                                      </p:to>
                                    </p:set>
                                    <p:animEffect transition="in" filter="fade">
                                      <p:cBhvr>
                                        <p:cTn id="34" dur="1000"/>
                                        <p:tgtEl>
                                          <p:spTgt spid="323"/>
                                        </p:tgtEl>
                                      </p:cBhvr>
                                    </p:animEffect>
                                    <p:anim calcmode="lin" valueType="num">
                                      <p:cBhvr>
                                        <p:cTn id="35" dur="1000" fill="hold"/>
                                        <p:tgtEl>
                                          <p:spTgt spid="323"/>
                                        </p:tgtEl>
                                        <p:attrNameLst>
                                          <p:attrName>ppt_x</p:attrName>
                                        </p:attrNameLst>
                                      </p:cBhvr>
                                      <p:tavLst>
                                        <p:tav tm="0">
                                          <p:val>
                                            <p:strVal val="#ppt_x"/>
                                          </p:val>
                                        </p:tav>
                                        <p:tav tm="100000">
                                          <p:val>
                                            <p:strVal val="#ppt_x"/>
                                          </p:val>
                                        </p:tav>
                                      </p:tavLst>
                                    </p:anim>
                                    <p:anim calcmode="lin" valueType="num">
                                      <p:cBhvr>
                                        <p:cTn id="36" dur="1000" fill="hold"/>
                                        <p:tgtEl>
                                          <p:spTgt spid="32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327"/>
                                        </p:tgtEl>
                                        <p:attrNameLst>
                                          <p:attrName>style.visibility</p:attrName>
                                        </p:attrNameLst>
                                      </p:cBhvr>
                                      <p:to>
                                        <p:strVal val="visible"/>
                                      </p:to>
                                    </p:set>
                                    <p:animEffect transition="in" filter="fade">
                                      <p:cBhvr>
                                        <p:cTn id="41" dur="1000"/>
                                        <p:tgtEl>
                                          <p:spTgt spid="327"/>
                                        </p:tgtEl>
                                      </p:cBhvr>
                                    </p:animEffect>
                                    <p:anim calcmode="lin" valueType="num">
                                      <p:cBhvr>
                                        <p:cTn id="42" dur="1000" fill="hold"/>
                                        <p:tgtEl>
                                          <p:spTgt spid="327"/>
                                        </p:tgtEl>
                                        <p:attrNameLst>
                                          <p:attrName>ppt_x</p:attrName>
                                        </p:attrNameLst>
                                      </p:cBhvr>
                                      <p:tavLst>
                                        <p:tav tm="0">
                                          <p:val>
                                            <p:strVal val="#ppt_x"/>
                                          </p:val>
                                        </p:tav>
                                        <p:tav tm="100000">
                                          <p:val>
                                            <p:strVal val="#ppt_x"/>
                                          </p:val>
                                        </p:tav>
                                      </p:tavLst>
                                    </p:anim>
                                    <p:anim calcmode="lin" valueType="num">
                                      <p:cBhvr>
                                        <p:cTn id="43" dur="1000" fill="hold"/>
                                        <p:tgtEl>
                                          <p:spTgt spid="327"/>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0"/>
                                        <p:tgtEl>
                                          <p:spTgt spid="22"/>
                                        </p:tgtEl>
                                      </p:cBhvr>
                                    </p:animEffect>
                                    <p:anim calcmode="lin" valueType="num">
                                      <p:cBhvr>
                                        <p:cTn id="47" dur="1000" fill="hold"/>
                                        <p:tgtEl>
                                          <p:spTgt spid="22"/>
                                        </p:tgtEl>
                                        <p:attrNameLst>
                                          <p:attrName>ppt_x</p:attrName>
                                        </p:attrNameLst>
                                      </p:cBhvr>
                                      <p:tavLst>
                                        <p:tav tm="0">
                                          <p:val>
                                            <p:strVal val="#ppt_x"/>
                                          </p:val>
                                        </p:tav>
                                        <p:tav tm="100000">
                                          <p:val>
                                            <p:strVal val="#ppt_x"/>
                                          </p:val>
                                        </p:tav>
                                      </p:tavLst>
                                    </p:anim>
                                    <p:anim calcmode="lin" valueType="num">
                                      <p:cBhvr>
                                        <p:cTn id="4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1" grpId="0"/>
      <p:bldP spid="323" grpId="0"/>
      <p:bldP spid="325" grpId="0"/>
      <p:bldP spid="32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564485" y="1420416"/>
            <a:ext cx="8205924" cy="1445260"/>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寻找原因</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t>到了这个年龄阶段仍一无所获、事业无成的人真的应该深刻反省一下原因何在。</a:t>
            </a:r>
            <a:endParaRPr lang="en-US" altLang="zh-CN" sz="1600" dirty="0"/>
          </a:p>
          <a:p>
            <a:r>
              <a:rPr lang="zh-CN" altLang="en-US" sz="1600" dirty="0"/>
              <a:t>而反省的重点应在自己身上找原因，不能将一切原因归咎于他人或外界的因素，对环境因素也要做客观的分析。只有正确认识自己，找出客观原因，才能扫除职业生涯发展的阻碍，掌握好今后的努力方向。</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564485" y="2862313"/>
            <a:ext cx="8205924" cy="1445260"/>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明确个人的抱负</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600" dirty="0"/>
              <a:t>在职业危机阶段，要明确自己的职业抱负和个人前途，现实地评估自己的能力才干、发展动机和职业价值观；</a:t>
            </a:r>
            <a:endParaRPr lang="en-US" altLang="zh-CN" sz="1600" dirty="0"/>
          </a:p>
          <a:p>
            <a:r>
              <a:rPr lang="zh-CN" altLang="en-US" sz="1600" dirty="0"/>
              <a:t>接受目前的职业发展现状，不断修正下一步的发展方向；摆脱以往的角色模式或压力，选择新的工作角色，或者选择看得见的前途，离开原来的企业单位，寻找新的职业角色。</a:t>
            </a:r>
            <a:endParaRPr lang="zh-CN" altLang="en-US" sz="1400" dirty="0">
              <a:latin typeface="楷体" panose="02010609060101010101" pitchFamily="2" charset="-122"/>
              <a:ea typeface="楷体" panose="02010609060101010101" pitchFamily="2" charset="-122"/>
            </a:endParaRPr>
          </a:p>
        </p:txBody>
      </p:sp>
      <p:sp>
        <p:nvSpPr>
          <p:cNvPr id="10" name="文本框 9"/>
          <p:cNvSpPr txBox="1"/>
          <p:nvPr/>
        </p:nvSpPr>
        <p:spPr>
          <a:xfrm>
            <a:off x="684337" y="987743"/>
            <a:ext cx="3672408"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职业危机阶段的管理策略</a:t>
            </a:r>
            <a:endParaRPr lang="zh-CN" altLang="en-US" sz="18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5" name="文本框 24"/>
          <p:cNvSpPr txBox="1"/>
          <p:nvPr>
            <p:custDataLst>
              <p:tags r:id="rId1"/>
            </p:custDataLst>
          </p:nvPr>
        </p:nvSpPr>
        <p:spPr>
          <a:xfrm>
            <a:off x="2988618" y="236050"/>
            <a:ext cx="266429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四、职业危机阶段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363722" y="844352"/>
            <a:ext cx="8640960" cy="3743461"/>
          </a:xfrm>
          <a:prstGeom prst="rect">
            <a:avLst/>
          </a:prstGeom>
          <a:noFill/>
        </p:spPr>
        <p:txBody>
          <a:bodyPr wrap="square">
            <a:spAutoFit/>
          </a:bodyPr>
          <a:lstStyle/>
          <a:p>
            <a:pPr>
              <a:lnSpc>
                <a:spcPct val="150000"/>
              </a:lnSpc>
            </a:pPr>
            <a:r>
              <a:rPr lang="zh-CN" altLang="en-US" sz="1600" dirty="0"/>
              <a:t>    这是一位大家熟悉的名人，可是他走向成功的历程却可能是人们想象不到的。</a:t>
            </a:r>
            <a:endParaRPr lang="en-US" altLang="zh-CN" sz="1600" dirty="0"/>
          </a:p>
          <a:p>
            <a:pPr>
              <a:lnSpc>
                <a:spcPct val="150000"/>
              </a:lnSpc>
            </a:pPr>
            <a:r>
              <a:rPr lang="en-US" altLang="zh-CN" sz="1600" dirty="0"/>
              <a:t>    5</a:t>
            </a:r>
            <a:r>
              <a:rPr lang="zh-CN" altLang="en-US" sz="1600" dirty="0"/>
              <a:t>岁时，他的父亲去世，自小缺少关爱。</a:t>
            </a:r>
            <a:endParaRPr lang="en-US" altLang="zh-CN" sz="1600" dirty="0"/>
          </a:p>
          <a:p>
            <a:pPr>
              <a:lnSpc>
                <a:spcPct val="150000"/>
              </a:lnSpc>
            </a:pPr>
            <a:r>
              <a:rPr lang="en-US" altLang="zh-CN" sz="1600" dirty="0"/>
              <a:t>    14</a:t>
            </a:r>
            <a:r>
              <a:rPr lang="zh-CN" altLang="en-US" sz="1600" dirty="0"/>
              <a:t>岁时，他从学校辍学，自小缺少教养。</a:t>
            </a:r>
            <a:endParaRPr lang="en-US" altLang="zh-CN" sz="1600" dirty="0"/>
          </a:p>
          <a:p>
            <a:pPr>
              <a:lnSpc>
                <a:spcPct val="150000"/>
              </a:lnSpc>
            </a:pPr>
            <a:r>
              <a:rPr lang="en-US" altLang="zh-CN" sz="1600" dirty="0"/>
              <a:t>    16</a:t>
            </a:r>
            <a:r>
              <a:rPr lang="zh-CN" altLang="en-US" sz="1600" dirty="0"/>
              <a:t>岁时，他结束流浪，用谎报年龄的手段参了军，军旅生活也很不顺心。</a:t>
            </a:r>
            <a:endParaRPr lang="en-US" altLang="zh-CN" sz="1600" dirty="0"/>
          </a:p>
          <a:p>
            <a:pPr>
              <a:lnSpc>
                <a:spcPct val="150000"/>
              </a:lnSpc>
            </a:pPr>
            <a:r>
              <a:rPr lang="en-US" altLang="zh-CN" sz="1600" dirty="0"/>
              <a:t>    18</a:t>
            </a:r>
            <a:r>
              <a:rPr lang="zh-CN" altLang="en-US" sz="1600" dirty="0"/>
              <a:t>岁时，他娶妻结婚。几个月后，妻子变卖了他的所有财产逃之夭夭。后来，他曾通过函授学习法律，但很快又放弃了；他卖过保险、轮胎，经营过一条渡船，开过一家加油站，无一例外地都失败了。进入中年，他曾在一家餐馆任主厨和洗瓶师，后因修筑公路，餐馆被拆，他又失业了。</a:t>
            </a:r>
            <a:endParaRPr lang="en-US" altLang="zh-CN" sz="1600" dirty="0"/>
          </a:p>
          <a:p>
            <a:pPr>
              <a:lnSpc>
                <a:spcPct val="150000"/>
              </a:lnSpc>
            </a:pPr>
            <a:r>
              <a:rPr lang="en-US" altLang="zh-CN" sz="1600" dirty="0"/>
              <a:t>    65</a:t>
            </a:r>
            <a:r>
              <a:rPr lang="zh-CN" altLang="en-US" sz="1600" dirty="0"/>
              <a:t>岁时，他从邮递员手中接到第一份保险支票。他用这</a:t>
            </a:r>
            <a:r>
              <a:rPr lang="en-US" altLang="zh-CN" sz="1600" dirty="0"/>
              <a:t>105</a:t>
            </a:r>
            <a:r>
              <a:rPr lang="zh-CN" altLang="en-US" sz="1600" dirty="0"/>
              <a:t>美元的保险金开始创业。  </a:t>
            </a:r>
            <a:endParaRPr lang="en-US" altLang="zh-CN" sz="1600" dirty="0"/>
          </a:p>
          <a:p>
            <a:pPr>
              <a:lnSpc>
                <a:spcPct val="150000"/>
              </a:lnSpc>
            </a:pPr>
            <a:r>
              <a:rPr lang="en-US" altLang="zh-CN" sz="1600" dirty="0"/>
              <a:t>    88</a:t>
            </a:r>
            <a:r>
              <a:rPr lang="zh-CN" altLang="en-US" sz="1600" dirty="0"/>
              <a:t>岁高龄时，他的事业终于大获成功</a:t>
            </a:r>
            <a:r>
              <a:rPr lang="en-US" altLang="zh-CN" sz="1600" dirty="0"/>
              <a:t>!</a:t>
            </a:r>
            <a:r>
              <a:rPr lang="zh-CN" altLang="en-US" sz="1600" dirty="0"/>
              <a:t>他就是风靡全球的肯德基的创始人哈兰</a:t>
            </a:r>
            <a:r>
              <a:rPr lang="en-US" altLang="zh-CN" sz="1600" dirty="0"/>
              <a:t>·</a:t>
            </a:r>
            <a:r>
              <a:rPr lang="zh-CN" altLang="en-US" sz="1600" dirty="0"/>
              <a:t>山德士。  </a:t>
            </a:r>
            <a:endParaRPr lang="zh-CN" altLang="en-US" sz="14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3704" y="94322"/>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6"/>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9" name="文本框 8"/>
          <p:cNvSpPr txBox="1"/>
          <p:nvPr/>
        </p:nvSpPr>
        <p:spPr>
          <a:xfrm>
            <a:off x="543740" y="38739"/>
            <a:ext cx="6912768" cy="461665"/>
          </a:xfrm>
          <a:prstGeom prst="rect">
            <a:avLst/>
          </a:prstGeom>
          <a:noFill/>
        </p:spPr>
        <p:txBody>
          <a:bodyPr wrap="square" rtlCol="0">
            <a:spAutoFit/>
          </a:bodyPr>
          <a:lstStyle/>
          <a:p>
            <a:r>
              <a:rPr lang="zh-CN" altLang="en-US" sz="2400" b="1" dirty="0">
                <a:solidFill>
                  <a:schemeClr val="accent6"/>
                </a:solidFill>
                <a:latin typeface="微软雅黑" panose="020B0503020204020204" pitchFamily="34" charset="-122"/>
                <a:ea typeface="微软雅黑" panose="020B0503020204020204" pitchFamily="34" charset="-122"/>
              </a:rPr>
              <a:t>案例故事</a:t>
            </a:r>
            <a:endParaRPr lang="zh-CN" altLang="en-US" sz="2400" b="1" dirty="0">
              <a:solidFill>
                <a:schemeClr val="accent6"/>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37968" y="1294647"/>
            <a:ext cx="8405056" cy="1445260"/>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采取积极的发展策略</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t>在职业危机阶段，要对自己充满信心，能够判断自己的业绩情况，独立而可靠地开展工作；保持对职业的激情，通过不断的实践和培训，使自己的知识更加精深，保持自己在专业领域中的领先优势；更加勤奋地寻求自我突破，使自己不断跨越新的高度，努力成为某一领域的骨干或专家。</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437968" y="2787363"/>
            <a:ext cx="8333048" cy="1691640"/>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4.</a:t>
            </a:r>
            <a:r>
              <a:rPr lang="zh-CN" altLang="en-US" sz="1600" b="1" dirty="0">
                <a:solidFill>
                  <a:schemeClr val="accent2"/>
                </a:solidFill>
                <a:latin typeface="微软雅黑" panose="020B0503020204020204" pitchFamily="34" charset="-122"/>
                <a:ea typeface="微软雅黑" panose="020B0503020204020204" pitchFamily="34" charset="-122"/>
              </a:rPr>
              <a:t>端正态度</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zh-CN" altLang="en-US" sz="1600" dirty="0"/>
              <a:t>如果愿意留在原来的企业，继续原来的工作，就应该端正态度，不能成天愤世嫉俗、怨天尤人、得过且过地混日子。</a:t>
            </a:r>
            <a:endParaRPr lang="en-US" altLang="zh-CN" sz="1600" dirty="0"/>
          </a:p>
          <a:p>
            <a:r>
              <a:rPr lang="zh-CN" altLang="en-US" sz="1600" dirty="0"/>
              <a:t>在企业内部轮换工作岗位，进入新的职业领域，改变工作角色，寻找新的发展机会，这是一种不错的选择；同时，注意更新并整合自己的职业技能，在合适的场合下主动充分地展示自己的才能。</a:t>
            </a:r>
            <a:endParaRPr lang="zh-CN" altLang="en-US" sz="1400" dirty="0">
              <a:latin typeface="楷体" panose="02010609060101010101" pitchFamily="2" charset="-122"/>
              <a:ea typeface="楷体" panose="02010609060101010101" pitchFamily="2" charset="-122"/>
            </a:endParaRPr>
          </a:p>
        </p:txBody>
      </p:sp>
      <p:sp>
        <p:nvSpPr>
          <p:cNvPr id="10" name="文本框 9"/>
          <p:cNvSpPr txBox="1"/>
          <p:nvPr/>
        </p:nvSpPr>
        <p:spPr>
          <a:xfrm>
            <a:off x="540192" y="915988"/>
            <a:ext cx="3672408"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职业危机阶段的管理策略</a:t>
            </a:r>
            <a:endParaRPr lang="zh-CN" altLang="en-US" sz="18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5" name="文本框 24"/>
          <p:cNvSpPr txBox="1"/>
          <p:nvPr>
            <p:custDataLst>
              <p:tags r:id="rId1"/>
            </p:custDataLst>
          </p:nvPr>
        </p:nvSpPr>
        <p:spPr>
          <a:xfrm>
            <a:off x="2988618" y="236050"/>
            <a:ext cx="266429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四、职业危机阶段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203738" y="713173"/>
            <a:ext cx="8511108" cy="4207510"/>
          </a:xfrm>
          <a:prstGeom prst="rect">
            <a:avLst/>
          </a:prstGeom>
          <a:noFill/>
        </p:spPr>
        <p:txBody>
          <a:bodyPr wrap="square">
            <a:spAutoFit/>
          </a:bodyPr>
          <a:lstStyle/>
          <a:p>
            <a:pPr algn="ctr"/>
            <a:r>
              <a:rPr lang="zh-CN" altLang="en-US" sz="1800" dirty="0"/>
              <a:t>   </a:t>
            </a:r>
            <a:r>
              <a:rPr lang="zh-CN" altLang="en-US" sz="1800" b="1" dirty="0"/>
              <a:t> </a:t>
            </a:r>
            <a:r>
              <a:rPr sz="1800" b="1" dirty="0"/>
              <a:t>职业生涯管理体系助力员工扎稳脚跟</a:t>
            </a:r>
            <a:endParaRPr sz="1800" dirty="0"/>
          </a:p>
          <a:p>
            <a:pPr>
              <a:lnSpc>
                <a:spcPct val="130000"/>
              </a:lnSpc>
            </a:pPr>
            <a:r>
              <a:rPr lang="en-US" sz="1400" dirty="0"/>
              <a:t>        </a:t>
            </a:r>
            <a:r>
              <a:rPr sz="1600" dirty="0"/>
              <a:t>细数“90 后”大学生员工，他们大多已经基本具备熟练的工作技能和经验；他们敢于面对未知的新事物，有创新意识；在特定大环境下成长的他们独立意识较强，眼界开阔，不满足于单一的生活或工作；他们对自己的未来有很高的要求，但大部分人看不清自己的现状和周围的环境，缺乏清晰的职业目标。这就决定了如果不能在组织中持续地获得成就感或自我满足感，他们的视线就会投向更大的范围去找寻机会。因此，人们总能听到他们对目前工作的不满和抱怨，总能看到他们中有一些人频繁跳槽或换岗，可暂且称这种现象为“‘90 后’员工动荡潮”，正是这种“动荡潮”给现代企业在人力资源能力保持战略的落实工作上带来了新的挑战。</a:t>
            </a:r>
            <a:endParaRPr sz="1600" dirty="0"/>
          </a:p>
          <a:p>
            <a:pPr>
              <a:lnSpc>
                <a:spcPct val="130000"/>
              </a:lnSpc>
            </a:pPr>
            <a:r>
              <a:rPr lang="en-US" sz="1600" dirty="0"/>
              <a:t>        </a:t>
            </a:r>
            <a:r>
              <a:rPr sz="1600" dirty="0"/>
              <a:t>结合上述“90 后”员工动荡潮和企业的实际情况，周总提出了企业应改变以前让员工“自己搭台、自己唱戏”的职业发展模式，建立“企业搭台、员工唱戏”的职业生涯管理体系。其核心思想是：帮助企业构建一个集人才评估、潜能反馈、职业生涯规划、培训计划、挂职计划、职位管理规范、选拔任用方案为一体的职业生涯管理体系，作为员工职业生涯发展的平台，让员工在该平台中不断地磨砺、展示自己，让员工真正体会到“心有多大，舞台就有多大”。</a:t>
            </a:r>
            <a:endParaRPr sz="1600" dirty="0"/>
          </a:p>
        </p:txBody>
      </p:sp>
      <p:sp>
        <p:nvSpPr>
          <p:cNvPr id="7" name="PA-A000320150714E26PPSH-4285"/>
          <p:cNvSpPr/>
          <p:nvPr>
            <p:custDataLst>
              <p:tags r:id="rId1"/>
            </p:custDataLst>
          </p:nvPr>
        </p:nvSpPr>
        <p:spPr bwMode="auto">
          <a:xfrm>
            <a:off x="180311" y="124275"/>
            <a:ext cx="360036" cy="34793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dirty="0">
              <a:latin typeface="楷体" panose="02010609060101010101" pitchFamily="2" charset="-122"/>
            </a:endParaRPr>
          </a:p>
        </p:txBody>
      </p:sp>
      <p:sp>
        <p:nvSpPr>
          <p:cNvPr id="8" name="文本框 7"/>
          <p:cNvSpPr txBox="1"/>
          <p:nvPr/>
        </p:nvSpPr>
        <p:spPr>
          <a:xfrm>
            <a:off x="599464" y="67409"/>
            <a:ext cx="6912768" cy="46037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案例导入</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0" y="556320"/>
            <a:ext cx="9145588"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2241235" y="2747444"/>
            <a:ext cx="566836" cy="56561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a:p>
        </p:txBody>
      </p:sp>
      <p:sp>
        <p:nvSpPr>
          <p:cNvPr id="21" name="椭圆 20"/>
          <p:cNvSpPr/>
          <p:nvPr/>
        </p:nvSpPr>
        <p:spPr>
          <a:xfrm>
            <a:off x="3160647" y="3297264"/>
            <a:ext cx="283418" cy="283403"/>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2" name="椭圆 21"/>
          <p:cNvSpPr/>
          <p:nvPr/>
        </p:nvSpPr>
        <p:spPr>
          <a:xfrm>
            <a:off x="1369906" y="3390320"/>
            <a:ext cx="414410" cy="41319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3" name="椭圆 22"/>
          <p:cNvSpPr/>
          <p:nvPr/>
        </p:nvSpPr>
        <p:spPr>
          <a:xfrm>
            <a:off x="2548719" y="1701999"/>
            <a:ext cx="518704" cy="51867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12" name="文本框 11"/>
          <p:cNvSpPr txBox="1"/>
          <p:nvPr/>
        </p:nvSpPr>
        <p:spPr>
          <a:xfrm>
            <a:off x="4176349" y="1666913"/>
            <a:ext cx="3866160" cy="34544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en-US" altLang="zh-CN" sz="1800" b="1" dirty="0">
                <a:latin typeface="+mj-ea"/>
                <a:ea typeface="+mj-ea"/>
              </a:rPr>
              <a:t>1.</a:t>
            </a:r>
            <a:r>
              <a:rPr lang="zh-CN" altLang="en-US" sz="1800" b="1" dirty="0">
                <a:latin typeface="+mj-ea"/>
                <a:ea typeface="+mj-ea"/>
              </a:rPr>
              <a:t>工作经验丰富</a:t>
            </a:r>
            <a:endParaRPr lang="en-US" altLang="zh-CN" sz="1800" b="1" dirty="0">
              <a:latin typeface="+mj-ea"/>
              <a:ea typeface="+mj-ea"/>
            </a:endParaRPr>
          </a:p>
        </p:txBody>
      </p:sp>
      <p:sp>
        <p:nvSpPr>
          <p:cNvPr id="7" name="文本框 6"/>
          <p:cNvSpPr txBox="1"/>
          <p:nvPr/>
        </p:nvSpPr>
        <p:spPr>
          <a:xfrm>
            <a:off x="4176349" y="2716560"/>
            <a:ext cx="3866160" cy="34544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en-US" altLang="zh-CN" sz="1800" b="1" dirty="0">
                <a:latin typeface="+mj-ea"/>
                <a:ea typeface="+mj-ea"/>
              </a:rPr>
              <a:t>2.</a:t>
            </a:r>
            <a:r>
              <a:rPr lang="zh-CN" altLang="en-US" sz="1800" b="1" dirty="0">
                <a:latin typeface="+mj-ea"/>
                <a:ea typeface="+mj-ea"/>
              </a:rPr>
              <a:t>有一定的工作成就</a:t>
            </a:r>
            <a:endParaRPr lang="en-US" altLang="zh-CN" sz="1800" b="1" dirty="0">
              <a:latin typeface="+mj-ea"/>
              <a:ea typeface="+mj-ea"/>
            </a:endParaRPr>
          </a:p>
        </p:txBody>
      </p:sp>
      <p:sp>
        <p:nvSpPr>
          <p:cNvPr id="9" name="文本框 8"/>
          <p:cNvSpPr txBox="1"/>
          <p:nvPr/>
        </p:nvSpPr>
        <p:spPr>
          <a:xfrm>
            <a:off x="4177143" y="3766207"/>
            <a:ext cx="3866160" cy="34544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en-US" altLang="zh-CN" sz="1800" b="1" dirty="0">
                <a:latin typeface="+mj-ea"/>
                <a:ea typeface="+mj-ea"/>
              </a:rPr>
              <a:t>3.</a:t>
            </a:r>
            <a:r>
              <a:rPr lang="zh-CN" altLang="en-US" sz="1800" b="1" dirty="0">
                <a:latin typeface="+mj-ea"/>
                <a:ea typeface="+mj-ea"/>
              </a:rPr>
              <a:t>形成自己的工作作风</a:t>
            </a:r>
            <a:endParaRPr lang="en-US" altLang="zh-CN" sz="1800" b="1" dirty="0">
              <a:latin typeface="+mj-ea"/>
              <a:ea typeface="+mj-ea"/>
            </a:endParaRPr>
          </a:p>
        </p:txBody>
      </p:sp>
      <p:sp>
        <p:nvSpPr>
          <p:cNvPr id="18" name="矩形 23"/>
          <p:cNvSpPr>
            <a:spLocks noChangeArrowheads="1"/>
          </p:cNvSpPr>
          <p:nvPr/>
        </p:nvSpPr>
        <p:spPr bwMode="auto">
          <a:xfrm>
            <a:off x="527001" y="1343779"/>
            <a:ext cx="1875624" cy="1877658"/>
          </a:xfrm>
          <a:prstGeom prst="ellipse">
            <a:avLst/>
          </a:prstGeom>
          <a:blipFill dpi="0" rotWithShape="1">
            <a:blip r:embed="rId1"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19" name="矩形 24"/>
          <p:cNvSpPr>
            <a:spLocks noChangeArrowheads="1"/>
          </p:cNvSpPr>
          <p:nvPr/>
        </p:nvSpPr>
        <p:spPr bwMode="auto">
          <a:xfrm>
            <a:off x="2798342" y="2220675"/>
            <a:ext cx="982290" cy="956246"/>
          </a:xfrm>
          <a:prstGeom prst="ellipse">
            <a:avLst/>
          </a:prstGeom>
          <a:blipFill dpi="0" rotWithShape="1">
            <a:blip r:embed="rId2"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4" name="矩形 25"/>
          <p:cNvSpPr>
            <a:spLocks noChangeArrowheads="1"/>
          </p:cNvSpPr>
          <p:nvPr/>
        </p:nvSpPr>
        <p:spPr bwMode="auto">
          <a:xfrm>
            <a:off x="1915335" y="3390320"/>
            <a:ext cx="1199176" cy="1222044"/>
          </a:xfrm>
          <a:prstGeom prst="ellipse">
            <a:avLst/>
          </a:prstGeom>
          <a:blipFill dpi="0" rotWithShape="1">
            <a:blip r:embed="rId3"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5" name="文本框 24"/>
          <p:cNvSpPr txBox="1"/>
          <p:nvPr/>
        </p:nvSpPr>
        <p:spPr>
          <a:xfrm>
            <a:off x="2952614" y="270493"/>
            <a:ext cx="273630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五、职业成熟阶段</a:t>
            </a:r>
            <a:endParaRPr lang="zh-CN" altLang="en-US" sz="2400" b="1" dirty="0">
              <a:latin typeface="微软雅黑" panose="020B0503020204020204" pitchFamily="34" charset="-122"/>
              <a:ea typeface="微软雅黑" panose="020B0503020204020204" pitchFamily="34" charset="-122"/>
            </a:endParaRPr>
          </a:p>
        </p:txBody>
      </p:sp>
      <p:sp>
        <p:nvSpPr>
          <p:cNvPr id="26" name="等腰三角形 25"/>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7" name="文本框 26"/>
          <p:cNvSpPr txBox="1"/>
          <p:nvPr/>
        </p:nvSpPr>
        <p:spPr>
          <a:xfrm>
            <a:off x="2952889" y="1140163"/>
            <a:ext cx="4572000"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职业成熟阶段的特点</a:t>
            </a:r>
            <a:endParaRPr lang="zh-CN" altLang="en-US" sz="18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anim calcmode="lin" valueType="num">
                                      <p:cBhvr>
                                        <p:cTn id="10" dur="500" fill="hold"/>
                                        <p:tgtEl>
                                          <p:spTgt spid="18"/>
                                        </p:tgtEl>
                                        <p:attrNameLst>
                                          <p:attrName>ppt_x</p:attrName>
                                        </p:attrNameLst>
                                      </p:cBhvr>
                                      <p:tavLst>
                                        <p:tav tm="0">
                                          <p:val>
                                            <p:fltVal val="0.5"/>
                                          </p:val>
                                        </p:tav>
                                        <p:tav tm="100000">
                                          <p:val>
                                            <p:strVal val="#ppt_x"/>
                                          </p:val>
                                        </p:tav>
                                      </p:tavLst>
                                    </p:anim>
                                    <p:anim calcmode="lin" valueType="num">
                                      <p:cBhvr>
                                        <p:cTn id="11" dur="500" fill="hold"/>
                                        <p:tgtEl>
                                          <p:spTgt spid="18"/>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anim calcmode="lin" valueType="num">
                                      <p:cBhvr>
                                        <p:cTn id="17" dur="500" fill="hold"/>
                                        <p:tgtEl>
                                          <p:spTgt spid="19"/>
                                        </p:tgtEl>
                                        <p:attrNameLst>
                                          <p:attrName>ppt_x</p:attrName>
                                        </p:attrNameLst>
                                      </p:cBhvr>
                                      <p:tavLst>
                                        <p:tav tm="0">
                                          <p:val>
                                            <p:fltVal val="0.5"/>
                                          </p:val>
                                        </p:tav>
                                        <p:tav tm="100000">
                                          <p:val>
                                            <p:strVal val="#ppt_x"/>
                                          </p:val>
                                        </p:tav>
                                      </p:tavLst>
                                    </p:anim>
                                    <p:anim calcmode="lin" valueType="num">
                                      <p:cBhvr>
                                        <p:cTn id="18" dur="500" fill="hold"/>
                                        <p:tgtEl>
                                          <p:spTgt spid="1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anim calcmode="lin" valueType="num">
                                      <p:cBhvr>
                                        <p:cTn id="24" dur="500" fill="hold"/>
                                        <p:tgtEl>
                                          <p:spTgt spid="24"/>
                                        </p:tgtEl>
                                        <p:attrNameLst>
                                          <p:attrName>ppt_x</p:attrName>
                                        </p:attrNameLst>
                                      </p:cBhvr>
                                      <p:tavLst>
                                        <p:tav tm="0">
                                          <p:val>
                                            <p:fltVal val="0.5"/>
                                          </p:val>
                                        </p:tav>
                                        <p:tav tm="100000">
                                          <p:val>
                                            <p:strVal val="#ppt_x"/>
                                          </p:val>
                                        </p:tav>
                                      </p:tavLst>
                                    </p:anim>
                                    <p:anim calcmode="lin" valueType="num">
                                      <p:cBhvr>
                                        <p:cTn id="25" dur="500" fill="hold"/>
                                        <p:tgtEl>
                                          <p:spTgt spid="24"/>
                                        </p:tgtEl>
                                        <p:attrNameLst>
                                          <p:attrName>ppt_y</p:attrName>
                                        </p:attrNameLst>
                                      </p:cBhvr>
                                      <p:tavLst>
                                        <p:tav tm="0">
                                          <p:val>
                                            <p:fltVal val="0.5"/>
                                          </p:val>
                                        </p:tav>
                                        <p:tav tm="100000">
                                          <p:val>
                                            <p:strVal val="#ppt_y"/>
                                          </p:val>
                                        </p:tav>
                                      </p:tavLst>
                                    </p:anim>
                                  </p:childTnLst>
                                </p:cTn>
                              </p:par>
                            </p:childTnLst>
                          </p:cTn>
                        </p:par>
                        <p:par>
                          <p:cTn id="26" fill="hold">
                            <p:stCondLst>
                              <p:cond delay="500"/>
                            </p:stCondLst>
                            <p:childTnLst>
                              <p:par>
                                <p:cTn id="27" presetID="53" presetClass="entr" presetSubtype="52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anim calcmode="lin" valueType="num">
                                      <p:cBhvr>
                                        <p:cTn id="32" dur="500" fill="hold"/>
                                        <p:tgtEl>
                                          <p:spTgt spid="20"/>
                                        </p:tgtEl>
                                        <p:attrNameLst>
                                          <p:attrName>ppt_x</p:attrName>
                                        </p:attrNameLst>
                                      </p:cBhvr>
                                      <p:tavLst>
                                        <p:tav tm="0">
                                          <p:val>
                                            <p:fltVal val="0.5"/>
                                          </p:val>
                                        </p:tav>
                                        <p:tav tm="100000">
                                          <p:val>
                                            <p:strVal val="#ppt_x"/>
                                          </p:val>
                                        </p:tav>
                                      </p:tavLst>
                                    </p:anim>
                                    <p:anim calcmode="lin" valueType="num">
                                      <p:cBhvr>
                                        <p:cTn id="33" dur="500" fill="hold"/>
                                        <p:tgtEl>
                                          <p:spTgt spid="20"/>
                                        </p:tgtEl>
                                        <p:attrNameLst>
                                          <p:attrName>ppt_y</p:attrName>
                                        </p:attrNameLst>
                                      </p:cBhvr>
                                      <p:tavLst>
                                        <p:tav tm="0">
                                          <p:val>
                                            <p:fltVal val="0.5"/>
                                          </p:val>
                                        </p:tav>
                                        <p:tav tm="100000">
                                          <p:val>
                                            <p:strVal val="#ppt_y"/>
                                          </p:val>
                                        </p:tav>
                                      </p:tavLst>
                                    </p:anim>
                                  </p:childTnLst>
                                </p:cTn>
                              </p:par>
                              <p:par>
                                <p:cTn id="34" presetID="53" presetClass="entr" presetSubtype="528"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anim calcmode="lin" valueType="num">
                                      <p:cBhvr>
                                        <p:cTn id="39" dur="500" fill="hold"/>
                                        <p:tgtEl>
                                          <p:spTgt spid="23"/>
                                        </p:tgtEl>
                                        <p:attrNameLst>
                                          <p:attrName>ppt_x</p:attrName>
                                        </p:attrNameLst>
                                      </p:cBhvr>
                                      <p:tavLst>
                                        <p:tav tm="0">
                                          <p:val>
                                            <p:fltVal val="0.5"/>
                                          </p:val>
                                        </p:tav>
                                        <p:tav tm="100000">
                                          <p:val>
                                            <p:strVal val="#ppt_x"/>
                                          </p:val>
                                        </p:tav>
                                      </p:tavLst>
                                    </p:anim>
                                    <p:anim calcmode="lin" valueType="num">
                                      <p:cBhvr>
                                        <p:cTn id="40" dur="500" fill="hold"/>
                                        <p:tgtEl>
                                          <p:spTgt spid="23"/>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anim calcmode="lin" valueType="num">
                                      <p:cBhvr>
                                        <p:cTn id="46" dur="500" fill="hold"/>
                                        <p:tgtEl>
                                          <p:spTgt spid="22"/>
                                        </p:tgtEl>
                                        <p:attrNameLst>
                                          <p:attrName>ppt_x</p:attrName>
                                        </p:attrNameLst>
                                      </p:cBhvr>
                                      <p:tavLst>
                                        <p:tav tm="0">
                                          <p:val>
                                            <p:fltVal val="0.5"/>
                                          </p:val>
                                        </p:tav>
                                        <p:tav tm="100000">
                                          <p:val>
                                            <p:strVal val="#ppt_x"/>
                                          </p:val>
                                        </p:tav>
                                      </p:tavLst>
                                    </p:anim>
                                    <p:anim calcmode="lin" valueType="num">
                                      <p:cBhvr>
                                        <p:cTn id="47" dur="500" fill="hold"/>
                                        <p:tgtEl>
                                          <p:spTgt spid="22"/>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anim calcmode="lin" valueType="num">
                                      <p:cBhvr>
                                        <p:cTn id="53" dur="500" fill="hold"/>
                                        <p:tgtEl>
                                          <p:spTgt spid="21"/>
                                        </p:tgtEl>
                                        <p:attrNameLst>
                                          <p:attrName>ppt_x</p:attrName>
                                        </p:attrNameLst>
                                      </p:cBhvr>
                                      <p:tavLst>
                                        <p:tav tm="0">
                                          <p:val>
                                            <p:fltVal val="0.5"/>
                                          </p:val>
                                        </p:tav>
                                        <p:tav tm="100000">
                                          <p:val>
                                            <p:strVal val="#ppt_x"/>
                                          </p:val>
                                        </p:tav>
                                      </p:tavLst>
                                    </p:anim>
                                    <p:anim calcmode="lin" valueType="num">
                                      <p:cBhvr>
                                        <p:cTn id="54" dur="500" fill="hold"/>
                                        <p:tgtEl>
                                          <p:spTgt spid="21"/>
                                        </p:tgtEl>
                                        <p:attrNameLst>
                                          <p:attrName>ppt_y</p:attrName>
                                        </p:attrNameLst>
                                      </p:cBhvr>
                                      <p:tavLst>
                                        <p:tav tm="0">
                                          <p:val>
                                            <p:fltVal val="0.5"/>
                                          </p:val>
                                        </p:tav>
                                        <p:tav tm="100000">
                                          <p:val>
                                            <p:strVal val="#ppt_y"/>
                                          </p:val>
                                        </p:tav>
                                      </p:tavLst>
                                    </p:anim>
                                  </p:childTnLst>
                                </p:cTn>
                              </p:par>
                            </p:childTnLst>
                          </p:cTn>
                        </p:par>
                        <p:par>
                          <p:cTn id="55" fill="hold">
                            <p:stCondLst>
                              <p:cond delay="1000"/>
                            </p:stCondLst>
                            <p:childTnLst>
                              <p:par>
                                <p:cTn id="56" presetID="53" presetClass="entr" presetSubtype="528"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Effect transition="in" filter="fade">
                                      <p:cBhvr>
                                        <p:cTn id="60" dur="500"/>
                                        <p:tgtEl>
                                          <p:spTgt spid="12"/>
                                        </p:tgtEl>
                                      </p:cBhvr>
                                    </p:animEffect>
                                    <p:anim calcmode="lin" valueType="num">
                                      <p:cBhvr>
                                        <p:cTn id="61" dur="500" fill="hold"/>
                                        <p:tgtEl>
                                          <p:spTgt spid="12"/>
                                        </p:tgtEl>
                                        <p:attrNameLst>
                                          <p:attrName>ppt_x</p:attrName>
                                        </p:attrNameLst>
                                      </p:cBhvr>
                                      <p:tavLst>
                                        <p:tav tm="0">
                                          <p:val>
                                            <p:fltVal val="0.5"/>
                                          </p:val>
                                        </p:tav>
                                        <p:tav tm="100000">
                                          <p:val>
                                            <p:strVal val="#ppt_x"/>
                                          </p:val>
                                        </p:tav>
                                      </p:tavLst>
                                    </p:anim>
                                    <p:anim calcmode="lin" valueType="num">
                                      <p:cBhvr>
                                        <p:cTn id="62" dur="500" fill="hold"/>
                                        <p:tgtEl>
                                          <p:spTgt spid="12"/>
                                        </p:tgtEl>
                                        <p:attrNameLst>
                                          <p:attrName>ppt_y</p:attrName>
                                        </p:attrNameLst>
                                      </p:cBhvr>
                                      <p:tavLst>
                                        <p:tav tm="0">
                                          <p:val>
                                            <p:fltVal val="0.5"/>
                                          </p:val>
                                        </p:tav>
                                        <p:tav tm="100000">
                                          <p:val>
                                            <p:strVal val="#ppt_y"/>
                                          </p:val>
                                        </p:tav>
                                      </p:tavLst>
                                    </p:anim>
                                  </p:childTnLst>
                                </p:cTn>
                              </p:par>
                            </p:childTnLst>
                          </p:cTn>
                        </p:par>
                        <p:par>
                          <p:cTn id="63" fill="hold">
                            <p:stCondLst>
                              <p:cond delay="1500"/>
                            </p:stCondLst>
                            <p:childTnLst>
                              <p:par>
                                <p:cTn id="64" presetID="53" presetClass="entr" presetSubtype="528"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p:cTn id="66" dur="500" fill="hold"/>
                                        <p:tgtEl>
                                          <p:spTgt spid="7"/>
                                        </p:tgtEl>
                                        <p:attrNameLst>
                                          <p:attrName>ppt_w</p:attrName>
                                        </p:attrNameLst>
                                      </p:cBhvr>
                                      <p:tavLst>
                                        <p:tav tm="0">
                                          <p:val>
                                            <p:fltVal val="0"/>
                                          </p:val>
                                        </p:tav>
                                        <p:tav tm="100000">
                                          <p:val>
                                            <p:strVal val="#ppt_w"/>
                                          </p:val>
                                        </p:tav>
                                      </p:tavLst>
                                    </p:anim>
                                    <p:anim calcmode="lin" valueType="num">
                                      <p:cBhvr>
                                        <p:cTn id="67" dur="500" fill="hold"/>
                                        <p:tgtEl>
                                          <p:spTgt spid="7"/>
                                        </p:tgtEl>
                                        <p:attrNameLst>
                                          <p:attrName>ppt_h</p:attrName>
                                        </p:attrNameLst>
                                      </p:cBhvr>
                                      <p:tavLst>
                                        <p:tav tm="0">
                                          <p:val>
                                            <p:fltVal val="0"/>
                                          </p:val>
                                        </p:tav>
                                        <p:tav tm="100000">
                                          <p:val>
                                            <p:strVal val="#ppt_h"/>
                                          </p:val>
                                        </p:tav>
                                      </p:tavLst>
                                    </p:anim>
                                    <p:animEffect transition="in" filter="fade">
                                      <p:cBhvr>
                                        <p:cTn id="68" dur="500"/>
                                        <p:tgtEl>
                                          <p:spTgt spid="7"/>
                                        </p:tgtEl>
                                      </p:cBhvr>
                                    </p:animEffect>
                                    <p:anim calcmode="lin" valueType="num">
                                      <p:cBhvr>
                                        <p:cTn id="69" dur="500" fill="hold"/>
                                        <p:tgtEl>
                                          <p:spTgt spid="7"/>
                                        </p:tgtEl>
                                        <p:attrNameLst>
                                          <p:attrName>ppt_x</p:attrName>
                                        </p:attrNameLst>
                                      </p:cBhvr>
                                      <p:tavLst>
                                        <p:tav tm="0">
                                          <p:val>
                                            <p:fltVal val="0.5"/>
                                          </p:val>
                                        </p:tav>
                                        <p:tav tm="100000">
                                          <p:val>
                                            <p:strVal val="#ppt_x"/>
                                          </p:val>
                                        </p:tav>
                                      </p:tavLst>
                                    </p:anim>
                                    <p:anim calcmode="lin" valueType="num">
                                      <p:cBhvr>
                                        <p:cTn id="70" dur="500" fill="hold"/>
                                        <p:tgtEl>
                                          <p:spTgt spid="7"/>
                                        </p:tgtEl>
                                        <p:attrNameLst>
                                          <p:attrName>ppt_y</p:attrName>
                                        </p:attrNameLst>
                                      </p:cBhvr>
                                      <p:tavLst>
                                        <p:tav tm="0">
                                          <p:val>
                                            <p:fltVal val="0.5"/>
                                          </p:val>
                                        </p:tav>
                                        <p:tav tm="100000">
                                          <p:val>
                                            <p:strVal val="#ppt_y"/>
                                          </p:val>
                                        </p:tav>
                                      </p:tavLst>
                                    </p:anim>
                                  </p:childTnLst>
                                </p:cTn>
                              </p:par>
                            </p:childTnLst>
                          </p:cTn>
                        </p:par>
                        <p:par>
                          <p:cTn id="71" fill="hold">
                            <p:stCondLst>
                              <p:cond delay="2000"/>
                            </p:stCondLst>
                            <p:childTnLst>
                              <p:par>
                                <p:cTn id="72" presetID="53" presetClass="entr" presetSubtype="528"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p:cTn id="74" dur="500" fill="hold"/>
                                        <p:tgtEl>
                                          <p:spTgt spid="9"/>
                                        </p:tgtEl>
                                        <p:attrNameLst>
                                          <p:attrName>ppt_w</p:attrName>
                                        </p:attrNameLst>
                                      </p:cBhvr>
                                      <p:tavLst>
                                        <p:tav tm="0">
                                          <p:val>
                                            <p:fltVal val="0"/>
                                          </p:val>
                                        </p:tav>
                                        <p:tav tm="100000">
                                          <p:val>
                                            <p:strVal val="#ppt_w"/>
                                          </p:val>
                                        </p:tav>
                                      </p:tavLst>
                                    </p:anim>
                                    <p:anim calcmode="lin" valueType="num">
                                      <p:cBhvr>
                                        <p:cTn id="75" dur="500" fill="hold"/>
                                        <p:tgtEl>
                                          <p:spTgt spid="9"/>
                                        </p:tgtEl>
                                        <p:attrNameLst>
                                          <p:attrName>ppt_h</p:attrName>
                                        </p:attrNameLst>
                                      </p:cBhvr>
                                      <p:tavLst>
                                        <p:tav tm="0">
                                          <p:val>
                                            <p:fltVal val="0"/>
                                          </p:val>
                                        </p:tav>
                                        <p:tav tm="100000">
                                          <p:val>
                                            <p:strVal val="#ppt_h"/>
                                          </p:val>
                                        </p:tav>
                                      </p:tavLst>
                                    </p:anim>
                                    <p:animEffect transition="in" filter="fade">
                                      <p:cBhvr>
                                        <p:cTn id="76" dur="500"/>
                                        <p:tgtEl>
                                          <p:spTgt spid="9"/>
                                        </p:tgtEl>
                                      </p:cBhvr>
                                    </p:animEffect>
                                    <p:anim calcmode="lin" valueType="num">
                                      <p:cBhvr>
                                        <p:cTn id="77" dur="500" fill="hold"/>
                                        <p:tgtEl>
                                          <p:spTgt spid="9"/>
                                        </p:tgtEl>
                                        <p:attrNameLst>
                                          <p:attrName>ppt_x</p:attrName>
                                        </p:attrNameLst>
                                      </p:cBhvr>
                                      <p:tavLst>
                                        <p:tav tm="0">
                                          <p:val>
                                            <p:fltVal val="0.5"/>
                                          </p:val>
                                        </p:tav>
                                        <p:tav tm="100000">
                                          <p:val>
                                            <p:strVal val="#ppt_x"/>
                                          </p:val>
                                        </p:tav>
                                      </p:tavLst>
                                    </p:anim>
                                    <p:anim calcmode="lin" valueType="num">
                                      <p:cBhvr>
                                        <p:cTn id="78" dur="500" fill="hold"/>
                                        <p:tgtEl>
                                          <p:spTgt spid="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12" grpId="0"/>
      <p:bldP spid="7" grpId="0"/>
      <p:bldP spid="9" grpId="0"/>
      <p:bldP spid="18" grpId="0" animBg="1"/>
      <p:bldP spid="19" grpId="0" animBg="1"/>
      <p:bldP spid="24"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72394" y="1596370"/>
            <a:ext cx="8113827" cy="337185"/>
          </a:xfrm>
          <a:prstGeom prst="rect">
            <a:avLst/>
          </a:prstGeom>
          <a:noFill/>
        </p:spPr>
        <p:txBody>
          <a:bodyPr wrap="square">
            <a:spAutoFit/>
          </a:bodyPr>
          <a:lstStyle/>
          <a:p>
            <a:r>
              <a:rPr lang="en-US" altLang="zh-CN" sz="1600" b="1" dirty="0">
                <a:latin typeface="微软雅黑" panose="020B0503020204020204" pitchFamily="34" charset="-122"/>
                <a:ea typeface="微软雅黑" panose="020B0503020204020204" pitchFamily="34" charset="-122"/>
              </a:rPr>
              <a:t>1.</a:t>
            </a:r>
            <a:r>
              <a:rPr lang="zh-CN" altLang="en-US" sz="1600" b="1" dirty="0">
                <a:latin typeface="微软雅黑" panose="020B0503020204020204" pitchFamily="34" charset="-122"/>
                <a:ea typeface="微软雅黑" panose="020B0503020204020204" pitchFamily="34" charset="-122"/>
              </a:rPr>
              <a:t>工作经验丰富</a:t>
            </a:r>
            <a:endParaRPr lang="en-US" altLang="zh-CN" sz="16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900386" y="1996480"/>
            <a:ext cx="7903496" cy="1511952"/>
          </a:xfrm>
          <a:prstGeom prst="rect">
            <a:avLst/>
          </a:prstGeom>
          <a:noFill/>
        </p:spPr>
        <p:txBody>
          <a:bodyPr wrap="square">
            <a:spAutoFit/>
          </a:bodyPr>
          <a:lstStyle/>
          <a:p>
            <a:pPr>
              <a:lnSpc>
                <a:spcPct val="150000"/>
              </a:lnSpc>
            </a:pPr>
            <a:r>
              <a:rPr lang="zh-CN" altLang="en-US" sz="1600" dirty="0"/>
              <a:t>在职业成熟阶段，员工经过多年的工作实践，掌握了工作的要领，学习了大量的专业技能知识，积累了非常丰富的工作经验，形成了完备的认知结构，工作能力稳步提高并趋于成熟，具有独特的工作方法，在工作上能够独当一面，独立地开展自己的工作，已经成为一个真正有实力的人，是企业资深的骨干员工。</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1116101" y="1059613"/>
            <a:ext cx="3060340"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职业成熟阶段的特点</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任意多边形: 形状 6"/>
          <p:cNvSpPr/>
          <p:nvPr/>
        </p:nvSpPr>
        <p:spPr bwMode="auto">
          <a:xfrm>
            <a:off x="388692" y="1508162"/>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dirty="0">
              <a:cs typeface="+mn-ea"/>
              <a:sym typeface="+mn-lt"/>
            </a:endParaRPr>
          </a:p>
        </p:txBody>
      </p:sp>
      <p:sp>
        <p:nvSpPr>
          <p:cNvPr id="11" name="任意多边形: 形状 10"/>
          <p:cNvSpPr/>
          <p:nvPr/>
        </p:nvSpPr>
        <p:spPr bwMode="auto">
          <a:xfrm>
            <a:off x="561405" y="1626590"/>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cs typeface="+mn-ea"/>
              <a:sym typeface="+mn-lt"/>
            </a:endParaRPr>
          </a:p>
        </p:txBody>
      </p:sp>
      <p:sp>
        <p:nvSpPr>
          <p:cNvPr id="25" name="文本框 24"/>
          <p:cNvSpPr txBox="1"/>
          <p:nvPr>
            <p:custDataLst>
              <p:tags r:id="rId1"/>
            </p:custDataLst>
          </p:nvPr>
        </p:nvSpPr>
        <p:spPr>
          <a:xfrm>
            <a:off x="2952614" y="270493"/>
            <a:ext cx="2736304"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五、职业成熟阶段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7" grpId="0" animBg="1"/>
      <p:bldP spid="11"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54354" y="1452354"/>
            <a:ext cx="8113827" cy="337185"/>
          </a:xfrm>
          <a:prstGeom prst="rect">
            <a:avLst/>
          </a:prstGeom>
          <a:noFill/>
        </p:spPr>
        <p:txBody>
          <a:bodyPr wrap="square">
            <a:spAutoFit/>
          </a:bodyPr>
          <a:lstStyle/>
          <a:p>
            <a:r>
              <a:rPr lang="en-US" altLang="zh-CN" sz="1600" b="1" dirty="0">
                <a:latin typeface="微软雅黑" panose="020B0503020204020204" pitchFamily="34" charset="-122"/>
                <a:ea typeface="微软雅黑" panose="020B0503020204020204" pitchFamily="34" charset="-122"/>
              </a:rPr>
              <a:t>2.</a:t>
            </a:r>
            <a:r>
              <a:rPr lang="zh-CN" altLang="en-US" sz="1600" b="1" dirty="0">
                <a:latin typeface="微软雅黑" panose="020B0503020204020204" pitchFamily="34" charset="-122"/>
                <a:ea typeface="微软雅黑" panose="020B0503020204020204" pitchFamily="34" charset="-122"/>
              </a:rPr>
              <a:t>有一定的工作成就</a:t>
            </a:r>
            <a:endParaRPr lang="en-US" altLang="zh-CN" sz="16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900386" y="1852464"/>
            <a:ext cx="7903496" cy="1881284"/>
          </a:xfrm>
          <a:prstGeom prst="rect">
            <a:avLst/>
          </a:prstGeom>
          <a:noFill/>
        </p:spPr>
        <p:txBody>
          <a:bodyPr wrap="square">
            <a:spAutoFit/>
          </a:bodyPr>
          <a:lstStyle/>
          <a:p>
            <a:pPr>
              <a:lnSpc>
                <a:spcPct val="150000"/>
              </a:lnSpc>
            </a:pPr>
            <a:r>
              <a:rPr lang="zh-CN" altLang="en-US" sz="1600" dirty="0"/>
              <a:t>在职业成熟阶段，员工在既定的工作领域中已经取得了不俗的工作成果，并获得了一定的地位，各方面都平稳地向前发展；</a:t>
            </a:r>
            <a:endParaRPr lang="en-US" altLang="zh-CN" sz="1600" dirty="0"/>
          </a:p>
          <a:p>
            <a:pPr>
              <a:lnSpc>
                <a:spcPct val="150000"/>
              </a:lnSpc>
            </a:pPr>
            <a:r>
              <a:rPr lang="zh-CN" altLang="en-US" sz="1600" dirty="0"/>
              <a:t>一些优秀的员工已经走上了管理层，甚至决策层的岗位，在职场中占有一席之地；具有不可替代的技能，成为部门不可缺少的中坚力量，为企业的稳定发展而长期地做出自己的贡献；在事业上不断取得成就，并逐步达到事业的巅峰。</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1116101" y="1021513"/>
            <a:ext cx="3060340"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职业成熟阶段的特点</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任意多边形: 形状 6"/>
          <p:cNvSpPr/>
          <p:nvPr/>
        </p:nvSpPr>
        <p:spPr bwMode="auto">
          <a:xfrm>
            <a:off x="323181" y="1332260"/>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 name="任意多边形: 形状 10"/>
          <p:cNvSpPr/>
          <p:nvPr/>
        </p:nvSpPr>
        <p:spPr bwMode="auto">
          <a:xfrm>
            <a:off x="459422" y="1455320"/>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
        <p:nvSpPr>
          <p:cNvPr id="25" name="文本框 24"/>
          <p:cNvSpPr txBox="1"/>
          <p:nvPr>
            <p:custDataLst>
              <p:tags r:id="rId1"/>
            </p:custDataLst>
          </p:nvPr>
        </p:nvSpPr>
        <p:spPr>
          <a:xfrm>
            <a:off x="2952614" y="270493"/>
            <a:ext cx="273630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五、职业成熟阶段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7" grpId="0" animBg="1"/>
      <p:bldP spid="11"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800" smtClean="0"/>
            </a:fld>
            <a:endParaRPr lang="zh-CN" altLang="en-US" sz="800"/>
          </a:p>
        </p:txBody>
      </p:sp>
      <p:sp>
        <p:nvSpPr>
          <p:cNvPr id="59" name="文本框 58"/>
          <p:cNvSpPr txBox="1"/>
          <p:nvPr/>
        </p:nvSpPr>
        <p:spPr>
          <a:xfrm>
            <a:off x="919498" y="1371126"/>
            <a:ext cx="7973487" cy="337185"/>
          </a:xfrm>
          <a:prstGeom prst="rect">
            <a:avLst/>
          </a:prstGeom>
          <a:noFill/>
        </p:spPr>
        <p:txBody>
          <a:bodyPr wrap="square">
            <a:spAutoFit/>
          </a:bodyPr>
          <a:lstStyle/>
          <a:p>
            <a:r>
              <a:rPr lang="en-US" altLang="zh-CN" sz="1600" b="1" dirty="0">
                <a:latin typeface="微软雅黑" panose="020B0503020204020204" pitchFamily="34" charset="-122"/>
                <a:ea typeface="微软雅黑" panose="020B0503020204020204" pitchFamily="34" charset="-122"/>
              </a:rPr>
              <a:t>3.</a:t>
            </a:r>
            <a:r>
              <a:rPr lang="zh-CN" altLang="en-US" sz="1600" b="1" dirty="0">
                <a:latin typeface="微软雅黑" panose="020B0503020204020204" pitchFamily="34" charset="-122"/>
                <a:ea typeface="微软雅黑" panose="020B0503020204020204" pitchFamily="34" charset="-122"/>
              </a:rPr>
              <a:t>形成自己的工作作风</a:t>
            </a:r>
            <a:endParaRPr lang="en-US" altLang="zh-CN" sz="16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919498" y="1778691"/>
            <a:ext cx="7973487" cy="2250616"/>
          </a:xfrm>
          <a:prstGeom prst="rect">
            <a:avLst/>
          </a:prstGeom>
          <a:noFill/>
        </p:spPr>
        <p:txBody>
          <a:bodyPr wrap="square">
            <a:spAutoFit/>
          </a:bodyPr>
          <a:lstStyle/>
          <a:p>
            <a:pPr>
              <a:lnSpc>
                <a:spcPct val="150000"/>
              </a:lnSpc>
            </a:pPr>
            <a:r>
              <a:rPr lang="zh-CN" altLang="en-US" sz="1600" dirty="0"/>
              <a:t>个人的价值观和世界观逐渐成熟，责任心增强；具有一定的生活和工作阅历，熟练掌握了处理人际关系和各种事件的技巧；</a:t>
            </a:r>
            <a:endParaRPr lang="en-US" altLang="zh-CN" sz="1600" dirty="0"/>
          </a:p>
          <a:p>
            <a:pPr>
              <a:lnSpc>
                <a:spcPct val="150000"/>
              </a:lnSpc>
            </a:pPr>
            <a:r>
              <a:rPr lang="zh-CN" altLang="en-US" sz="1600" dirty="0"/>
              <a:t>在实践中学会了大胆、果断地处理问题，在工作过程中的处事方法合理、方式得当，逐步形成了稳健、务实和严谨的工作作风；</a:t>
            </a:r>
            <a:endParaRPr lang="en-US" altLang="zh-CN" sz="1600" dirty="0"/>
          </a:p>
          <a:p>
            <a:pPr>
              <a:lnSpc>
                <a:spcPct val="150000"/>
              </a:lnSpc>
            </a:pPr>
            <a:r>
              <a:rPr lang="zh-CN" altLang="en-US" sz="1600" dirty="0"/>
              <a:t>在心理上能够接受工作所带来的更大压力与责任，深化学习、勇于实践、积极反思。这已成为这一阶段员工成熟的重要标志。</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1044346" y="987858"/>
            <a:ext cx="3060340"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职业成熟阶段的特点</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椭圆 6"/>
          <p:cNvSpPr/>
          <p:nvPr/>
        </p:nvSpPr>
        <p:spPr>
          <a:xfrm>
            <a:off x="313015" y="1247057"/>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 name="任意多边形: 形状 10"/>
          <p:cNvSpPr/>
          <p:nvPr/>
        </p:nvSpPr>
        <p:spPr bwMode="auto">
          <a:xfrm>
            <a:off x="468338" y="1396957"/>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5" name="文本框 24"/>
          <p:cNvSpPr txBox="1"/>
          <p:nvPr>
            <p:custDataLst>
              <p:tags r:id="rId1"/>
            </p:custDataLst>
          </p:nvPr>
        </p:nvSpPr>
        <p:spPr>
          <a:xfrm>
            <a:off x="2952614" y="270493"/>
            <a:ext cx="273630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五、职业成熟阶段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7" grpId="0" animBg="1"/>
      <p:bldP spid="11"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792882" y="1466568"/>
            <a:ext cx="8208912" cy="2676525"/>
          </a:xfrm>
          <a:prstGeom prst="rect">
            <a:avLst/>
          </a:prstGeom>
          <a:noFill/>
        </p:spPr>
        <p:txBody>
          <a:bodyPr wrap="square">
            <a:spAutoFit/>
          </a:bodyPr>
          <a:lstStyle/>
          <a:p>
            <a:pPr>
              <a:lnSpc>
                <a:spcPct val="150000"/>
              </a:lnSpc>
            </a:pPr>
            <a:r>
              <a:rPr lang="en-US" altLang="zh-CN" sz="1600" b="1" dirty="0">
                <a:latin typeface="微软雅黑" panose="020B0503020204020204" pitchFamily="34" charset="-122"/>
                <a:ea typeface="微软雅黑" panose="020B0503020204020204" pitchFamily="34" charset="-122"/>
              </a:rPr>
              <a:t>1.</a:t>
            </a:r>
            <a:r>
              <a:rPr lang="zh-CN" altLang="en-US" sz="1600" b="1" dirty="0">
                <a:latin typeface="微软雅黑" panose="020B0503020204020204" pitchFamily="34" charset="-122"/>
                <a:ea typeface="微软雅黑" panose="020B0503020204020204" pitchFamily="34" charset="-122"/>
              </a:rPr>
              <a:t>巩固成就，不断提升</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600" dirty="0"/>
              <a:t>在职业成熟阶段，员工要维持和巩固在工作上已经取得的职业成就和职业技能优势，尽可能地进一步发展自己，使自己的事业在平稳的过程中持续上升，获得继续晋升的空间；</a:t>
            </a:r>
            <a:endParaRPr lang="en-US" altLang="zh-CN" sz="1600" dirty="0"/>
          </a:p>
          <a:p>
            <a:pPr>
              <a:lnSpc>
                <a:spcPct val="150000"/>
              </a:lnSpc>
            </a:pPr>
            <a:r>
              <a:rPr lang="zh-CN" altLang="en-US" sz="1600" dirty="0"/>
              <a:t>在已经奠定好的基础上，在最擅长的工作岗位上，充分发挥自己；</a:t>
            </a:r>
            <a:endParaRPr lang="en-US" altLang="zh-CN" sz="1600" dirty="0"/>
          </a:p>
          <a:p>
            <a:pPr>
              <a:lnSpc>
                <a:spcPct val="150000"/>
              </a:lnSpc>
            </a:pPr>
            <a:r>
              <a:rPr lang="zh-CN" altLang="en-US" sz="1600" dirty="0"/>
              <a:t>利用各种机会争取社会的认可，提升自己的社会地位；培养自己的恒心、信心、毅力和对事业的执着追求，进一步发展和深化职业技能，学会发挥影响的作用，提高才干，担负起更重大的责任。</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900410" y="1066953"/>
            <a:ext cx="3438382"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职业成熟阶段的管理策略</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6" name="任意多边形: 形状 5"/>
          <p:cNvSpPr/>
          <p:nvPr/>
        </p:nvSpPr>
        <p:spPr bwMode="auto">
          <a:xfrm>
            <a:off x="201817" y="1454453"/>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 name="任意多边形: 形状 6"/>
          <p:cNvSpPr/>
          <p:nvPr/>
        </p:nvSpPr>
        <p:spPr bwMode="auto">
          <a:xfrm>
            <a:off x="314337" y="1597728"/>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
        <p:nvSpPr>
          <p:cNvPr id="25" name="文本框 24"/>
          <p:cNvSpPr txBox="1"/>
          <p:nvPr>
            <p:custDataLst>
              <p:tags r:id="rId1"/>
            </p:custDataLst>
          </p:nvPr>
        </p:nvSpPr>
        <p:spPr>
          <a:xfrm>
            <a:off x="2952614" y="270493"/>
            <a:ext cx="273630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五、职业成熟阶段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1000" fill="hold"/>
                                        <p:tgtEl>
                                          <p:spTgt spid="6"/>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animBg="1"/>
      <p:bldP spid="7"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59717" y="1508162"/>
            <a:ext cx="8005566" cy="3046095"/>
          </a:xfrm>
          <a:prstGeom prst="rect">
            <a:avLst/>
          </a:prstGeom>
          <a:noFill/>
        </p:spPr>
        <p:txBody>
          <a:bodyPr wrap="square">
            <a:spAutoFit/>
          </a:bodyPr>
          <a:lstStyle/>
          <a:p>
            <a:pPr>
              <a:lnSpc>
                <a:spcPct val="150000"/>
              </a:lnSpc>
            </a:pPr>
            <a:r>
              <a:rPr lang="en-US" altLang="zh-CN" sz="1600" b="1" dirty="0">
                <a:latin typeface="微软雅黑" panose="020B0503020204020204" pitchFamily="34" charset="-122"/>
                <a:ea typeface="微软雅黑" panose="020B0503020204020204" pitchFamily="34" charset="-122"/>
              </a:rPr>
              <a:t>2.</a:t>
            </a:r>
            <a:r>
              <a:rPr lang="zh-CN" altLang="en-US" sz="1600" b="1" dirty="0">
                <a:latin typeface="微软雅黑" panose="020B0503020204020204" pitchFamily="34" charset="-122"/>
                <a:ea typeface="微软雅黑" panose="020B0503020204020204" pitchFamily="34" charset="-122"/>
              </a:rPr>
              <a:t>善于反思自己的工作</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600" dirty="0"/>
              <a:t>在职业成熟阶段，员工应围绕自己的职业活动进行反思，对自己在职业中所做出的行为及结果进行审视和分析，对发生在自己周围的现象进行探究。</a:t>
            </a:r>
            <a:endParaRPr lang="en-US" altLang="zh-CN" sz="1600" dirty="0"/>
          </a:p>
          <a:p>
            <a:pPr>
              <a:lnSpc>
                <a:spcPct val="150000"/>
              </a:lnSpc>
            </a:pPr>
            <a:r>
              <a:rPr lang="zh-CN" altLang="en-US" sz="1600" dirty="0"/>
              <a:t>它需要有一种自我问题意识，要善于在行动前、行动中和行动后对自己的工作活动或某种问题进行审视和钻研，从中寻找和发现问题。每个工作过程总有各种不确定、不稳定的影响因素，只有不断地进行反思，才能在以后的工作实践中做出明智的决断。没有反思的经验是狭隘的经验，充其量只能形成肤浅的知识；善于反思的员工才是一个真正成熟的员工。</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1044555" y="1132358"/>
            <a:ext cx="3438382"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职业成熟阶段的管理策略</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6" name="任意多边形: 形状 5"/>
          <p:cNvSpPr/>
          <p:nvPr/>
        </p:nvSpPr>
        <p:spPr bwMode="auto">
          <a:xfrm>
            <a:off x="388692" y="1508162"/>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dirty="0">
              <a:cs typeface="+mn-ea"/>
              <a:sym typeface="+mn-lt"/>
            </a:endParaRPr>
          </a:p>
        </p:txBody>
      </p:sp>
      <p:sp>
        <p:nvSpPr>
          <p:cNvPr id="7" name="任意多边形: 形状 6"/>
          <p:cNvSpPr/>
          <p:nvPr/>
        </p:nvSpPr>
        <p:spPr bwMode="auto">
          <a:xfrm>
            <a:off x="561405" y="1626590"/>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cs typeface="+mn-ea"/>
              <a:sym typeface="+mn-lt"/>
            </a:endParaRPr>
          </a:p>
        </p:txBody>
      </p:sp>
      <p:sp>
        <p:nvSpPr>
          <p:cNvPr id="25" name="文本框 24"/>
          <p:cNvSpPr txBox="1"/>
          <p:nvPr>
            <p:custDataLst>
              <p:tags r:id="rId1"/>
            </p:custDataLst>
          </p:nvPr>
        </p:nvSpPr>
        <p:spPr>
          <a:xfrm>
            <a:off x="2952614" y="270493"/>
            <a:ext cx="2736304"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五、职业成熟阶段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animBg="1"/>
      <p:bldP spid="7"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34630" y="1031751"/>
            <a:ext cx="8355928" cy="2338070"/>
          </a:xfrm>
          <a:prstGeom prst="rect">
            <a:avLst/>
          </a:prstGeom>
          <a:noFill/>
        </p:spPr>
        <p:txBody>
          <a:bodyPr wrap="square">
            <a:spAutoFit/>
          </a:bodyPr>
          <a:lstStyle/>
          <a:p>
            <a:r>
              <a:rPr lang="en-US" altLang="zh-CN" dirty="0"/>
              <a:t>    </a:t>
            </a:r>
            <a:r>
              <a:rPr lang="en-US" altLang="zh-CN" sz="1600" dirty="0"/>
              <a:t> 1999</a:t>
            </a:r>
            <a:r>
              <a:rPr lang="zh-CN" altLang="en-US" sz="1600" dirty="0"/>
              <a:t>年</a:t>
            </a:r>
            <a:r>
              <a:rPr lang="en-US" altLang="zh-CN" sz="1600" dirty="0"/>
              <a:t>3</a:t>
            </a:r>
            <a:r>
              <a:rPr lang="zh-CN" altLang="en-US" sz="1600" dirty="0"/>
              <a:t>月</a:t>
            </a:r>
            <a:r>
              <a:rPr lang="en-US" altLang="zh-CN" sz="1600" dirty="0"/>
              <a:t>9</a:t>
            </a:r>
            <a:r>
              <a:rPr lang="zh-CN" altLang="en-US" sz="1600" dirty="0"/>
              <a:t>日由劳动和社会保障部发布的</a:t>
            </a:r>
            <a:r>
              <a:rPr lang="en-US" altLang="zh-CN" sz="1600" dirty="0"/>
              <a:t>《</a:t>
            </a:r>
            <a:r>
              <a:rPr lang="zh-CN" altLang="en-US" sz="1600" dirty="0"/>
              <a:t>关于制止和纠正违反国家规定办理企业职工提前退休有关问题的通知</a:t>
            </a:r>
            <a:r>
              <a:rPr lang="en-US" altLang="zh-CN" sz="1600" dirty="0"/>
              <a:t>》</a:t>
            </a:r>
            <a:r>
              <a:rPr lang="zh-CN" altLang="en-US" sz="1600" dirty="0"/>
              <a:t>指出：国家法定的企业职工退休年龄是男年满</a:t>
            </a:r>
            <a:r>
              <a:rPr lang="en-US" altLang="zh-CN" sz="1600" dirty="0"/>
              <a:t>60</a:t>
            </a:r>
            <a:r>
              <a:rPr lang="zh-CN" altLang="en-US" sz="1600" dirty="0"/>
              <a:t>周岁，女工人年满</a:t>
            </a:r>
            <a:r>
              <a:rPr lang="en-US" altLang="zh-CN" sz="1600" dirty="0"/>
              <a:t>50</a:t>
            </a:r>
            <a:r>
              <a:rPr lang="zh-CN" altLang="en-US" sz="1600" dirty="0"/>
              <a:t>周岁，女干部年满</a:t>
            </a:r>
            <a:r>
              <a:rPr lang="en-US" altLang="zh-CN" sz="1600" dirty="0"/>
              <a:t>55</a:t>
            </a:r>
            <a:r>
              <a:rPr lang="zh-CN" altLang="en-US" sz="1600" dirty="0"/>
              <a:t>周岁。从事井下、高温、高空、特别繁重体力劳动或其他有害身体健康工作的，退休年龄男性年满</a:t>
            </a:r>
            <a:r>
              <a:rPr lang="en-US" altLang="zh-CN" sz="1600" dirty="0"/>
              <a:t>55</a:t>
            </a:r>
            <a:r>
              <a:rPr lang="zh-CN" altLang="en-US" sz="1600" dirty="0"/>
              <a:t>周岁，女性年满</a:t>
            </a:r>
            <a:r>
              <a:rPr lang="en-US" altLang="zh-CN" sz="1600" dirty="0"/>
              <a:t>45</a:t>
            </a:r>
            <a:r>
              <a:rPr lang="zh-CN" altLang="en-US" sz="1600" dirty="0"/>
              <a:t>周岁；因病或非因工致残，由医院证明并经劳动鉴定委员会确认完全丧失劳动能力的，退休年龄为男性年满</a:t>
            </a:r>
            <a:r>
              <a:rPr lang="en-US" altLang="zh-CN" sz="1600" dirty="0"/>
              <a:t>50</a:t>
            </a:r>
            <a:r>
              <a:rPr lang="zh-CN" altLang="en-US" sz="1600" dirty="0"/>
              <a:t>周岁，女性年满</a:t>
            </a:r>
            <a:r>
              <a:rPr lang="en-US" altLang="zh-CN" sz="1600" dirty="0"/>
              <a:t>45</a:t>
            </a:r>
            <a:r>
              <a:rPr lang="zh-CN" altLang="en-US" sz="1600" dirty="0"/>
              <a:t>周岁。</a:t>
            </a:r>
            <a:endParaRPr lang="en-US" altLang="zh-CN" sz="1600" dirty="0"/>
          </a:p>
          <a:p>
            <a:r>
              <a:rPr lang="en-US" altLang="zh-CN" sz="1600" dirty="0"/>
              <a:t>      </a:t>
            </a:r>
            <a:r>
              <a:rPr lang="zh-CN" altLang="en-US" sz="1600" dirty="0"/>
              <a:t>由于我国是目前世界上退休年龄最早的国家，平均退休年龄不到</a:t>
            </a:r>
            <a:r>
              <a:rPr lang="en-US" altLang="zh-CN" sz="1600" dirty="0"/>
              <a:t>55</a:t>
            </a:r>
            <a:r>
              <a:rPr lang="zh-CN" altLang="en-US" sz="1600" dirty="0"/>
              <a:t>岁。经中央批准，人社部于</a:t>
            </a:r>
            <a:r>
              <a:rPr lang="en-US" altLang="zh-CN" sz="1600" dirty="0"/>
              <a:t>2017</a:t>
            </a:r>
            <a:r>
              <a:rPr lang="zh-CN" altLang="en-US" sz="1600" dirty="0"/>
              <a:t>年向社会公开延迟退休改革方案，通过小步慢走，每年推迟几个月，逐步推迟到合理的退休年龄。预计到</a:t>
            </a:r>
            <a:r>
              <a:rPr lang="en-US" altLang="zh-CN" sz="1600" dirty="0"/>
              <a:t>2045</a:t>
            </a:r>
            <a:r>
              <a:rPr lang="zh-CN" altLang="en-US" sz="1600" dirty="0"/>
              <a:t>年，不论男女，退休年龄均为</a:t>
            </a:r>
            <a:r>
              <a:rPr lang="en-US" altLang="zh-CN" sz="1600" dirty="0"/>
              <a:t>65</a:t>
            </a:r>
            <a:r>
              <a:rPr lang="zh-CN" altLang="en-US" sz="1600" dirty="0"/>
              <a:t>岁。</a:t>
            </a:r>
            <a:endParaRPr lang="zh-CN" altLang="en-US" sz="1600" dirty="0">
              <a:latin typeface="楷体" panose="02010609060101010101" pitchFamily="2" charset="-122"/>
              <a:ea typeface="楷体" panose="02010609060101010101" pitchFamily="2" charset="-122"/>
            </a:endParaRPr>
          </a:p>
        </p:txBody>
      </p:sp>
      <p:sp>
        <p:nvSpPr>
          <p:cNvPr id="7" name="文本框 6"/>
          <p:cNvSpPr txBox="1"/>
          <p:nvPr/>
        </p:nvSpPr>
        <p:spPr>
          <a:xfrm>
            <a:off x="2975116" y="231740"/>
            <a:ext cx="2691299"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六、职业后期阶段</a:t>
            </a:r>
            <a:endParaRPr lang="zh-CN" altLang="en-US" sz="2400" b="1" dirty="0">
              <a:latin typeface="微软雅黑" panose="020B0503020204020204" pitchFamily="34" charset="-122"/>
              <a:ea typeface="微软雅黑" panose="020B0503020204020204" pitchFamily="34" charset="-122"/>
            </a:endParaRPr>
          </a:p>
        </p:txBody>
      </p:sp>
      <p:sp>
        <p:nvSpPr>
          <p:cNvPr id="9" name="等腰三角形 8"/>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540346" y="1348408"/>
            <a:ext cx="8185835" cy="2250616"/>
          </a:xfrm>
          <a:prstGeom prst="rect">
            <a:avLst/>
          </a:prstGeom>
          <a:noFill/>
        </p:spPr>
        <p:txBody>
          <a:bodyPr wrap="square">
            <a:spAutoFit/>
          </a:bodyPr>
          <a:lstStyle/>
          <a:p>
            <a:pPr>
              <a:lnSpc>
                <a:spcPct val="150000"/>
              </a:lnSpc>
            </a:pPr>
            <a:r>
              <a:rPr lang="zh-CN" altLang="en-US" sz="1600" dirty="0"/>
              <a:t>      在职业后期阶段，员工已经进入一个人职业生涯的最后阶段，即将退出工作领域，成为职业活动的旁观者。</a:t>
            </a:r>
            <a:endParaRPr lang="en-US" altLang="zh-CN" sz="1600" dirty="0"/>
          </a:p>
          <a:p>
            <a:pPr>
              <a:lnSpc>
                <a:spcPct val="150000"/>
              </a:lnSpc>
            </a:pPr>
            <a:r>
              <a:rPr lang="en-US" altLang="zh-CN" sz="1600" dirty="0"/>
              <a:t>     </a:t>
            </a:r>
            <a:r>
              <a:rPr lang="zh-CN" altLang="en-US" sz="1600" dirty="0"/>
              <a:t>在这一阶段，员工无论在心理、身体上，还是在工作上，都开始走下坡路。思维趋于保守，不安全感骤增，对未来生活充满了不安和忧虑。知识技能的老化、身体健康的衰退等一系列问题会导致职业发展的停滞。员工对工作成就和职业发展的愿望大大减弱，对工作的投入大为减少，他们所面临的权利和责任在逐渐减少，开始为退休做准备。</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972221" y="988061"/>
            <a:ext cx="2965830" cy="400110"/>
          </a:xfrm>
          <a:prstGeom prst="rect">
            <a:avLst/>
          </a:prstGeom>
          <a:noFill/>
        </p:spPr>
        <p:txBody>
          <a:bodyPr wrap="square"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一</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职业后期阶段的特点</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文本框 6"/>
          <p:cNvSpPr txBox="1"/>
          <p:nvPr>
            <p:custDataLst>
              <p:tags r:id="rId1"/>
            </p:custDataLst>
          </p:nvPr>
        </p:nvSpPr>
        <p:spPr>
          <a:xfrm>
            <a:off x="2975116" y="231740"/>
            <a:ext cx="2691299"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六、职业后期阶段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2241235" y="2747444"/>
            <a:ext cx="566836" cy="56561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a:p>
        </p:txBody>
      </p:sp>
      <p:sp>
        <p:nvSpPr>
          <p:cNvPr id="21" name="椭圆 20"/>
          <p:cNvSpPr/>
          <p:nvPr/>
        </p:nvSpPr>
        <p:spPr>
          <a:xfrm>
            <a:off x="3160647" y="3297264"/>
            <a:ext cx="283418" cy="283403"/>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2" name="椭圆 21"/>
          <p:cNvSpPr/>
          <p:nvPr/>
        </p:nvSpPr>
        <p:spPr>
          <a:xfrm>
            <a:off x="1369906" y="3390320"/>
            <a:ext cx="414410" cy="41319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3" name="椭圆 22"/>
          <p:cNvSpPr/>
          <p:nvPr/>
        </p:nvSpPr>
        <p:spPr>
          <a:xfrm>
            <a:off x="2548719" y="1701999"/>
            <a:ext cx="518704" cy="51867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12" name="文本框 11"/>
          <p:cNvSpPr txBox="1"/>
          <p:nvPr/>
        </p:nvSpPr>
        <p:spPr>
          <a:xfrm>
            <a:off x="4176349" y="1666913"/>
            <a:ext cx="3866160" cy="377036"/>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en-US" altLang="zh-CN" sz="2000" b="1" dirty="0">
                <a:latin typeface="+mj-ea"/>
                <a:ea typeface="+mj-ea"/>
              </a:rPr>
              <a:t>1.</a:t>
            </a:r>
            <a:r>
              <a:rPr lang="zh-CN" altLang="en-US" sz="2000" b="1" dirty="0">
                <a:latin typeface="+mj-ea"/>
                <a:ea typeface="+mj-ea"/>
              </a:rPr>
              <a:t>描绘退休的图景</a:t>
            </a:r>
            <a:endParaRPr lang="en-US" altLang="zh-CN" sz="2000" b="1" dirty="0">
              <a:latin typeface="+mj-ea"/>
              <a:ea typeface="+mj-ea"/>
            </a:endParaRPr>
          </a:p>
        </p:txBody>
      </p:sp>
      <p:sp>
        <p:nvSpPr>
          <p:cNvPr id="7" name="文本框 6"/>
          <p:cNvSpPr txBox="1"/>
          <p:nvPr/>
        </p:nvSpPr>
        <p:spPr>
          <a:xfrm>
            <a:off x="4176349" y="2716560"/>
            <a:ext cx="3866160" cy="377036"/>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en-US" altLang="zh-CN" sz="2000" b="1" dirty="0">
                <a:latin typeface="+mj-ea"/>
                <a:ea typeface="+mj-ea"/>
              </a:rPr>
              <a:t>2.</a:t>
            </a:r>
            <a:r>
              <a:rPr lang="zh-CN" altLang="en-US" sz="2000" b="1" dirty="0">
                <a:latin typeface="+mj-ea"/>
                <a:ea typeface="+mj-ea"/>
              </a:rPr>
              <a:t>消除不安全感</a:t>
            </a:r>
            <a:endParaRPr lang="en-US" altLang="zh-CN" sz="2000" b="1" dirty="0">
              <a:latin typeface="+mj-ea"/>
              <a:ea typeface="+mj-ea"/>
            </a:endParaRPr>
          </a:p>
        </p:txBody>
      </p:sp>
      <p:sp>
        <p:nvSpPr>
          <p:cNvPr id="9" name="文本框 8"/>
          <p:cNvSpPr txBox="1"/>
          <p:nvPr/>
        </p:nvSpPr>
        <p:spPr>
          <a:xfrm>
            <a:off x="4177143" y="3766207"/>
            <a:ext cx="3866160" cy="377036"/>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en-US" altLang="zh-CN" sz="2000" b="1" dirty="0">
                <a:latin typeface="+mj-ea"/>
                <a:ea typeface="+mj-ea"/>
              </a:rPr>
              <a:t>3.</a:t>
            </a:r>
            <a:r>
              <a:rPr lang="zh-CN" altLang="en-US" sz="2000" b="1" dirty="0">
                <a:latin typeface="+mj-ea"/>
                <a:ea typeface="+mj-ea"/>
              </a:rPr>
              <a:t>培育新员工</a:t>
            </a:r>
            <a:endParaRPr lang="en-US" altLang="zh-CN" sz="2000" b="1" dirty="0">
              <a:latin typeface="+mj-ea"/>
              <a:ea typeface="+mj-ea"/>
            </a:endParaRPr>
          </a:p>
        </p:txBody>
      </p:sp>
      <p:sp>
        <p:nvSpPr>
          <p:cNvPr id="18" name="矩形 23"/>
          <p:cNvSpPr>
            <a:spLocks noChangeArrowheads="1"/>
          </p:cNvSpPr>
          <p:nvPr/>
        </p:nvSpPr>
        <p:spPr bwMode="auto">
          <a:xfrm>
            <a:off x="527001" y="1343779"/>
            <a:ext cx="1875624" cy="1877658"/>
          </a:xfrm>
          <a:prstGeom prst="ellipse">
            <a:avLst/>
          </a:prstGeom>
          <a:blipFill dpi="0" rotWithShape="1">
            <a:blip r:embed="rId1"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19" name="矩形 24"/>
          <p:cNvSpPr>
            <a:spLocks noChangeArrowheads="1"/>
          </p:cNvSpPr>
          <p:nvPr/>
        </p:nvSpPr>
        <p:spPr bwMode="auto">
          <a:xfrm>
            <a:off x="2798342" y="2220675"/>
            <a:ext cx="982290" cy="956246"/>
          </a:xfrm>
          <a:prstGeom prst="ellipse">
            <a:avLst/>
          </a:prstGeom>
          <a:blipFill dpi="0" rotWithShape="1">
            <a:blip r:embed="rId2"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4" name="矩形 25"/>
          <p:cNvSpPr>
            <a:spLocks noChangeArrowheads="1"/>
          </p:cNvSpPr>
          <p:nvPr/>
        </p:nvSpPr>
        <p:spPr bwMode="auto">
          <a:xfrm>
            <a:off x="1915335" y="3390320"/>
            <a:ext cx="1199176" cy="1222044"/>
          </a:xfrm>
          <a:prstGeom prst="ellipse">
            <a:avLst/>
          </a:prstGeom>
          <a:blipFill dpi="0" rotWithShape="1">
            <a:blip r:embed="rId3"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5" name="文本框 24"/>
          <p:cNvSpPr txBox="1"/>
          <p:nvPr/>
        </p:nvSpPr>
        <p:spPr>
          <a:xfrm>
            <a:off x="2896882" y="916430"/>
            <a:ext cx="3562446"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职业后期阶段的管理策略</a:t>
            </a:r>
            <a:endParaRPr lang="zh-CN" altLang="en-US" sz="1800" b="1" dirty="0">
              <a:latin typeface="微软雅黑" panose="020B0503020204020204" pitchFamily="34" charset="-122"/>
              <a:ea typeface="微软雅黑" panose="020B0503020204020204" pitchFamily="34" charset="-122"/>
            </a:endParaRPr>
          </a:p>
        </p:txBody>
      </p:sp>
      <p:sp>
        <p:nvSpPr>
          <p:cNvPr id="26" name="等腰三角形 25"/>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3" name="文本框 2"/>
          <p:cNvSpPr txBox="1"/>
          <p:nvPr>
            <p:custDataLst>
              <p:tags r:id="rId4"/>
            </p:custDataLst>
          </p:nvPr>
        </p:nvSpPr>
        <p:spPr>
          <a:xfrm>
            <a:off x="2975116" y="231740"/>
            <a:ext cx="2691299"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六、职业后期阶段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anim calcmode="lin" valueType="num">
                                      <p:cBhvr>
                                        <p:cTn id="10" dur="500" fill="hold"/>
                                        <p:tgtEl>
                                          <p:spTgt spid="18"/>
                                        </p:tgtEl>
                                        <p:attrNameLst>
                                          <p:attrName>ppt_x</p:attrName>
                                        </p:attrNameLst>
                                      </p:cBhvr>
                                      <p:tavLst>
                                        <p:tav tm="0">
                                          <p:val>
                                            <p:fltVal val="0.5"/>
                                          </p:val>
                                        </p:tav>
                                        <p:tav tm="100000">
                                          <p:val>
                                            <p:strVal val="#ppt_x"/>
                                          </p:val>
                                        </p:tav>
                                      </p:tavLst>
                                    </p:anim>
                                    <p:anim calcmode="lin" valueType="num">
                                      <p:cBhvr>
                                        <p:cTn id="11" dur="500" fill="hold"/>
                                        <p:tgtEl>
                                          <p:spTgt spid="18"/>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anim calcmode="lin" valueType="num">
                                      <p:cBhvr>
                                        <p:cTn id="17" dur="500" fill="hold"/>
                                        <p:tgtEl>
                                          <p:spTgt spid="19"/>
                                        </p:tgtEl>
                                        <p:attrNameLst>
                                          <p:attrName>ppt_x</p:attrName>
                                        </p:attrNameLst>
                                      </p:cBhvr>
                                      <p:tavLst>
                                        <p:tav tm="0">
                                          <p:val>
                                            <p:fltVal val="0.5"/>
                                          </p:val>
                                        </p:tav>
                                        <p:tav tm="100000">
                                          <p:val>
                                            <p:strVal val="#ppt_x"/>
                                          </p:val>
                                        </p:tav>
                                      </p:tavLst>
                                    </p:anim>
                                    <p:anim calcmode="lin" valueType="num">
                                      <p:cBhvr>
                                        <p:cTn id="18" dur="500" fill="hold"/>
                                        <p:tgtEl>
                                          <p:spTgt spid="1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anim calcmode="lin" valueType="num">
                                      <p:cBhvr>
                                        <p:cTn id="24" dur="500" fill="hold"/>
                                        <p:tgtEl>
                                          <p:spTgt spid="24"/>
                                        </p:tgtEl>
                                        <p:attrNameLst>
                                          <p:attrName>ppt_x</p:attrName>
                                        </p:attrNameLst>
                                      </p:cBhvr>
                                      <p:tavLst>
                                        <p:tav tm="0">
                                          <p:val>
                                            <p:fltVal val="0.5"/>
                                          </p:val>
                                        </p:tav>
                                        <p:tav tm="100000">
                                          <p:val>
                                            <p:strVal val="#ppt_x"/>
                                          </p:val>
                                        </p:tav>
                                      </p:tavLst>
                                    </p:anim>
                                    <p:anim calcmode="lin" valueType="num">
                                      <p:cBhvr>
                                        <p:cTn id="25" dur="500" fill="hold"/>
                                        <p:tgtEl>
                                          <p:spTgt spid="24"/>
                                        </p:tgtEl>
                                        <p:attrNameLst>
                                          <p:attrName>ppt_y</p:attrName>
                                        </p:attrNameLst>
                                      </p:cBhvr>
                                      <p:tavLst>
                                        <p:tav tm="0">
                                          <p:val>
                                            <p:fltVal val="0.5"/>
                                          </p:val>
                                        </p:tav>
                                        <p:tav tm="100000">
                                          <p:val>
                                            <p:strVal val="#ppt_y"/>
                                          </p:val>
                                        </p:tav>
                                      </p:tavLst>
                                    </p:anim>
                                  </p:childTnLst>
                                </p:cTn>
                              </p:par>
                            </p:childTnLst>
                          </p:cTn>
                        </p:par>
                        <p:par>
                          <p:cTn id="26" fill="hold">
                            <p:stCondLst>
                              <p:cond delay="500"/>
                            </p:stCondLst>
                            <p:childTnLst>
                              <p:par>
                                <p:cTn id="27" presetID="53" presetClass="entr" presetSubtype="52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anim calcmode="lin" valueType="num">
                                      <p:cBhvr>
                                        <p:cTn id="32" dur="500" fill="hold"/>
                                        <p:tgtEl>
                                          <p:spTgt spid="20"/>
                                        </p:tgtEl>
                                        <p:attrNameLst>
                                          <p:attrName>ppt_x</p:attrName>
                                        </p:attrNameLst>
                                      </p:cBhvr>
                                      <p:tavLst>
                                        <p:tav tm="0">
                                          <p:val>
                                            <p:fltVal val="0.5"/>
                                          </p:val>
                                        </p:tav>
                                        <p:tav tm="100000">
                                          <p:val>
                                            <p:strVal val="#ppt_x"/>
                                          </p:val>
                                        </p:tav>
                                      </p:tavLst>
                                    </p:anim>
                                    <p:anim calcmode="lin" valueType="num">
                                      <p:cBhvr>
                                        <p:cTn id="33" dur="500" fill="hold"/>
                                        <p:tgtEl>
                                          <p:spTgt spid="20"/>
                                        </p:tgtEl>
                                        <p:attrNameLst>
                                          <p:attrName>ppt_y</p:attrName>
                                        </p:attrNameLst>
                                      </p:cBhvr>
                                      <p:tavLst>
                                        <p:tav tm="0">
                                          <p:val>
                                            <p:fltVal val="0.5"/>
                                          </p:val>
                                        </p:tav>
                                        <p:tav tm="100000">
                                          <p:val>
                                            <p:strVal val="#ppt_y"/>
                                          </p:val>
                                        </p:tav>
                                      </p:tavLst>
                                    </p:anim>
                                  </p:childTnLst>
                                </p:cTn>
                              </p:par>
                              <p:par>
                                <p:cTn id="34" presetID="53" presetClass="entr" presetSubtype="528"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anim calcmode="lin" valueType="num">
                                      <p:cBhvr>
                                        <p:cTn id="39" dur="500" fill="hold"/>
                                        <p:tgtEl>
                                          <p:spTgt spid="23"/>
                                        </p:tgtEl>
                                        <p:attrNameLst>
                                          <p:attrName>ppt_x</p:attrName>
                                        </p:attrNameLst>
                                      </p:cBhvr>
                                      <p:tavLst>
                                        <p:tav tm="0">
                                          <p:val>
                                            <p:fltVal val="0.5"/>
                                          </p:val>
                                        </p:tav>
                                        <p:tav tm="100000">
                                          <p:val>
                                            <p:strVal val="#ppt_x"/>
                                          </p:val>
                                        </p:tav>
                                      </p:tavLst>
                                    </p:anim>
                                    <p:anim calcmode="lin" valueType="num">
                                      <p:cBhvr>
                                        <p:cTn id="40" dur="500" fill="hold"/>
                                        <p:tgtEl>
                                          <p:spTgt spid="23"/>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anim calcmode="lin" valueType="num">
                                      <p:cBhvr>
                                        <p:cTn id="46" dur="500" fill="hold"/>
                                        <p:tgtEl>
                                          <p:spTgt spid="22"/>
                                        </p:tgtEl>
                                        <p:attrNameLst>
                                          <p:attrName>ppt_x</p:attrName>
                                        </p:attrNameLst>
                                      </p:cBhvr>
                                      <p:tavLst>
                                        <p:tav tm="0">
                                          <p:val>
                                            <p:fltVal val="0.5"/>
                                          </p:val>
                                        </p:tav>
                                        <p:tav tm="100000">
                                          <p:val>
                                            <p:strVal val="#ppt_x"/>
                                          </p:val>
                                        </p:tav>
                                      </p:tavLst>
                                    </p:anim>
                                    <p:anim calcmode="lin" valueType="num">
                                      <p:cBhvr>
                                        <p:cTn id="47" dur="500" fill="hold"/>
                                        <p:tgtEl>
                                          <p:spTgt spid="22"/>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anim calcmode="lin" valueType="num">
                                      <p:cBhvr>
                                        <p:cTn id="53" dur="500" fill="hold"/>
                                        <p:tgtEl>
                                          <p:spTgt spid="21"/>
                                        </p:tgtEl>
                                        <p:attrNameLst>
                                          <p:attrName>ppt_x</p:attrName>
                                        </p:attrNameLst>
                                      </p:cBhvr>
                                      <p:tavLst>
                                        <p:tav tm="0">
                                          <p:val>
                                            <p:fltVal val="0.5"/>
                                          </p:val>
                                        </p:tav>
                                        <p:tav tm="100000">
                                          <p:val>
                                            <p:strVal val="#ppt_x"/>
                                          </p:val>
                                        </p:tav>
                                      </p:tavLst>
                                    </p:anim>
                                    <p:anim calcmode="lin" valueType="num">
                                      <p:cBhvr>
                                        <p:cTn id="54" dur="500" fill="hold"/>
                                        <p:tgtEl>
                                          <p:spTgt spid="21"/>
                                        </p:tgtEl>
                                        <p:attrNameLst>
                                          <p:attrName>ppt_y</p:attrName>
                                        </p:attrNameLst>
                                      </p:cBhvr>
                                      <p:tavLst>
                                        <p:tav tm="0">
                                          <p:val>
                                            <p:fltVal val="0.5"/>
                                          </p:val>
                                        </p:tav>
                                        <p:tav tm="100000">
                                          <p:val>
                                            <p:strVal val="#ppt_y"/>
                                          </p:val>
                                        </p:tav>
                                      </p:tavLst>
                                    </p:anim>
                                  </p:childTnLst>
                                </p:cTn>
                              </p:par>
                            </p:childTnLst>
                          </p:cTn>
                        </p:par>
                        <p:par>
                          <p:cTn id="55" fill="hold">
                            <p:stCondLst>
                              <p:cond delay="1000"/>
                            </p:stCondLst>
                            <p:childTnLst>
                              <p:par>
                                <p:cTn id="56" presetID="53" presetClass="entr" presetSubtype="528"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Effect transition="in" filter="fade">
                                      <p:cBhvr>
                                        <p:cTn id="60" dur="500"/>
                                        <p:tgtEl>
                                          <p:spTgt spid="12"/>
                                        </p:tgtEl>
                                      </p:cBhvr>
                                    </p:animEffect>
                                    <p:anim calcmode="lin" valueType="num">
                                      <p:cBhvr>
                                        <p:cTn id="61" dur="500" fill="hold"/>
                                        <p:tgtEl>
                                          <p:spTgt spid="12"/>
                                        </p:tgtEl>
                                        <p:attrNameLst>
                                          <p:attrName>ppt_x</p:attrName>
                                        </p:attrNameLst>
                                      </p:cBhvr>
                                      <p:tavLst>
                                        <p:tav tm="0">
                                          <p:val>
                                            <p:fltVal val="0.5"/>
                                          </p:val>
                                        </p:tav>
                                        <p:tav tm="100000">
                                          <p:val>
                                            <p:strVal val="#ppt_x"/>
                                          </p:val>
                                        </p:tav>
                                      </p:tavLst>
                                    </p:anim>
                                    <p:anim calcmode="lin" valueType="num">
                                      <p:cBhvr>
                                        <p:cTn id="62" dur="500" fill="hold"/>
                                        <p:tgtEl>
                                          <p:spTgt spid="12"/>
                                        </p:tgtEl>
                                        <p:attrNameLst>
                                          <p:attrName>ppt_y</p:attrName>
                                        </p:attrNameLst>
                                      </p:cBhvr>
                                      <p:tavLst>
                                        <p:tav tm="0">
                                          <p:val>
                                            <p:fltVal val="0.5"/>
                                          </p:val>
                                        </p:tav>
                                        <p:tav tm="100000">
                                          <p:val>
                                            <p:strVal val="#ppt_y"/>
                                          </p:val>
                                        </p:tav>
                                      </p:tavLst>
                                    </p:anim>
                                  </p:childTnLst>
                                </p:cTn>
                              </p:par>
                            </p:childTnLst>
                          </p:cTn>
                        </p:par>
                        <p:par>
                          <p:cTn id="63" fill="hold">
                            <p:stCondLst>
                              <p:cond delay="1500"/>
                            </p:stCondLst>
                            <p:childTnLst>
                              <p:par>
                                <p:cTn id="64" presetID="53" presetClass="entr" presetSubtype="528"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p:cTn id="66" dur="500" fill="hold"/>
                                        <p:tgtEl>
                                          <p:spTgt spid="7"/>
                                        </p:tgtEl>
                                        <p:attrNameLst>
                                          <p:attrName>ppt_w</p:attrName>
                                        </p:attrNameLst>
                                      </p:cBhvr>
                                      <p:tavLst>
                                        <p:tav tm="0">
                                          <p:val>
                                            <p:fltVal val="0"/>
                                          </p:val>
                                        </p:tav>
                                        <p:tav tm="100000">
                                          <p:val>
                                            <p:strVal val="#ppt_w"/>
                                          </p:val>
                                        </p:tav>
                                      </p:tavLst>
                                    </p:anim>
                                    <p:anim calcmode="lin" valueType="num">
                                      <p:cBhvr>
                                        <p:cTn id="67" dur="500" fill="hold"/>
                                        <p:tgtEl>
                                          <p:spTgt spid="7"/>
                                        </p:tgtEl>
                                        <p:attrNameLst>
                                          <p:attrName>ppt_h</p:attrName>
                                        </p:attrNameLst>
                                      </p:cBhvr>
                                      <p:tavLst>
                                        <p:tav tm="0">
                                          <p:val>
                                            <p:fltVal val="0"/>
                                          </p:val>
                                        </p:tav>
                                        <p:tav tm="100000">
                                          <p:val>
                                            <p:strVal val="#ppt_h"/>
                                          </p:val>
                                        </p:tav>
                                      </p:tavLst>
                                    </p:anim>
                                    <p:animEffect transition="in" filter="fade">
                                      <p:cBhvr>
                                        <p:cTn id="68" dur="500"/>
                                        <p:tgtEl>
                                          <p:spTgt spid="7"/>
                                        </p:tgtEl>
                                      </p:cBhvr>
                                    </p:animEffect>
                                    <p:anim calcmode="lin" valueType="num">
                                      <p:cBhvr>
                                        <p:cTn id="69" dur="500" fill="hold"/>
                                        <p:tgtEl>
                                          <p:spTgt spid="7"/>
                                        </p:tgtEl>
                                        <p:attrNameLst>
                                          <p:attrName>ppt_x</p:attrName>
                                        </p:attrNameLst>
                                      </p:cBhvr>
                                      <p:tavLst>
                                        <p:tav tm="0">
                                          <p:val>
                                            <p:fltVal val="0.5"/>
                                          </p:val>
                                        </p:tav>
                                        <p:tav tm="100000">
                                          <p:val>
                                            <p:strVal val="#ppt_x"/>
                                          </p:val>
                                        </p:tav>
                                      </p:tavLst>
                                    </p:anim>
                                    <p:anim calcmode="lin" valueType="num">
                                      <p:cBhvr>
                                        <p:cTn id="70" dur="500" fill="hold"/>
                                        <p:tgtEl>
                                          <p:spTgt spid="7"/>
                                        </p:tgtEl>
                                        <p:attrNameLst>
                                          <p:attrName>ppt_y</p:attrName>
                                        </p:attrNameLst>
                                      </p:cBhvr>
                                      <p:tavLst>
                                        <p:tav tm="0">
                                          <p:val>
                                            <p:fltVal val="0.5"/>
                                          </p:val>
                                        </p:tav>
                                        <p:tav tm="100000">
                                          <p:val>
                                            <p:strVal val="#ppt_y"/>
                                          </p:val>
                                        </p:tav>
                                      </p:tavLst>
                                    </p:anim>
                                  </p:childTnLst>
                                </p:cTn>
                              </p:par>
                            </p:childTnLst>
                          </p:cTn>
                        </p:par>
                        <p:par>
                          <p:cTn id="71" fill="hold">
                            <p:stCondLst>
                              <p:cond delay="2000"/>
                            </p:stCondLst>
                            <p:childTnLst>
                              <p:par>
                                <p:cTn id="72" presetID="53" presetClass="entr" presetSubtype="528"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p:cTn id="74" dur="500" fill="hold"/>
                                        <p:tgtEl>
                                          <p:spTgt spid="9"/>
                                        </p:tgtEl>
                                        <p:attrNameLst>
                                          <p:attrName>ppt_w</p:attrName>
                                        </p:attrNameLst>
                                      </p:cBhvr>
                                      <p:tavLst>
                                        <p:tav tm="0">
                                          <p:val>
                                            <p:fltVal val="0"/>
                                          </p:val>
                                        </p:tav>
                                        <p:tav tm="100000">
                                          <p:val>
                                            <p:strVal val="#ppt_w"/>
                                          </p:val>
                                        </p:tav>
                                      </p:tavLst>
                                    </p:anim>
                                    <p:anim calcmode="lin" valueType="num">
                                      <p:cBhvr>
                                        <p:cTn id="75" dur="500" fill="hold"/>
                                        <p:tgtEl>
                                          <p:spTgt spid="9"/>
                                        </p:tgtEl>
                                        <p:attrNameLst>
                                          <p:attrName>ppt_h</p:attrName>
                                        </p:attrNameLst>
                                      </p:cBhvr>
                                      <p:tavLst>
                                        <p:tav tm="0">
                                          <p:val>
                                            <p:fltVal val="0"/>
                                          </p:val>
                                        </p:tav>
                                        <p:tav tm="100000">
                                          <p:val>
                                            <p:strVal val="#ppt_h"/>
                                          </p:val>
                                        </p:tav>
                                      </p:tavLst>
                                    </p:anim>
                                    <p:animEffect transition="in" filter="fade">
                                      <p:cBhvr>
                                        <p:cTn id="76" dur="500"/>
                                        <p:tgtEl>
                                          <p:spTgt spid="9"/>
                                        </p:tgtEl>
                                      </p:cBhvr>
                                    </p:animEffect>
                                    <p:anim calcmode="lin" valueType="num">
                                      <p:cBhvr>
                                        <p:cTn id="77" dur="500" fill="hold"/>
                                        <p:tgtEl>
                                          <p:spTgt spid="9"/>
                                        </p:tgtEl>
                                        <p:attrNameLst>
                                          <p:attrName>ppt_x</p:attrName>
                                        </p:attrNameLst>
                                      </p:cBhvr>
                                      <p:tavLst>
                                        <p:tav tm="0">
                                          <p:val>
                                            <p:fltVal val="0.5"/>
                                          </p:val>
                                        </p:tav>
                                        <p:tav tm="100000">
                                          <p:val>
                                            <p:strVal val="#ppt_x"/>
                                          </p:val>
                                        </p:tav>
                                      </p:tavLst>
                                    </p:anim>
                                    <p:anim calcmode="lin" valueType="num">
                                      <p:cBhvr>
                                        <p:cTn id="78" dur="500" fill="hold"/>
                                        <p:tgtEl>
                                          <p:spTgt spid="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12" grpId="0"/>
      <p:bldP spid="7" grpId="0"/>
      <p:bldP spid="9" grpId="0"/>
      <p:bldP spid="18" grpId="0" animBg="1"/>
      <p:bldP spid="19" grpId="0" animBg="1"/>
      <p:bldP spid="24"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031761" y="1636440"/>
            <a:ext cx="8113827" cy="337185"/>
          </a:xfrm>
          <a:prstGeom prst="rect">
            <a:avLst/>
          </a:prstGeom>
          <a:noFill/>
        </p:spPr>
        <p:txBody>
          <a:bodyPr wrap="square">
            <a:spAutoFit/>
          </a:bodyPr>
          <a:lstStyle/>
          <a:p>
            <a:r>
              <a:rPr lang="en-US" altLang="zh-CN" sz="1600" b="1" dirty="0"/>
              <a:t>1.</a:t>
            </a:r>
            <a:r>
              <a:rPr lang="zh-CN" altLang="en-US" sz="1600" b="1" dirty="0"/>
              <a:t>描绘退休的图景</a:t>
            </a:r>
            <a:endParaRPr lang="en-US" altLang="zh-CN" sz="1600" b="1" dirty="0"/>
          </a:p>
        </p:txBody>
      </p:sp>
      <p:sp>
        <p:nvSpPr>
          <p:cNvPr id="8" name="文本框 7"/>
          <p:cNvSpPr txBox="1"/>
          <p:nvPr/>
        </p:nvSpPr>
        <p:spPr>
          <a:xfrm>
            <a:off x="1031761" y="2005772"/>
            <a:ext cx="7903496" cy="1881284"/>
          </a:xfrm>
          <a:prstGeom prst="rect">
            <a:avLst/>
          </a:prstGeom>
          <a:noFill/>
        </p:spPr>
        <p:txBody>
          <a:bodyPr wrap="square">
            <a:spAutoFit/>
          </a:bodyPr>
          <a:lstStyle/>
          <a:p>
            <a:pPr>
              <a:lnSpc>
                <a:spcPct val="150000"/>
              </a:lnSpc>
            </a:pPr>
            <a:r>
              <a:rPr lang="zh-CN" altLang="en-US" sz="1600" dirty="0"/>
              <a:t>根据自己的兴趣爱好和价值标准，准备退休的员工应该问自己一些基本的问题。</a:t>
            </a:r>
            <a:endParaRPr lang="en-US" altLang="zh-CN" sz="1600" dirty="0"/>
          </a:p>
          <a:p>
            <a:pPr>
              <a:lnSpc>
                <a:spcPct val="150000"/>
              </a:lnSpc>
            </a:pPr>
            <a:r>
              <a:rPr lang="zh-CN" altLang="en-US" sz="1600" dirty="0"/>
              <a:t>例如，退休后我应该过上怎样的生活？我真正关心的是什么？希望自己达到什么目标？退休后做些什么才是有价值和值得的</a:t>
            </a:r>
            <a:r>
              <a:rPr lang="en-US" altLang="zh-CN" sz="1600" dirty="0"/>
              <a:t>?</a:t>
            </a:r>
            <a:endParaRPr lang="en-US" altLang="zh-CN" sz="1600" dirty="0"/>
          </a:p>
          <a:p>
            <a:pPr>
              <a:lnSpc>
                <a:spcPct val="150000"/>
              </a:lnSpc>
            </a:pPr>
            <a:r>
              <a:rPr lang="zh-CN" altLang="en-US" sz="1600" dirty="0"/>
              <a:t>为自己描绘一幅退休以后生活的图景，选择开始新的人生，包括旅游、写书及其他个人喜欢的生活方式。</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1116342" y="1148840"/>
            <a:ext cx="3562446"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职业后期阶段的管理策略</a:t>
            </a:r>
            <a:endParaRPr lang="zh-CN" altLang="en-US" sz="18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任意多边形: 形状 6"/>
          <p:cNvSpPr/>
          <p:nvPr/>
        </p:nvSpPr>
        <p:spPr bwMode="auto">
          <a:xfrm>
            <a:off x="355818" y="1550223"/>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 name="任意多边形: 形状 10"/>
          <p:cNvSpPr/>
          <p:nvPr/>
        </p:nvSpPr>
        <p:spPr bwMode="auto">
          <a:xfrm>
            <a:off x="468338" y="1693498"/>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
        <p:nvSpPr>
          <p:cNvPr id="3" name="文本框 2"/>
          <p:cNvSpPr txBox="1"/>
          <p:nvPr>
            <p:custDataLst>
              <p:tags r:id="rId1"/>
            </p:custDataLst>
          </p:nvPr>
        </p:nvSpPr>
        <p:spPr>
          <a:xfrm>
            <a:off x="2975116" y="231740"/>
            <a:ext cx="2691299"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六、职业后期阶段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7"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59" name="文本框 58"/>
          <p:cNvSpPr txBox="1"/>
          <p:nvPr/>
        </p:nvSpPr>
        <p:spPr>
          <a:xfrm>
            <a:off x="613203" y="772355"/>
            <a:ext cx="7406475" cy="4191818"/>
          </a:xfrm>
          <a:prstGeom prst="rect">
            <a:avLst/>
          </a:prstGeom>
          <a:noFill/>
        </p:spPr>
        <p:txBody>
          <a:bodyPr wrap="square">
            <a:noAutofit/>
          </a:bodyPr>
          <a:lstStyle/>
          <a:p>
            <a:pPr algn="l"/>
            <a:endParaRPr sz="1800" b="1" dirty="0">
              <a:solidFill>
                <a:srgbClr val="00B0F0"/>
              </a:solidFill>
              <a:latin typeface="楷体" panose="02010609060101010101" pitchFamily="2" charset="-122"/>
              <a:ea typeface="楷体" panose="02010609060101010101" pitchFamily="2" charset="-122"/>
            </a:endParaRPr>
          </a:p>
          <a:p>
            <a:pPr algn="l"/>
            <a:endParaRPr sz="1800" b="1" dirty="0">
              <a:solidFill>
                <a:srgbClr val="00B0F0"/>
              </a:solidFill>
              <a:latin typeface="楷体" panose="02010609060101010101" pitchFamily="2" charset="-122"/>
              <a:ea typeface="楷体" panose="02010609060101010101" pitchFamily="2" charset="-122"/>
            </a:endParaRPr>
          </a:p>
          <a:p>
            <a:pPr algn="l"/>
            <a:r>
              <a:rPr sz="100" b="1" dirty="0">
                <a:solidFill>
                  <a:srgbClr val="7030A0"/>
                </a:solidFill>
                <a:latin typeface="微软雅黑" panose="020B0503020204020204" pitchFamily="34" charset="-122"/>
                <a:ea typeface="微软雅黑" panose="020B0503020204020204" pitchFamily="34" charset="-122"/>
              </a:rPr>
              <a:t>问题讨论</a:t>
            </a:r>
            <a:endParaRPr sz="100" dirty="0">
              <a:solidFill>
                <a:srgbClr val="7030A0"/>
              </a:solidFill>
              <a:latin typeface="楷体" panose="02010609060101010101" pitchFamily="2" charset="-122"/>
              <a:ea typeface="楷体" panose="02010609060101010101" pitchFamily="2" charset="-122"/>
            </a:endParaRPr>
          </a:p>
          <a:p>
            <a:pPr algn="l"/>
            <a:endParaRPr sz="1200" dirty="0">
              <a:latin typeface="楷体" panose="02010609060101010101" pitchFamily="2" charset="-122"/>
              <a:ea typeface="楷体" panose="02010609060101010101" pitchFamily="2" charset="-122"/>
            </a:endParaRPr>
          </a:p>
          <a:p>
            <a:pPr algn="l"/>
            <a:r>
              <a:rPr sz="1600" dirty="0">
                <a:latin typeface="楷体" panose="02010609060101010101" pitchFamily="2" charset="-122"/>
                <a:ea typeface="楷体" panose="02010609060101010101" pitchFamily="2" charset="-122"/>
              </a:rPr>
              <a:t>（1）周总所在的企业被“挖墙脚”的原因是什么？他是如何解决这个问题的。</a:t>
            </a:r>
            <a:endParaRPr sz="1600" dirty="0">
              <a:latin typeface="楷体" panose="02010609060101010101" pitchFamily="2" charset="-122"/>
              <a:ea typeface="楷体" panose="02010609060101010101" pitchFamily="2" charset="-122"/>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r>
              <a:rPr sz="1600" dirty="0">
                <a:latin typeface="楷体" panose="02010609060101010101" pitchFamily="2" charset="-122"/>
                <a:ea typeface="楷体" panose="02010609060101010101" pitchFamily="2" charset="-122"/>
              </a:rPr>
              <a:t>（2）在你的人生生涯中遇到过什么样的际遇或挫折，你是如何应对的？</a:t>
            </a:r>
            <a:endParaRPr sz="1600" dirty="0">
              <a:latin typeface="楷体" panose="02010609060101010101" pitchFamily="2" charset="-122"/>
              <a:ea typeface="楷体" panose="02010609060101010101" pitchFamily="2" charset="-122"/>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lnSpc>
                <a:spcPct val="150000"/>
              </a:lnSpc>
            </a:pPr>
            <a:r>
              <a:rPr lang="en-US" altLang="zh-CN" sz="1600" dirty="0">
                <a:latin typeface="楷体" panose="02010609060101010101" pitchFamily="2" charset="-122"/>
                <a:ea typeface="楷体" panose="02010609060101010101" pitchFamily="2" charset="-122"/>
                <a:sym typeface="+mn-ea"/>
              </a:rPr>
              <a:t>__________________________________________________________________</a:t>
            </a:r>
            <a:endParaRPr lang="en-US" altLang="zh-CN" sz="1600" dirty="0">
              <a:latin typeface="楷体" panose="02010609060101010101" pitchFamily="2" charset="-122"/>
              <a:ea typeface="楷体" panose="02010609060101010101" pitchFamily="2" charset="-122"/>
              <a:sym typeface="+mn-ea"/>
            </a:endParaRPr>
          </a:p>
          <a:p>
            <a:pPr algn="l"/>
            <a:endParaRPr sz="1600" dirty="0">
              <a:latin typeface="楷体" panose="02010609060101010101" pitchFamily="2" charset="-122"/>
              <a:ea typeface="楷体" panose="02010609060101010101" pitchFamily="2" charset="-122"/>
            </a:endParaRPr>
          </a:p>
        </p:txBody>
      </p:sp>
      <p:sp>
        <p:nvSpPr>
          <p:cNvPr id="7" name="PA-A000320150714E26PPSH-4285"/>
          <p:cNvSpPr/>
          <p:nvPr>
            <p:custDataLst>
              <p:tags r:id="rId1"/>
            </p:custDataLst>
          </p:nvPr>
        </p:nvSpPr>
        <p:spPr bwMode="auto">
          <a:xfrm>
            <a:off x="180786" y="124539"/>
            <a:ext cx="359997" cy="34789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7030A0"/>
          </a:solidFill>
          <a:ln>
            <a:noFill/>
          </a:ln>
        </p:spPr>
        <p:txBody>
          <a:bodyPr anchor="ctr" anchorCtr="1">
            <a:scene3d>
              <a:camera prst="orthographicFront"/>
              <a:lightRig rig="threePt" dir="t"/>
            </a:scene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solidFill>
                <a:srgbClr val="7030A0"/>
              </a:solidFill>
              <a:effectLst>
                <a:outerShdw blurRad="38100" dist="25400" dir="5400000" algn="ctr" rotWithShape="0">
                  <a:srgbClr val="6E747A">
                    <a:alpha val="43000"/>
                  </a:srgbClr>
                </a:outerShdw>
              </a:effectLst>
              <a:latin typeface="楷体" panose="02010609060101010101" pitchFamily="2" charset="-122"/>
            </a:endParaRPr>
          </a:p>
        </p:txBody>
      </p:sp>
      <p:sp>
        <p:nvSpPr>
          <p:cNvPr id="8" name="文本框 7"/>
          <p:cNvSpPr txBox="1"/>
          <p:nvPr/>
        </p:nvSpPr>
        <p:spPr>
          <a:xfrm>
            <a:off x="599893" y="67679"/>
            <a:ext cx="6912022" cy="460375"/>
          </a:xfrm>
          <a:prstGeom prst="rect">
            <a:avLst/>
          </a:prstGeom>
          <a:noFill/>
        </p:spPr>
        <p:txBody>
          <a:bodyPr wrap="square" rtlCol="0">
            <a:spAutoFit/>
          </a:bodyPr>
          <a:lstStyle/>
          <a:p>
            <a:r>
              <a:rPr lang="zh-CN" altLang="en-US" sz="2400" b="1" dirty="0">
                <a:solidFill>
                  <a:srgbClr val="7030A0"/>
                </a:solidFill>
                <a:latin typeface="微软雅黑" panose="020B0503020204020204" pitchFamily="34" charset="-122"/>
                <a:ea typeface="微软雅黑" panose="020B0503020204020204" pitchFamily="34" charset="-122"/>
              </a:rPr>
              <a:t>课程导入</a:t>
            </a:r>
            <a:endParaRPr lang="zh-CN" altLang="en-US" sz="2400" b="1" dirty="0">
              <a:solidFill>
                <a:srgbClr val="7030A0"/>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494" y="556538"/>
            <a:ext cx="9144600" cy="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3" name="图片 2"/>
          <p:cNvPicPr>
            <a:picLocks noChangeAspect="1"/>
          </p:cNvPicPr>
          <p:nvPr>
            <p:custDataLst>
              <p:tags r:id="rId2"/>
            </p:custDataLst>
          </p:nvPr>
        </p:nvPicPr>
        <p:blipFill>
          <a:blip r:embed="rId3"/>
          <a:stretch>
            <a:fillRect/>
          </a:stretch>
        </p:blipFill>
        <p:spPr>
          <a:xfrm>
            <a:off x="7355205" y="3517900"/>
            <a:ext cx="1752600" cy="16179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1059127" y="1629710"/>
            <a:ext cx="8113827" cy="337185"/>
          </a:xfrm>
          <a:prstGeom prst="rect">
            <a:avLst/>
          </a:prstGeom>
          <a:noFill/>
        </p:spPr>
        <p:txBody>
          <a:bodyPr wrap="square">
            <a:spAutoFit/>
          </a:bodyPr>
          <a:lstStyle/>
          <a:p>
            <a:r>
              <a:rPr lang="en-US" altLang="zh-CN" sz="1600" b="1" dirty="0"/>
              <a:t>2.</a:t>
            </a:r>
            <a:r>
              <a:rPr lang="zh-CN" altLang="en-US" sz="1600" b="1" dirty="0"/>
              <a:t>消除不安全感</a:t>
            </a:r>
            <a:endParaRPr lang="zh-CN" altLang="en-US" sz="16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1044402" y="1996480"/>
            <a:ext cx="7903496" cy="2250616"/>
          </a:xfrm>
          <a:prstGeom prst="rect">
            <a:avLst/>
          </a:prstGeom>
          <a:noFill/>
        </p:spPr>
        <p:txBody>
          <a:bodyPr wrap="square">
            <a:spAutoFit/>
          </a:bodyPr>
          <a:lstStyle/>
          <a:p>
            <a:pPr>
              <a:lnSpc>
                <a:spcPct val="150000"/>
              </a:lnSpc>
            </a:pPr>
            <a:r>
              <a:rPr lang="zh-CN" altLang="en-US" sz="1600" dirty="0"/>
              <a:t>有的人开始害怕不适应退休后的生活，因此，准备退休的员工要学会接受和发展新的角色，消除“不安全感”；</a:t>
            </a:r>
            <a:endParaRPr lang="en-US" altLang="zh-CN" sz="1600" dirty="0"/>
          </a:p>
          <a:p>
            <a:pPr>
              <a:lnSpc>
                <a:spcPct val="150000"/>
              </a:lnSpc>
            </a:pPr>
            <a:r>
              <a:rPr lang="zh-CN" altLang="en-US" sz="1600" dirty="0"/>
              <a:t>以积极的态度进行职业生涯管理，理性地看待角色的转变；调整心态，淡化自我意识，接受权利和责任中心地位下降的事实；</a:t>
            </a:r>
            <a:endParaRPr lang="en-US" altLang="zh-CN" sz="1600" dirty="0"/>
          </a:p>
          <a:p>
            <a:pPr>
              <a:lnSpc>
                <a:spcPct val="150000"/>
              </a:lnSpc>
            </a:pPr>
            <a:r>
              <a:rPr lang="zh-CN" altLang="en-US" sz="1600" dirty="0"/>
              <a:t>适应职业与心理的变化，遵守生物节律，保持良好的生活作息习惯，发展其他方面的兴趣爱好，健康地生活，愉快地为退休后的生活做好准备。</a:t>
            </a:r>
            <a:endParaRPr lang="zh-CN" altLang="en-US" sz="1400" dirty="0">
              <a:latin typeface="楷体" panose="02010609060101010101" pitchFamily="2" charset="-122"/>
              <a:ea typeface="楷体" panose="02010609060101010101" pitchFamily="2"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椭圆 6"/>
          <p:cNvSpPr/>
          <p:nvPr/>
        </p:nvSpPr>
        <p:spPr>
          <a:xfrm>
            <a:off x="286269" y="1536419"/>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 name="任意多边形: 形状 10"/>
          <p:cNvSpPr/>
          <p:nvPr/>
        </p:nvSpPr>
        <p:spPr bwMode="auto">
          <a:xfrm>
            <a:off x="441592" y="1686319"/>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 name="文本框 1"/>
          <p:cNvSpPr txBox="1"/>
          <p:nvPr>
            <p:custDataLst>
              <p:tags r:id="rId1"/>
            </p:custDataLst>
          </p:nvPr>
        </p:nvSpPr>
        <p:spPr>
          <a:xfrm>
            <a:off x="1116342" y="1148840"/>
            <a:ext cx="3562446" cy="368300"/>
          </a:xfrm>
          <a:prstGeom prst="rect">
            <a:avLst/>
          </a:prstGeom>
          <a:noFill/>
        </p:spPr>
        <p:txBody>
          <a:bodyPr wrap="square" rtlCol="0">
            <a:spAutoFit/>
          </a:bodyPr>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职业后期阶段的管理策略</a:t>
            </a:r>
            <a:endParaRPr lang="zh-CN" altLang="en-US" sz="1800" b="1" dirty="0">
              <a:latin typeface="微软雅黑" panose="020B0503020204020204" pitchFamily="34" charset="-122"/>
              <a:ea typeface="微软雅黑" panose="020B0503020204020204" pitchFamily="34" charset="-122"/>
            </a:endParaRPr>
          </a:p>
        </p:txBody>
      </p:sp>
      <p:sp>
        <p:nvSpPr>
          <p:cNvPr id="3" name="文本框 2"/>
          <p:cNvSpPr txBox="1"/>
          <p:nvPr>
            <p:custDataLst>
              <p:tags r:id="rId2"/>
            </p:custDataLst>
          </p:nvPr>
        </p:nvSpPr>
        <p:spPr>
          <a:xfrm>
            <a:off x="2975116" y="231740"/>
            <a:ext cx="2691299"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六、职业后期阶段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7" grpId="0" animBg="1"/>
      <p:bldP spid="11"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60067" y="1649323"/>
            <a:ext cx="8113827" cy="337185"/>
          </a:xfrm>
          <a:prstGeom prst="rect">
            <a:avLst/>
          </a:prstGeom>
          <a:noFill/>
        </p:spPr>
        <p:txBody>
          <a:bodyPr wrap="square">
            <a:spAutoFit/>
          </a:bodyPr>
          <a:lstStyle/>
          <a:p>
            <a:r>
              <a:rPr lang="en-US" altLang="zh-CN" sz="1600" b="1" dirty="0"/>
              <a:t>3.</a:t>
            </a:r>
            <a:r>
              <a:rPr lang="zh-CN" altLang="en-US" sz="1600" b="1" dirty="0"/>
              <a:t>培育新员工</a:t>
            </a:r>
            <a:endParaRPr lang="zh-CN" altLang="en-US" sz="16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939622" y="2006015"/>
            <a:ext cx="7903496" cy="1881284"/>
          </a:xfrm>
          <a:prstGeom prst="rect">
            <a:avLst/>
          </a:prstGeom>
          <a:noFill/>
        </p:spPr>
        <p:txBody>
          <a:bodyPr wrap="square">
            <a:spAutoFit/>
          </a:bodyPr>
          <a:lstStyle/>
          <a:p>
            <a:pPr>
              <a:lnSpc>
                <a:spcPct val="150000"/>
              </a:lnSpc>
            </a:pPr>
            <a:r>
              <a:rPr lang="zh-CN" altLang="en-US" sz="1600" dirty="0"/>
              <a:t>在准备退出职业生涯之前，员工应该合理地开发和利用自身的价值。</a:t>
            </a:r>
            <a:endParaRPr lang="en-US" altLang="zh-CN" sz="1600" dirty="0"/>
          </a:p>
          <a:p>
            <a:pPr>
              <a:lnSpc>
                <a:spcPct val="150000"/>
              </a:lnSpc>
            </a:pPr>
            <a:r>
              <a:rPr lang="zh-CN" altLang="en-US" sz="1600" dirty="0"/>
              <a:t>一方面在工作岗位上仍然努力工作，为企业贡献才干；</a:t>
            </a:r>
            <a:endParaRPr lang="en-US" altLang="zh-CN" sz="1600" dirty="0"/>
          </a:p>
          <a:p>
            <a:pPr>
              <a:lnSpc>
                <a:spcPct val="150000"/>
              </a:lnSpc>
            </a:pPr>
            <a:r>
              <a:rPr lang="zh-CN" altLang="en-US" sz="1600" dirty="0"/>
              <a:t>另一方面要有意识地培养自己的接班人，把工作经验传授给新员工，乐于对新员工进行工作上的辅导和培育，并把这一行动作为对他人的一种帮助，享受“施比受更快乐”的人生最高境界。</a:t>
            </a:r>
            <a:endParaRPr lang="zh-CN" altLang="en-US" sz="1400" dirty="0">
              <a:latin typeface="楷体" panose="02010609060101010101" pitchFamily="2" charset="-122"/>
              <a:ea typeface="楷体" panose="02010609060101010101" pitchFamily="2"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任意多边形: 形状 6"/>
          <p:cNvSpPr/>
          <p:nvPr/>
        </p:nvSpPr>
        <p:spPr bwMode="auto">
          <a:xfrm>
            <a:off x="354760" y="1532375"/>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 name="任意多边形: 形状 10"/>
          <p:cNvSpPr/>
          <p:nvPr/>
        </p:nvSpPr>
        <p:spPr bwMode="auto">
          <a:xfrm>
            <a:off x="491001" y="1655435"/>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
        <p:nvSpPr>
          <p:cNvPr id="2" name="文本框 1"/>
          <p:cNvSpPr txBox="1"/>
          <p:nvPr>
            <p:custDataLst>
              <p:tags r:id="rId1"/>
            </p:custDataLst>
          </p:nvPr>
        </p:nvSpPr>
        <p:spPr>
          <a:xfrm>
            <a:off x="1116342" y="1148840"/>
            <a:ext cx="3562446"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 </a:t>
            </a:r>
            <a:r>
              <a:rPr lang="zh-CN" altLang="en-US" sz="1800" b="1" dirty="0">
                <a:latin typeface="微软雅黑" panose="020B0503020204020204" pitchFamily="34" charset="-122"/>
                <a:ea typeface="微软雅黑" panose="020B0503020204020204" pitchFamily="34" charset="-122"/>
              </a:rPr>
              <a:t>职业后期阶段的管理策略</a:t>
            </a:r>
            <a:endParaRPr lang="zh-CN" altLang="en-US" sz="1800" b="1" dirty="0">
              <a:latin typeface="微软雅黑" panose="020B0503020204020204" pitchFamily="34" charset="-122"/>
              <a:ea typeface="微软雅黑" panose="020B0503020204020204" pitchFamily="34" charset="-122"/>
            </a:endParaRPr>
          </a:p>
        </p:txBody>
      </p:sp>
      <p:sp>
        <p:nvSpPr>
          <p:cNvPr id="3" name="文本框 2"/>
          <p:cNvSpPr txBox="1"/>
          <p:nvPr>
            <p:custDataLst>
              <p:tags r:id="rId2"/>
            </p:custDataLst>
          </p:nvPr>
        </p:nvSpPr>
        <p:spPr>
          <a:xfrm>
            <a:off x="2975116" y="231740"/>
            <a:ext cx="2691299"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六、职业后期阶段</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7" grpId="0" animBg="1"/>
      <p:bldP spid="11"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5583378" cy="737235"/>
          </a:xfrm>
          <a:prstGeom prst="rect">
            <a:avLst/>
          </a:prstGeom>
          <a:noFill/>
        </p:spPr>
        <p:txBody>
          <a:bodyPr wrap="square" rtlCol="0">
            <a:spAutoFit/>
          </a:bodyPr>
          <a:p>
            <a:r>
              <a:rPr lang="zh-CN" altLang="en-US" sz="2100" b="1">
                <a:hlinkClick r:id="rId2" action="ppaction://hlinkfile"/>
              </a:rPr>
              <a:t>课程思政融入大学生职业生涯规划课程的价值与路径分析</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3" y="-121661"/>
            <a:ext cx="9138701" cy="5145088"/>
          </a:xfrm>
          <a:prstGeom prst="rect">
            <a:avLst/>
          </a:prstGeom>
        </p:spPr>
      </p:pic>
      <p:sp>
        <p:nvSpPr>
          <p:cNvPr id="26" name="矩形 25"/>
          <p:cNvSpPr/>
          <p:nvPr/>
        </p:nvSpPr>
        <p:spPr>
          <a:xfrm>
            <a:off x="2700586" y="1973701"/>
            <a:ext cx="2592011" cy="954364"/>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职业生涯中的机遇管理</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03</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756370" y="1348408"/>
            <a:ext cx="8113827"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机遇的含义</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752018" y="1852464"/>
            <a:ext cx="7997240" cy="1142620"/>
          </a:xfrm>
          <a:prstGeom prst="rect">
            <a:avLst/>
          </a:prstGeom>
          <a:noFill/>
        </p:spPr>
        <p:txBody>
          <a:bodyPr wrap="square">
            <a:spAutoFit/>
          </a:bodyPr>
          <a:lstStyle/>
          <a:p>
            <a:pPr>
              <a:lnSpc>
                <a:spcPct val="150000"/>
              </a:lnSpc>
            </a:pPr>
            <a:r>
              <a:rPr lang="en-US" altLang="zh-CN" sz="1600" dirty="0"/>
              <a:t>《</a:t>
            </a:r>
            <a:r>
              <a:rPr lang="zh-CN" altLang="en-US" sz="1600" dirty="0"/>
              <a:t>社会认识方法论</a:t>
            </a:r>
            <a:r>
              <a:rPr lang="en-US" altLang="zh-CN" sz="1600" dirty="0"/>
              <a:t>》</a:t>
            </a:r>
            <a:r>
              <a:rPr lang="zh-CN" altLang="en-US" sz="1600" dirty="0"/>
              <a:t>对机遇的解释是：“所谓机遇，就是在进行观察、实验、调查和发现的过程中，人们往往由于某个偶然的事件或机会，出乎意料地遇到未曾见过的社会现象，并由此导致社会新发现和新发明。这种意外或偶然的机会通常称为机遇。”</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2499372" y="290955"/>
            <a:ext cx="356244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一、机遇的含义和特点</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12" name="任意多边形 14"/>
          <p:cNvSpPr>
            <a:spLocks noChangeArrowheads="1"/>
          </p:cNvSpPr>
          <p:nvPr/>
        </p:nvSpPr>
        <p:spPr bwMode="auto">
          <a:xfrm>
            <a:off x="3630148" y="1381503"/>
            <a:ext cx="1448000" cy="1431997"/>
          </a:xfrm>
          <a:custGeom>
            <a:avLst/>
            <a:gdLst>
              <a:gd name="connsiteX0" fmla="*/ 1021508 w 1447749"/>
              <a:gd name="connsiteY0" fmla="*/ 0 h 1431827"/>
              <a:gd name="connsiteX1" fmla="*/ 1447749 w 1447749"/>
              <a:gd name="connsiteY1" fmla="*/ 426241 h 1431827"/>
              <a:gd name="connsiteX2" fmla="*/ 1021508 w 1447749"/>
              <a:gd name="connsiteY2" fmla="*/ 852482 h 1431827"/>
              <a:gd name="connsiteX3" fmla="*/ 986004 w 1447749"/>
              <a:gd name="connsiteY3" fmla="*/ 848903 h 1431827"/>
              <a:gd name="connsiteX4" fmla="*/ 988438 w 1447749"/>
              <a:gd name="connsiteY4" fmla="*/ 851394 h 1431827"/>
              <a:gd name="connsiteX5" fmla="*/ 578130 w 1447749"/>
              <a:gd name="connsiteY5" fmla="*/ 1164812 h 1431827"/>
              <a:gd name="connsiteX6" fmla="*/ 577161 w 1447749"/>
              <a:gd name="connsiteY6" fmla="*/ 1163822 h 1431827"/>
              <a:gd name="connsiteX7" fmla="*/ 573461 w 1447749"/>
              <a:gd name="connsiteY7" fmla="*/ 1200533 h 1431827"/>
              <a:gd name="connsiteX8" fmla="*/ 289673 w 1447749"/>
              <a:gd name="connsiteY8" fmla="*/ 1431827 h 1431827"/>
              <a:gd name="connsiteX9" fmla="*/ 0 w 1447749"/>
              <a:gd name="connsiteY9" fmla="*/ 1142154 h 1431827"/>
              <a:gd name="connsiteX10" fmla="*/ 231294 w 1447749"/>
              <a:gd name="connsiteY10" fmla="*/ 858366 h 1431827"/>
              <a:gd name="connsiteX11" fmla="*/ 274089 w 1447749"/>
              <a:gd name="connsiteY11" fmla="*/ 854052 h 1431827"/>
              <a:gd name="connsiteX12" fmla="*/ 273138 w 1447749"/>
              <a:gd name="connsiteY12" fmla="*/ 853080 h 1431827"/>
              <a:gd name="connsiteX13" fmla="*/ 595824 w 1447749"/>
              <a:gd name="connsiteY13" fmla="*/ 449512 h 1431827"/>
              <a:gd name="connsiteX14" fmla="*/ 597819 w 1447749"/>
              <a:gd name="connsiteY14" fmla="*/ 451555 h 1431827"/>
              <a:gd name="connsiteX15" fmla="*/ 595267 w 1447749"/>
              <a:gd name="connsiteY15" fmla="*/ 426241 h 1431827"/>
              <a:gd name="connsiteX16" fmla="*/ 1021508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021508" y="0"/>
                </a:moveTo>
                <a:cubicBezTo>
                  <a:pt x="1256914" y="0"/>
                  <a:pt x="1447749" y="190835"/>
                  <a:pt x="1447749" y="426241"/>
                </a:cubicBezTo>
                <a:cubicBezTo>
                  <a:pt x="1447749" y="661647"/>
                  <a:pt x="1256914" y="852482"/>
                  <a:pt x="1021508" y="852482"/>
                </a:cubicBezTo>
                <a:lnTo>
                  <a:pt x="986004" y="848903"/>
                </a:lnTo>
                <a:lnTo>
                  <a:pt x="988438" y="851394"/>
                </a:lnTo>
                <a:cubicBezTo>
                  <a:pt x="681761" y="826961"/>
                  <a:pt x="594138" y="956710"/>
                  <a:pt x="578130" y="1164812"/>
                </a:cubicBezTo>
                <a:lnTo>
                  <a:pt x="577161" y="1163822"/>
                </a:lnTo>
                <a:lnTo>
                  <a:pt x="573461" y="1200533"/>
                </a:lnTo>
                <a:cubicBezTo>
                  <a:pt x="546450" y="1332532"/>
                  <a:pt x="429657" y="1431827"/>
                  <a:pt x="289673" y="1431827"/>
                </a:cubicBezTo>
                <a:cubicBezTo>
                  <a:pt x="129691" y="1431827"/>
                  <a:pt x="0" y="1302136"/>
                  <a:pt x="0" y="1142154"/>
                </a:cubicBezTo>
                <a:cubicBezTo>
                  <a:pt x="0" y="1002170"/>
                  <a:pt x="99294" y="885377"/>
                  <a:pt x="231294" y="858366"/>
                </a:cubicBezTo>
                <a:lnTo>
                  <a:pt x="274089" y="854052"/>
                </a:lnTo>
                <a:lnTo>
                  <a:pt x="273138" y="853080"/>
                </a:lnTo>
                <a:cubicBezTo>
                  <a:pt x="482083" y="841284"/>
                  <a:pt x="612674" y="757032"/>
                  <a:pt x="595824" y="449512"/>
                </a:cubicBezTo>
                <a:lnTo>
                  <a:pt x="597819" y="451555"/>
                </a:lnTo>
                <a:lnTo>
                  <a:pt x="595267" y="426241"/>
                </a:lnTo>
                <a:cubicBezTo>
                  <a:pt x="595267" y="190835"/>
                  <a:pt x="786102" y="0"/>
                  <a:pt x="1021508"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3" name="任意多边形 15"/>
          <p:cNvSpPr>
            <a:spLocks noChangeArrowheads="1"/>
          </p:cNvSpPr>
          <p:nvPr/>
        </p:nvSpPr>
        <p:spPr bwMode="auto">
          <a:xfrm>
            <a:off x="2658691" y="2034411"/>
            <a:ext cx="1430851" cy="1447922"/>
          </a:xfrm>
          <a:custGeom>
            <a:avLst/>
            <a:gdLst>
              <a:gd name="connsiteX0" fmla="*/ 426241 w 1430601"/>
              <a:gd name="connsiteY0" fmla="*/ 0 h 1447750"/>
              <a:gd name="connsiteX1" fmla="*/ 852482 w 1430601"/>
              <a:gd name="connsiteY1" fmla="*/ 426241 h 1447750"/>
              <a:gd name="connsiteX2" fmla="*/ 849018 w 1430601"/>
              <a:gd name="connsiteY2" fmla="*/ 460604 h 1447750"/>
              <a:gd name="connsiteX3" fmla="*/ 850338 w 1430601"/>
              <a:gd name="connsiteY3" fmla="*/ 459311 h 1447750"/>
              <a:gd name="connsiteX4" fmla="*/ 1163588 w 1430601"/>
              <a:gd name="connsiteY4" fmla="*/ 869619 h 1447750"/>
              <a:gd name="connsiteX5" fmla="*/ 1162650 w 1430601"/>
              <a:gd name="connsiteY5" fmla="*/ 870537 h 1447750"/>
              <a:gd name="connsiteX6" fmla="*/ 1199797 w 1430601"/>
              <a:gd name="connsiteY6" fmla="*/ 874289 h 1447750"/>
              <a:gd name="connsiteX7" fmla="*/ 1430601 w 1430601"/>
              <a:gd name="connsiteY7" fmla="*/ 1158077 h 1447750"/>
              <a:gd name="connsiteX8" fmla="*/ 1141541 w 1430601"/>
              <a:gd name="connsiteY8" fmla="*/ 1447750 h 1447750"/>
              <a:gd name="connsiteX9" fmla="*/ 858354 w 1430601"/>
              <a:gd name="connsiteY9" fmla="*/ 1216456 h 1447750"/>
              <a:gd name="connsiteX10" fmla="*/ 853954 w 1430601"/>
              <a:gd name="connsiteY10" fmla="*/ 1172720 h 1447750"/>
              <a:gd name="connsiteX11" fmla="*/ 852022 w 1430601"/>
              <a:gd name="connsiteY11" fmla="*/ 1174611 h 1447750"/>
              <a:gd name="connsiteX12" fmla="*/ 449512 w 1430601"/>
              <a:gd name="connsiteY12" fmla="*/ 851925 h 1447750"/>
              <a:gd name="connsiteX13" fmla="*/ 451548 w 1430601"/>
              <a:gd name="connsiteY13" fmla="*/ 849931 h 1447750"/>
              <a:gd name="connsiteX14" fmla="*/ 426241 w 1430601"/>
              <a:gd name="connsiteY14" fmla="*/ 852482 h 1447750"/>
              <a:gd name="connsiteX15" fmla="*/ 0 w 1430601"/>
              <a:gd name="connsiteY15" fmla="*/ 426241 h 1447750"/>
              <a:gd name="connsiteX16" fmla="*/ 426241 w 1430601"/>
              <a:gd name="connsiteY16" fmla="*/ 0 h 14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0601" h="1447750">
                <a:moveTo>
                  <a:pt x="426241" y="0"/>
                </a:moveTo>
                <a:cubicBezTo>
                  <a:pt x="661647" y="0"/>
                  <a:pt x="852482" y="190835"/>
                  <a:pt x="852482" y="426241"/>
                </a:cubicBezTo>
                <a:lnTo>
                  <a:pt x="849018" y="460604"/>
                </a:lnTo>
                <a:lnTo>
                  <a:pt x="850338" y="459311"/>
                </a:lnTo>
                <a:cubicBezTo>
                  <a:pt x="825917" y="765988"/>
                  <a:pt x="955597" y="853611"/>
                  <a:pt x="1163588" y="869619"/>
                </a:cubicBezTo>
                <a:lnTo>
                  <a:pt x="1162650" y="870537"/>
                </a:lnTo>
                <a:lnTo>
                  <a:pt x="1199797" y="874289"/>
                </a:lnTo>
                <a:cubicBezTo>
                  <a:pt x="1331516" y="901300"/>
                  <a:pt x="1430601" y="1018093"/>
                  <a:pt x="1430601" y="1158077"/>
                </a:cubicBezTo>
                <a:cubicBezTo>
                  <a:pt x="1430601" y="1318059"/>
                  <a:pt x="1301184" y="1447750"/>
                  <a:pt x="1141541" y="1447750"/>
                </a:cubicBezTo>
                <a:cubicBezTo>
                  <a:pt x="1001854" y="1447750"/>
                  <a:pt x="885308" y="1348455"/>
                  <a:pt x="858354" y="1216456"/>
                </a:cubicBezTo>
                <a:lnTo>
                  <a:pt x="853954" y="1172720"/>
                </a:lnTo>
                <a:lnTo>
                  <a:pt x="852022" y="1174611"/>
                </a:lnTo>
                <a:cubicBezTo>
                  <a:pt x="840233" y="965666"/>
                  <a:pt x="756026" y="834233"/>
                  <a:pt x="449512" y="851925"/>
                </a:cubicBezTo>
                <a:lnTo>
                  <a:pt x="451548" y="849931"/>
                </a:lnTo>
                <a:lnTo>
                  <a:pt x="426241" y="852482"/>
                </a:lnTo>
                <a:cubicBezTo>
                  <a:pt x="190835" y="852482"/>
                  <a:pt x="0" y="661647"/>
                  <a:pt x="0" y="426241"/>
                </a:cubicBezTo>
                <a:cubicBezTo>
                  <a:pt x="0" y="190835"/>
                  <a:pt x="190835" y="0"/>
                  <a:pt x="426241"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4" name="任意多边形 16"/>
          <p:cNvSpPr>
            <a:spLocks noChangeArrowheads="1"/>
          </p:cNvSpPr>
          <p:nvPr/>
        </p:nvSpPr>
        <p:spPr bwMode="auto">
          <a:xfrm>
            <a:off x="3420667" y="3004594"/>
            <a:ext cx="1448000" cy="1431997"/>
          </a:xfrm>
          <a:custGeom>
            <a:avLst/>
            <a:gdLst>
              <a:gd name="connsiteX0" fmla="*/ 1158689 w 1447749"/>
              <a:gd name="connsiteY0" fmla="*/ 0 h 1431827"/>
              <a:gd name="connsiteX1" fmla="*/ 1447749 w 1447749"/>
              <a:gd name="connsiteY1" fmla="*/ 289673 h 1431827"/>
              <a:gd name="connsiteX2" fmla="*/ 1216945 w 1447749"/>
              <a:gd name="connsiteY2" fmla="*/ 573461 h 1431827"/>
              <a:gd name="connsiteX3" fmla="*/ 1173716 w 1447749"/>
              <a:gd name="connsiteY3" fmla="*/ 577828 h 1431827"/>
              <a:gd name="connsiteX4" fmla="*/ 1174611 w 1447749"/>
              <a:gd name="connsiteY4" fmla="*/ 578745 h 1431827"/>
              <a:gd name="connsiteX5" fmla="*/ 851926 w 1447749"/>
              <a:gd name="connsiteY5" fmla="*/ 982313 h 1431827"/>
              <a:gd name="connsiteX6" fmla="*/ 849930 w 1447749"/>
              <a:gd name="connsiteY6" fmla="*/ 980270 h 1431827"/>
              <a:gd name="connsiteX7" fmla="*/ 852482 w 1447749"/>
              <a:gd name="connsiteY7" fmla="*/ 1005586 h 1431827"/>
              <a:gd name="connsiteX8" fmla="*/ 426241 w 1447749"/>
              <a:gd name="connsiteY8" fmla="*/ 1431827 h 1431827"/>
              <a:gd name="connsiteX9" fmla="*/ 0 w 1447749"/>
              <a:gd name="connsiteY9" fmla="*/ 1005586 h 1431827"/>
              <a:gd name="connsiteX10" fmla="*/ 426241 w 1447749"/>
              <a:gd name="connsiteY10" fmla="*/ 579345 h 1431827"/>
              <a:gd name="connsiteX11" fmla="*/ 461747 w 1447749"/>
              <a:gd name="connsiteY11" fmla="*/ 582924 h 1431827"/>
              <a:gd name="connsiteX12" fmla="*/ 459311 w 1447749"/>
              <a:gd name="connsiteY12" fmla="*/ 580431 h 1431827"/>
              <a:gd name="connsiteX13" fmla="*/ 870461 w 1447749"/>
              <a:gd name="connsiteY13" fmla="*/ 267013 h 1431827"/>
              <a:gd name="connsiteX14" fmla="*/ 871773 w 1447749"/>
              <a:gd name="connsiteY14" fmla="*/ 268358 h 1431827"/>
              <a:gd name="connsiteX15" fmla="*/ 875502 w 1447749"/>
              <a:gd name="connsiteY15" fmla="*/ 231294 h 1431827"/>
              <a:gd name="connsiteX16" fmla="*/ 1158689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158689" y="0"/>
                </a:moveTo>
                <a:cubicBezTo>
                  <a:pt x="1318332" y="0"/>
                  <a:pt x="1447749" y="129691"/>
                  <a:pt x="1447749" y="289673"/>
                </a:cubicBezTo>
                <a:cubicBezTo>
                  <a:pt x="1447749" y="429657"/>
                  <a:pt x="1348664" y="546450"/>
                  <a:pt x="1216945" y="573461"/>
                </a:cubicBezTo>
                <a:lnTo>
                  <a:pt x="1173716" y="577828"/>
                </a:lnTo>
                <a:lnTo>
                  <a:pt x="1174611" y="578745"/>
                </a:lnTo>
                <a:cubicBezTo>
                  <a:pt x="966509" y="590541"/>
                  <a:pt x="835075" y="674793"/>
                  <a:pt x="851926" y="982313"/>
                </a:cubicBezTo>
                <a:lnTo>
                  <a:pt x="849930" y="980270"/>
                </a:lnTo>
                <a:lnTo>
                  <a:pt x="852482" y="1005586"/>
                </a:lnTo>
                <a:cubicBezTo>
                  <a:pt x="852482" y="1240992"/>
                  <a:pt x="661647" y="1431827"/>
                  <a:pt x="426241" y="1431827"/>
                </a:cubicBezTo>
                <a:cubicBezTo>
                  <a:pt x="190835" y="1431827"/>
                  <a:pt x="0" y="1240992"/>
                  <a:pt x="0" y="1005586"/>
                </a:cubicBezTo>
                <a:cubicBezTo>
                  <a:pt x="0" y="770180"/>
                  <a:pt x="190835" y="579345"/>
                  <a:pt x="426241" y="579345"/>
                </a:cubicBezTo>
                <a:lnTo>
                  <a:pt x="461747" y="582924"/>
                </a:lnTo>
                <a:lnTo>
                  <a:pt x="459311" y="580431"/>
                </a:lnTo>
                <a:cubicBezTo>
                  <a:pt x="765989" y="604864"/>
                  <a:pt x="853611" y="475115"/>
                  <a:pt x="870461" y="267013"/>
                </a:cubicBezTo>
                <a:lnTo>
                  <a:pt x="871773" y="268358"/>
                </a:lnTo>
                <a:lnTo>
                  <a:pt x="875502" y="231294"/>
                </a:lnTo>
                <a:cubicBezTo>
                  <a:pt x="902456" y="99295"/>
                  <a:pt x="1019002" y="0"/>
                  <a:pt x="1158689"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15" name="椭圆 14"/>
          <p:cNvSpPr/>
          <p:nvPr/>
        </p:nvSpPr>
        <p:spPr>
          <a:xfrm>
            <a:off x="5020448" y="2994874"/>
            <a:ext cx="681437" cy="681399"/>
          </a:xfrm>
          <a:prstGeom prst="ellipse">
            <a:avLst/>
          </a:prstGeom>
          <a:solidFill>
            <a:schemeClr val="accent4"/>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7" name="椭圆 16"/>
          <p:cNvSpPr/>
          <p:nvPr/>
        </p:nvSpPr>
        <p:spPr>
          <a:xfrm>
            <a:off x="3491844" y="3676274"/>
            <a:ext cx="681437" cy="681399"/>
          </a:xfrm>
          <a:prstGeom prst="ellipse">
            <a:avLst/>
          </a:prstGeom>
          <a:solidFill>
            <a:schemeClr val="accent3"/>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8" name="椭圆 17"/>
          <p:cNvSpPr/>
          <p:nvPr/>
        </p:nvSpPr>
        <p:spPr>
          <a:xfrm>
            <a:off x="2741220" y="2115291"/>
            <a:ext cx="681437" cy="681399"/>
          </a:xfrm>
          <a:prstGeom prst="ellipse">
            <a:avLst/>
          </a:prstGeom>
          <a:solidFill>
            <a:schemeClr val="accent1"/>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sp>
        <p:nvSpPr>
          <p:cNvPr id="19" name="AutoShape 112"/>
          <p:cNvSpPr/>
          <p:nvPr/>
        </p:nvSpPr>
        <p:spPr bwMode="auto">
          <a:xfrm>
            <a:off x="2901726" y="2276579"/>
            <a:ext cx="360424" cy="35881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0" name="AutoShape 113"/>
          <p:cNvSpPr/>
          <p:nvPr/>
        </p:nvSpPr>
        <p:spPr bwMode="auto">
          <a:xfrm>
            <a:off x="3709135" y="3837063"/>
            <a:ext cx="246854" cy="3598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5" name="AutoShape 114"/>
          <p:cNvSpPr/>
          <p:nvPr/>
        </p:nvSpPr>
        <p:spPr bwMode="auto">
          <a:xfrm>
            <a:off x="3765014" y="3893553"/>
            <a:ext cx="73074" cy="730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6" name="椭圆 25"/>
          <p:cNvSpPr/>
          <p:nvPr/>
        </p:nvSpPr>
        <p:spPr>
          <a:xfrm>
            <a:off x="4334673" y="1461728"/>
            <a:ext cx="681437" cy="681399"/>
          </a:xfrm>
          <a:prstGeom prst="ellipse">
            <a:avLst/>
          </a:prstGeom>
          <a:solidFill>
            <a:schemeClr val="accent2"/>
          </a:solidFill>
          <a:ln w="12700" cap="flat" cmpd="sng" algn="ctr">
            <a:noFill/>
            <a:prstDash val="solid"/>
            <a:miter lim="800000"/>
          </a:ln>
          <a:effectLst/>
        </p:spPr>
        <p:txBody>
          <a:bodyPr lIns="91453" tIns="45725" rIns="91453" bIns="45725" rtlCol="0" anchor="ctr"/>
          <a:lstStyle/>
          <a:p>
            <a:pPr algn="ctr" defTabSz="914400" fontAlgn="auto">
              <a:spcBef>
                <a:spcPts val="0"/>
              </a:spcBef>
              <a:spcAft>
                <a:spcPts val="0"/>
              </a:spcAft>
              <a:defRPr/>
            </a:pPr>
            <a:endParaRPr lang="zh-CN" altLang="en-US" sz="1780" kern="0" dirty="0">
              <a:solidFill>
                <a:prstClr val="white"/>
              </a:solidFill>
              <a:latin typeface="Calibri Light" panose="020F0302020204030204"/>
              <a:ea typeface="微软雅黑 Light" panose="020B0502040204020203" charset="-122"/>
            </a:endParaRPr>
          </a:p>
        </p:txBody>
      </p:sp>
      <p:grpSp>
        <p:nvGrpSpPr>
          <p:cNvPr id="27" name="组合 26"/>
          <p:cNvGrpSpPr/>
          <p:nvPr/>
        </p:nvGrpSpPr>
        <p:grpSpPr>
          <a:xfrm>
            <a:off x="4495778" y="1622822"/>
            <a:ext cx="359229" cy="359209"/>
            <a:chOff x="3191434" y="2145028"/>
            <a:chExt cx="359165" cy="359165"/>
          </a:xfrm>
          <a:solidFill>
            <a:schemeClr val="bg1"/>
          </a:solidFill>
        </p:grpSpPr>
        <p:sp>
          <p:nvSpPr>
            <p:cNvPr id="28"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29"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0"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3549" tIns="13549" rIns="13549" bIns="13549"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grpSp>
      <p:sp>
        <p:nvSpPr>
          <p:cNvPr id="31" name="AutoShape 126"/>
          <p:cNvSpPr/>
          <p:nvPr/>
        </p:nvSpPr>
        <p:spPr bwMode="auto">
          <a:xfrm>
            <a:off x="5181552" y="3155968"/>
            <a:ext cx="359229" cy="3592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2" name="AutoShape 127"/>
          <p:cNvSpPr/>
          <p:nvPr/>
        </p:nvSpPr>
        <p:spPr bwMode="auto">
          <a:xfrm>
            <a:off x="5327086" y="3211844"/>
            <a:ext cx="84740" cy="841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chemeClr val="bg1"/>
          </a:solidFill>
          <a:ln>
            <a:noFill/>
          </a:ln>
          <a:effectLst/>
        </p:spPr>
        <p:txBody>
          <a:bodyPr lIns="19054" tIns="19054" rIns="19054" bIns="19054" anchor="ctr"/>
          <a:lstStyle/>
          <a:p>
            <a:pPr algn="ctr" defTabSz="228600" hangingPunct="0">
              <a:defRPr/>
            </a:pPr>
            <a:endParaRPr lang="en-US" sz="1495" kern="0" dirty="0">
              <a:solidFill>
                <a:srgbClr val="FFFFFF"/>
              </a:solidFill>
              <a:effectLst>
                <a:outerShdw blurRad="38100" dist="38100" dir="2700000" algn="tl">
                  <a:srgbClr val="000000"/>
                </a:outerShdw>
              </a:effectLst>
              <a:latin typeface="楷体" panose="02010609060101010101" pitchFamily="2" charset="-122"/>
              <a:ea typeface="楷体" panose="02010609060101010101" pitchFamily="2" charset="-122"/>
              <a:sym typeface="Gill Sans" charset="0"/>
            </a:endParaRPr>
          </a:p>
        </p:txBody>
      </p:sp>
      <p:sp>
        <p:nvSpPr>
          <p:cNvPr id="33" name="任意多边形 35"/>
          <p:cNvSpPr>
            <a:spLocks noChangeArrowheads="1"/>
          </p:cNvSpPr>
          <p:nvPr/>
        </p:nvSpPr>
        <p:spPr bwMode="auto">
          <a:xfrm>
            <a:off x="4357823" y="2314932"/>
            <a:ext cx="1432076" cy="1447922"/>
          </a:xfrm>
          <a:custGeom>
            <a:avLst/>
            <a:gdLst>
              <a:gd name="connsiteX0" fmla="*/ 289673 w 1431827"/>
              <a:gd name="connsiteY0" fmla="*/ 0 h 1447749"/>
              <a:gd name="connsiteX1" fmla="*/ 573461 w 1431827"/>
              <a:gd name="connsiteY1" fmla="*/ 231294 h 1447749"/>
              <a:gd name="connsiteX2" fmla="*/ 577802 w 1431827"/>
              <a:gd name="connsiteY2" fmla="*/ 274359 h 1447749"/>
              <a:gd name="connsiteX3" fmla="*/ 579053 w 1431827"/>
              <a:gd name="connsiteY3" fmla="*/ 273136 h 1447749"/>
              <a:gd name="connsiteX4" fmla="*/ 981089 w 1431827"/>
              <a:gd name="connsiteY4" fmla="*/ 596664 h 1447749"/>
              <a:gd name="connsiteX5" fmla="*/ 978477 w 1431827"/>
              <a:gd name="connsiteY5" fmla="*/ 599220 h 1447749"/>
              <a:gd name="connsiteX6" fmla="*/ 1005586 w 1431827"/>
              <a:gd name="connsiteY6" fmla="*/ 596491 h 1447749"/>
              <a:gd name="connsiteX7" fmla="*/ 1431827 w 1431827"/>
              <a:gd name="connsiteY7" fmla="*/ 1022120 h 1447749"/>
              <a:gd name="connsiteX8" fmla="*/ 1005586 w 1431827"/>
              <a:gd name="connsiteY8" fmla="*/ 1447749 h 1447749"/>
              <a:gd name="connsiteX9" fmla="*/ 579345 w 1431827"/>
              <a:gd name="connsiteY9" fmla="*/ 1022120 h 1447749"/>
              <a:gd name="connsiteX10" fmla="*/ 582966 w 1431827"/>
              <a:gd name="connsiteY10" fmla="*/ 986254 h 1447749"/>
              <a:gd name="connsiteX11" fmla="*/ 580736 w 1431827"/>
              <a:gd name="connsiteY11" fmla="*/ 988436 h 1447749"/>
              <a:gd name="connsiteX12" fmla="*/ 267013 w 1431827"/>
              <a:gd name="connsiteY12" fmla="*/ 578128 h 1447749"/>
              <a:gd name="connsiteX13" fmla="*/ 268002 w 1431827"/>
              <a:gd name="connsiteY13" fmla="*/ 577161 h 1447749"/>
              <a:gd name="connsiteX14" fmla="*/ 231294 w 1431827"/>
              <a:gd name="connsiteY14" fmla="*/ 573461 h 1447749"/>
              <a:gd name="connsiteX15" fmla="*/ 0 w 1431827"/>
              <a:gd name="connsiteY15" fmla="*/ 289673 h 1447749"/>
              <a:gd name="connsiteX16" fmla="*/ 289673 w 1431827"/>
              <a:gd name="connsiteY16" fmla="*/ 0 h 1447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1827" h="1447749">
                <a:moveTo>
                  <a:pt x="289673" y="0"/>
                </a:moveTo>
                <a:cubicBezTo>
                  <a:pt x="429657" y="0"/>
                  <a:pt x="546450" y="99295"/>
                  <a:pt x="573461" y="231294"/>
                </a:cubicBezTo>
                <a:lnTo>
                  <a:pt x="577802" y="274359"/>
                </a:lnTo>
                <a:lnTo>
                  <a:pt x="579053" y="273136"/>
                </a:lnTo>
                <a:cubicBezTo>
                  <a:pt x="589988" y="482081"/>
                  <a:pt x="674937" y="613514"/>
                  <a:pt x="981089" y="596664"/>
                </a:cubicBezTo>
                <a:lnTo>
                  <a:pt x="978477" y="599220"/>
                </a:lnTo>
                <a:lnTo>
                  <a:pt x="1005586" y="596491"/>
                </a:lnTo>
                <a:cubicBezTo>
                  <a:pt x="1240992" y="596491"/>
                  <a:pt x="1431827" y="787052"/>
                  <a:pt x="1431827" y="1022120"/>
                </a:cubicBezTo>
                <a:cubicBezTo>
                  <a:pt x="1431827" y="1257188"/>
                  <a:pt x="1240992" y="1447749"/>
                  <a:pt x="1005586" y="1447749"/>
                </a:cubicBezTo>
                <a:cubicBezTo>
                  <a:pt x="770180" y="1447749"/>
                  <a:pt x="579345" y="1257188"/>
                  <a:pt x="579345" y="1022120"/>
                </a:cubicBezTo>
                <a:lnTo>
                  <a:pt x="582966" y="986254"/>
                </a:lnTo>
                <a:lnTo>
                  <a:pt x="580736" y="988436"/>
                </a:lnTo>
                <a:cubicBezTo>
                  <a:pt x="604286" y="681759"/>
                  <a:pt x="475600" y="594979"/>
                  <a:pt x="267013" y="578128"/>
                </a:cubicBezTo>
                <a:lnTo>
                  <a:pt x="268002" y="577161"/>
                </a:lnTo>
                <a:lnTo>
                  <a:pt x="231294" y="573461"/>
                </a:lnTo>
                <a:cubicBezTo>
                  <a:pt x="99294" y="546450"/>
                  <a:pt x="0" y="429657"/>
                  <a:pt x="0" y="289673"/>
                </a:cubicBezTo>
                <a:cubicBezTo>
                  <a:pt x="0" y="129691"/>
                  <a:pt x="129691" y="0"/>
                  <a:pt x="289673" y="0"/>
                </a:cubicBezTo>
                <a:close/>
              </a:path>
            </a:pathLst>
          </a:custGeom>
          <a:noFill/>
          <a:ln>
            <a:solidFill>
              <a:schemeClr val="tx2"/>
            </a:solidFill>
          </a:ln>
        </p:spPr>
        <p:txBody>
          <a:bodyPr vert="horz" wrap="square" lIns="91453" tIns="45725" rIns="91453" bIns="45725" numCol="1" anchor="t" anchorCtr="0" compatLnSpc="1">
            <a:noAutofit/>
          </a:bodyPr>
          <a:lstStyle/>
          <a:p>
            <a:pPr defTabSz="914400"/>
            <a:endParaRPr lang="zh-CN" altLang="en-US" sz="1780" dirty="0">
              <a:solidFill>
                <a:prstClr val="black"/>
              </a:solidFill>
              <a:latin typeface="楷体" panose="02010609060101010101" pitchFamily="2" charset="-122"/>
              <a:ea typeface="微软雅黑" panose="020B0503020204020204" pitchFamily="34" charset="-122"/>
            </a:endParaRPr>
          </a:p>
        </p:txBody>
      </p:sp>
      <p:sp>
        <p:nvSpPr>
          <p:cNvPr id="34" name="矩形 33"/>
          <p:cNvSpPr/>
          <p:nvPr/>
        </p:nvSpPr>
        <p:spPr>
          <a:xfrm>
            <a:off x="611021" y="2144914"/>
            <a:ext cx="1927924" cy="481873"/>
          </a:xfrm>
          <a:prstGeom prst="rect">
            <a:avLst/>
          </a:prstGeom>
        </p:spPr>
        <p:txBody>
          <a:bodyPr wrap="square" lIns="91453" tIns="45725" rIns="91453" bIns="45725">
            <a:spAutoFit/>
          </a:bodyPr>
          <a:lstStyle/>
          <a:p>
            <a:pPr algn="r">
              <a:lnSpc>
                <a:spcPct val="150000"/>
              </a:lnSpc>
            </a:pPr>
            <a:r>
              <a:rPr lang="en-US" altLang="zh-CN" sz="2000" b="1" dirty="0">
                <a:solidFill>
                  <a:schemeClr val="accent1"/>
                </a:solidFill>
                <a:latin typeface="楷体" panose="02010609060101010101" pitchFamily="2" charset="-122"/>
                <a:ea typeface="楷体" panose="02010609060101010101" pitchFamily="2" charset="-122"/>
              </a:rPr>
              <a:t>1.</a:t>
            </a:r>
            <a:r>
              <a:rPr lang="zh-CN" altLang="en-US" sz="2000" b="1" dirty="0">
                <a:solidFill>
                  <a:schemeClr val="accent1"/>
                </a:solidFill>
                <a:latin typeface="楷体" panose="02010609060101010101" pitchFamily="2" charset="-122"/>
                <a:ea typeface="楷体" panose="02010609060101010101" pitchFamily="2" charset="-122"/>
              </a:rPr>
              <a:t>偶然性</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37" name="矩形 36"/>
          <p:cNvSpPr/>
          <p:nvPr/>
        </p:nvSpPr>
        <p:spPr>
          <a:xfrm>
            <a:off x="5229655" y="1431949"/>
            <a:ext cx="1927924" cy="499634"/>
          </a:xfrm>
          <a:prstGeom prst="rect">
            <a:avLst/>
          </a:prstGeom>
        </p:spPr>
        <p:txBody>
          <a:bodyPr wrap="square" lIns="91453" tIns="45725" rIns="91453" bIns="45725">
            <a:spAutoFit/>
          </a:bodyPr>
          <a:lstStyle/>
          <a:p>
            <a:pPr>
              <a:lnSpc>
                <a:spcPct val="150000"/>
              </a:lnSpc>
            </a:pPr>
            <a:r>
              <a:rPr lang="en-US" altLang="zh-CN" sz="2000" b="1" dirty="0">
                <a:solidFill>
                  <a:schemeClr val="accent2">
                    <a:lumMod val="75000"/>
                  </a:schemeClr>
                </a:solidFill>
                <a:latin typeface="楷体" panose="02010609060101010101" pitchFamily="2" charset="-122"/>
                <a:ea typeface="楷体" panose="02010609060101010101" pitchFamily="2" charset="-122"/>
              </a:rPr>
              <a:t>2.</a:t>
            </a:r>
            <a:r>
              <a:rPr lang="zh-CN" altLang="en-US" sz="2000" b="1" dirty="0">
                <a:solidFill>
                  <a:schemeClr val="accent2">
                    <a:lumMod val="75000"/>
                  </a:schemeClr>
                </a:solidFill>
                <a:latin typeface="楷体" panose="02010609060101010101" pitchFamily="2" charset="-122"/>
                <a:ea typeface="楷体" panose="02010609060101010101" pitchFamily="2" charset="-122"/>
              </a:rPr>
              <a:t>实践性</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39" name="矩形 38"/>
          <p:cNvSpPr/>
          <p:nvPr/>
        </p:nvSpPr>
        <p:spPr>
          <a:xfrm>
            <a:off x="5847417" y="3085754"/>
            <a:ext cx="1927924" cy="481873"/>
          </a:xfrm>
          <a:prstGeom prst="rect">
            <a:avLst/>
          </a:prstGeom>
        </p:spPr>
        <p:txBody>
          <a:bodyPr wrap="square" lIns="91453" tIns="45725" rIns="91453" bIns="45725">
            <a:spAutoFit/>
          </a:bodyPr>
          <a:lstStyle/>
          <a:p>
            <a:pPr>
              <a:lnSpc>
                <a:spcPct val="150000"/>
              </a:lnSpc>
            </a:pPr>
            <a:r>
              <a:rPr lang="en-US" altLang="zh-CN" sz="2000" b="1" dirty="0">
                <a:solidFill>
                  <a:schemeClr val="accent2">
                    <a:lumMod val="75000"/>
                  </a:schemeClr>
                </a:solidFill>
                <a:latin typeface="楷体" panose="02010609060101010101" pitchFamily="2" charset="-122"/>
                <a:ea typeface="楷体" panose="02010609060101010101" pitchFamily="2" charset="-122"/>
              </a:rPr>
              <a:t>4.</a:t>
            </a:r>
            <a:r>
              <a:rPr lang="zh-CN" altLang="en-US" sz="2000" b="1" dirty="0">
                <a:solidFill>
                  <a:schemeClr val="accent2">
                    <a:lumMod val="75000"/>
                  </a:schemeClr>
                </a:solidFill>
                <a:latin typeface="楷体" panose="02010609060101010101" pitchFamily="2" charset="-122"/>
                <a:ea typeface="楷体" panose="02010609060101010101" pitchFamily="2" charset="-122"/>
              </a:rPr>
              <a:t>不可重复性</a:t>
            </a:r>
            <a:endParaRPr lang="zh-CN" altLang="en-US" sz="2000" b="1" dirty="0">
              <a:solidFill>
                <a:schemeClr val="accent2">
                  <a:lumMod val="75000"/>
                </a:schemeClr>
              </a:solidFill>
              <a:latin typeface="楷体" panose="02010609060101010101" pitchFamily="2" charset="-122"/>
              <a:ea typeface="楷体" panose="02010609060101010101" pitchFamily="2" charset="-122"/>
            </a:endParaRPr>
          </a:p>
        </p:txBody>
      </p:sp>
      <p:sp>
        <p:nvSpPr>
          <p:cNvPr id="41" name="矩形 40"/>
          <p:cNvSpPr/>
          <p:nvPr/>
        </p:nvSpPr>
        <p:spPr>
          <a:xfrm>
            <a:off x="1331796" y="3762232"/>
            <a:ext cx="1927924" cy="499634"/>
          </a:xfrm>
          <a:prstGeom prst="rect">
            <a:avLst/>
          </a:prstGeom>
        </p:spPr>
        <p:txBody>
          <a:bodyPr wrap="square" lIns="91453" tIns="45725" rIns="91453" bIns="45725">
            <a:spAutoFit/>
          </a:bodyPr>
          <a:lstStyle/>
          <a:p>
            <a:pPr algn="r">
              <a:lnSpc>
                <a:spcPct val="150000"/>
              </a:lnSpc>
            </a:pPr>
            <a:r>
              <a:rPr lang="en-US" altLang="zh-CN" sz="2000" b="1" dirty="0">
                <a:solidFill>
                  <a:schemeClr val="accent1"/>
                </a:solidFill>
                <a:latin typeface="楷体" panose="02010609060101010101" pitchFamily="2" charset="-122"/>
                <a:ea typeface="楷体" panose="02010609060101010101" pitchFamily="2" charset="-122"/>
              </a:rPr>
              <a:t>3.</a:t>
            </a:r>
            <a:r>
              <a:rPr lang="zh-CN" altLang="en-US" sz="2000" b="1" dirty="0">
                <a:solidFill>
                  <a:schemeClr val="accent1"/>
                </a:solidFill>
                <a:latin typeface="楷体" panose="02010609060101010101" pitchFamily="2" charset="-122"/>
                <a:ea typeface="楷体" panose="02010609060101010101" pitchFamily="2" charset="-122"/>
              </a:rPr>
              <a:t>时空性</a:t>
            </a:r>
            <a:endParaRPr lang="zh-CN" altLang="en-US" sz="2000" b="1" dirty="0">
              <a:solidFill>
                <a:schemeClr val="accent1"/>
              </a:solidFill>
              <a:latin typeface="楷体" panose="02010609060101010101" pitchFamily="2" charset="-122"/>
              <a:ea typeface="楷体" panose="02010609060101010101" pitchFamily="2" charset="-122"/>
            </a:endParaRPr>
          </a:p>
        </p:txBody>
      </p:sp>
      <p:sp>
        <p:nvSpPr>
          <p:cNvPr id="35" name="文本框 34"/>
          <p:cNvSpPr txBox="1"/>
          <p:nvPr/>
        </p:nvSpPr>
        <p:spPr>
          <a:xfrm>
            <a:off x="2499372" y="290955"/>
            <a:ext cx="3562446"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一、机遇的含义和特点</a:t>
            </a:r>
            <a:endParaRPr lang="zh-CN" altLang="en-US" sz="2400" b="1" dirty="0">
              <a:latin typeface="微软雅黑" panose="020B0503020204020204" pitchFamily="34" charset="-122"/>
              <a:ea typeface="微软雅黑" panose="020B0503020204020204" pitchFamily="34" charset="-122"/>
            </a:endParaRPr>
          </a:p>
        </p:txBody>
      </p:sp>
      <p:sp>
        <p:nvSpPr>
          <p:cNvPr id="38" name="等腰三角形 37"/>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59" name="文本框 58"/>
          <p:cNvSpPr txBox="1"/>
          <p:nvPr>
            <p:custDataLst>
              <p:tags r:id="rId1"/>
            </p:custDataLst>
          </p:nvPr>
        </p:nvSpPr>
        <p:spPr>
          <a:xfrm>
            <a:off x="756370" y="1076628"/>
            <a:ext cx="8113827" cy="368300"/>
          </a:xfrm>
          <a:prstGeom prst="rect">
            <a:avLst/>
          </a:prstGeom>
          <a:noFill/>
        </p:spPr>
        <p:txBody>
          <a:bodyPr wrap="square">
            <a:spAutoFit/>
          </a:bodyPr>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机遇的特点</a:t>
            </a:r>
            <a:endParaRPr lang="zh-CN" altLang="en-US" sz="18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7">
                                            <p:txEl>
                                              <p:pRg st="0" end="0"/>
                                            </p:txEl>
                                          </p:spTgt>
                                        </p:tgtEl>
                                        <p:attrNameLst>
                                          <p:attrName>style.visibility</p:attrName>
                                        </p:attrNameLst>
                                      </p:cBhvr>
                                      <p:to>
                                        <p:strVal val="visible"/>
                                      </p:to>
                                    </p:set>
                                    <p:animEffect transition="in" filter="fade">
                                      <p:cBhvr>
                                        <p:cTn id="14" dur="1000"/>
                                        <p:tgtEl>
                                          <p:spTgt spid="37">
                                            <p:txEl>
                                              <p:pRg st="0" end="0"/>
                                            </p:txEl>
                                          </p:spTgt>
                                        </p:tgtEl>
                                      </p:cBhvr>
                                    </p:animEffect>
                                    <p:anim calcmode="lin" valueType="num">
                                      <p:cBhvr>
                                        <p:cTn id="15" dur="1000" fill="hold"/>
                                        <p:tgtEl>
                                          <p:spTgt spid="3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1000"/>
                                        <p:tgtEl>
                                          <p:spTgt spid="39"/>
                                        </p:tgtEl>
                                      </p:cBhvr>
                                    </p:animEffect>
                                    <p:anim calcmode="lin" valueType="num">
                                      <p:cBhvr>
                                        <p:cTn id="22" dur="1000" fill="hold"/>
                                        <p:tgtEl>
                                          <p:spTgt spid="39"/>
                                        </p:tgtEl>
                                        <p:attrNameLst>
                                          <p:attrName>ppt_x</p:attrName>
                                        </p:attrNameLst>
                                      </p:cBhvr>
                                      <p:tavLst>
                                        <p:tav tm="0">
                                          <p:val>
                                            <p:strVal val="#ppt_x"/>
                                          </p:val>
                                        </p:tav>
                                        <p:tav tm="100000">
                                          <p:val>
                                            <p:strVal val="#ppt_x"/>
                                          </p:val>
                                        </p:tav>
                                      </p:tavLst>
                                    </p:anim>
                                    <p:anim calcmode="lin" valueType="num">
                                      <p:cBhvr>
                                        <p:cTn id="23"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1000"/>
                                        <p:tgtEl>
                                          <p:spTgt spid="41"/>
                                        </p:tgtEl>
                                      </p:cBhvr>
                                    </p:animEffect>
                                    <p:anim calcmode="lin" valueType="num">
                                      <p:cBhvr>
                                        <p:cTn id="29" dur="1000" fill="hold"/>
                                        <p:tgtEl>
                                          <p:spTgt spid="41"/>
                                        </p:tgtEl>
                                        <p:attrNameLst>
                                          <p:attrName>ppt_x</p:attrName>
                                        </p:attrNameLst>
                                      </p:cBhvr>
                                      <p:tavLst>
                                        <p:tav tm="0">
                                          <p:val>
                                            <p:strVal val="#ppt_x"/>
                                          </p:val>
                                        </p:tav>
                                        <p:tav tm="100000">
                                          <p:val>
                                            <p:strVal val="#ppt_x"/>
                                          </p:val>
                                        </p:tav>
                                      </p:tavLst>
                                    </p:anim>
                                    <p:anim calcmode="lin" valueType="num">
                                      <p:cBhvr>
                                        <p:cTn id="30"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fade">
                                      <p:cBhvr>
                                        <p:cTn id="35" dur="1000"/>
                                        <p:tgtEl>
                                          <p:spTgt spid="59"/>
                                        </p:tgtEl>
                                      </p:cBhvr>
                                    </p:animEffect>
                                    <p:anim calcmode="lin" valueType="num">
                                      <p:cBhvr>
                                        <p:cTn id="36" dur="1000" fill="hold"/>
                                        <p:tgtEl>
                                          <p:spTgt spid="59"/>
                                        </p:tgtEl>
                                        <p:attrNameLst>
                                          <p:attrName>ppt_x</p:attrName>
                                        </p:attrNameLst>
                                      </p:cBhvr>
                                      <p:tavLst>
                                        <p:tav tm="0">
                                          <p:val>
                                            <p:strVal val="#ppt_x"/>
                                          </p:val>
                                        </p:tav>
                                        <p:tav tm="100000">
                                          <p:val>
                                            <p:strVal val="#ppt_x"/>
                                          </p:val>
                                        </p:tav>
                                      </p:tavLst>
                                    </p:anim>
                                    <p:anim calcmode="lin" valueType="num">
                                      <p:cBhvr>
                                        <p:cTn id="37"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9" grpId="0"/>
      <p:bldP spid="41" grpId="0"/>
      <p:bldP spid="59"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25236" y="1496750"/>
            <a:ext cx="8113827" cy="337185"/>
          </a:xfrm>
          <a:prstGeom prst="rect">
            <a:avLst/>
          </a:prstGeom>
          <a:noFill/>
        </p:spPr>
        <p:txBody>
          <a:bodyPr wrap="square">
            <a:spAutoFit/>
          </a:bodyPr>
          <a:lstStyle/>
          <a:p>
            <a:r>
              <a:rPr lang="en-US" altLang="zh-CN" sz="1600" b="1" dirty="0"/>
              <a:t>1.</a:t>
            </a:r>
            <a:r>
              <a:rPr lang="zh-CN" altLang="en-US" sz="1600" b="1" dirty="0"/>
              <a:t>偶然性</a:t>
            </a:r>
            <a:endParaRPr lang="en-US" altLang="zh-CN" sz="1600" b="1" dirty="0"/>
          </a:p>
        </p:txBody>
      </p:sp>
      <p:sp>
        <p:nvSpPr>
          <p:cNvPr id="8" name="文本框 7"/>
          <p:cNvSpPr txBox="1"/>
          <p:nvPr/>
        </p:nvSpPr>
        <p:spPr>
          <a:xfrm>
            <a:off x="900386" y="1851108"/>
            <a:ext cx="7903496" cy="2250616"/>
          </a:xfrm>
          <a:prstGeom prst="rect">
            <a:avLst/>
          </a:prstGeom>
          <a:noFill/>
        </p:spPr>
        <p:txBody>
          <a:bodyPr wrap="square">
            <a:spAutoFit/>
          </a:bodyPr>
          <a:lstStyle/>
          <a:p>
            <a:pPr>
              <a:lnSpc>
                <a:spcPct val="150000"/>
              </a:lnSpc>
            </a:pPr>
            <a:r>
              <a:rPr lang="zh-CN" altLang="en-US" sz="1600" dirty="0"/>
              <a:t>机遇具有一定的偶然性，但并不是所有的偶然性都是机遇。只有那些有利于事物发展的偶然性才能被称作机遇。机遇的偶然性是指事物在发展过程中呈现出来的某种摇摆或偏离，它是由于各种客观事物之间处于千变万化的联系当中，在这种联系和发展的过程中存在着不确定性，从而使机遇的出现具有很多的偶然性，既可以出现，也可以不出现。既可以这样出现，也可以那样出现，其表现形式各式各样，容易使人难以辨别，错失良机，后悔万分。</a:t>
            </a:r>
            <a:endParaRPr lang="zh-CN" altLang="en-US" sz="1400" dirty="0">
              <a:latin typeface="楷体" panose="02010609060101010101" pitchFamily="2" charset="-122"/>
              <a:ea typeface="楷体" panose="02010609060101010101" pitchFamily="2"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任意多边形: 形状 6"/>
          <p:cNvSpPr/>
          <p:nvPr/>
        </p:nvSpPr>
        <p:spPr bwMode="auto">
          <a:xfrm>
            <a:off x="312237" y="1410580"/>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 name="任意多边形: 形状 10"/>
          <p:cNvSpPr/>
          <p:nvPr/>
        </p:nvSpPr>
        <p:spPr bwMode="auto">
          <a:xfrm>
            <a:off x="448478" y="1533640"/>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
        <p:nvSpPr>
          <p:cNvPr id="35" name="文本框 34"/>
          <p:cNvSpPr txBox="1"/>
          <p:nvPr>
            <p:custDataLst>
              <p:tags r:id="rId1"/>
            </p:custDataLst>
          </p:nvPr>
        </p:nvSpPr>
        <p:spPr>
          <a:xfrm>
            <a:off x="2499372" y="290955"/>
            <a:ext cx="356244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一、机遇的含义和特点</a:t>
            </a:r>
            <a:endParaRPr lang="zh-CN" altLang="en-US" sz="2400" b="1" dirty="0">
              <a:latin typeface="微软雅黑" panose="020B0503020204020204" pitchFamily="34" charset="-122"/>
              <a:ea typeface="微软雅黑" panose="020B0503020204020204" pitchFamily="34" charset="-122"/>
            </a:endParaRPr>
          </a:p>
        </p:txBody>
      </p:sp>
      <p:sp>
        <p:nvSpPr>
          <p:cNvPr id="2" name="文本框 1"/>
          <p:cNvSpPr txBox="1"/>
          <p:nvPr>
            <p:custDataLst>
              <p:tags r:id="rId2"/>
            </p:custDataLst>
          </p:nvPr>
        </p:nvSpPr>
        <p:spPr>
          <a:xfrm>
            <a:off x="972270" y="1042338"/>
            <a:ext cx="8113827" cy="368300"/>
          </a:xfrm>
          <a:prstGeom prst="rect">
            <a:avLst/>
          </a:prstGeom>
          <a:noFill/>
        </p:spPr>
        <p:txBody>
          <a:bodyPr wrap="square">
            <a:spAutoFit/>
          </a:bodyPr>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机遇的特点</a:t>
            </a:r>
            <a:endParaRPr lang="zh-CN" altLang="en-US" sz="18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anim calcmode="lin" valueType="num">
                                      <p:cBhvr>
                                        <p:cTn id="26" dur="1000" fill="hold"/>
                                        <p:tgtEl>
                                          <p:spTgt spid="2"/>
                                        </p:tgtEl>
                                        <p:attrNameLst>
                                          <p:attrName>ppt_x</p:attrName>
                                        </p:attrNameLst>
                                      </p:cBhvr>
                                      <p:tavLst>
                                        <p:tav tm="0">
                                          <p:val>
                                            <p:strVal val="#ppt_x"/>
                                          </p:val>
                                        </p:tav>
                                        <p:tav tm="100000">
                                          <p:val>
                                            <p:strVal val="#ppt_x"/>
                                          </p:val>
                                        </p:tav>
                                      </p:tavLst>
                                    </p:anim>
                                    <p:anim calcmode="lin" valueType="num">
                                      <p:cBhvr>
                                        <p:cTn id="2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7" grpId="0" animBg="1"/>
      <p:bldP spid="11" grpId="0" animBg="1"/>
      <p:bldP spid="2"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00386" y="1452354"/>
            <a:ext cx="8113827" cy="337185"/>
          </a:xfrm>
          <a:prstGeom prst="rect">
            <a:avLst/>
          </a:prstGeom>
          <a:noFill/>
        </p:spPr>
        <p:txBody>
          <a:bodyPr wrap="square">
            <a:spAutoFit/>
          </a:bodyPr>
          <a:lstStyle/>
          <a:p>
            <a:r>
              <a:rPr lang="en-US" altLang="zh-CN" sz="1600" b="1" dirty="0"/>
              <a:t>2.</a:t>
            </a:r>
            <a:r>
              <a:rPr lang="zh-CN" altLang="en-US" sz="1600" b="1" dirty="0"/>
              <a:t>实践性</a:t>
            </a:r>
            <a:endParaRPr lang="en-US" altLang="zh-CN" sz="1600" b="1" dirty="0"/>
          </a:p>
        </p:txBody>
      </p:sp>
      <p:sp>
        <p:nvSpPr>
          <p:cNvPr id="8" name="文本框 7"/>
          <p:cNvSpPr txBox="1"/>
          <p:nvPr/>
        </p:nvSpPr>
        <p:spPr>
          <a:xfrm>
            <a:off x="906572" y="1852464"/>
            <a:ext cx="7914693" cy="1881284"/>
          </a:xfrm>
          <a:prstGeom prst="rect">
            <a:avLst/>
          </a:prstGeom>
          <a:noFill/>
        </p:spPr>
        <p:txBody>
          <a:bodyPr wrap="square">
            <a:spAutoFit/>
          </a:bodyPr>
          <a:lstStyle/>
          <a:p>
            <a:pPr>
              <a:lnSpc>
                <a:spcPct val="150000"/>
              </a:lnSpc>
            </a:pPr>
            <a:r>
              <a:rPr lang="zh-CN" altLang="en-US" sz="1600" dirty="0"/>
              <a:t>机遇是以人们的实践活动为前提的，与人的实践活动密切联系。离开人的实践活动，机遇是毫无意义的。机遇是作为有利于人们的实践活动的客观条件而出现的，它是相对于人而言的，因此，机遇从属于人的行为活动。它是在实践中被人们所认识的，任何的机遇只有在进入个体的实践活动领域，与人的实践及其行为目的、行为要求、个人需要发生联系时，才能发挥积极的作用。</a:t>
            </a:r>
            <a:endParaRPr lang="zh-CN" altLang="en-US" sz="1400" dirty="0">
              <a:latin typeface="楷体" panose="02010609060101010101" pitchFamily="2" charset="-122"/>
              <a:ea typeface="楷体" panose="02010609060101010101" pitchFamily="2"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椭圆 6"/>
          <p:cNvSpPr/>
          <p:nvPr/>
        </p:nvSpPr>
        <p:spPr>
          <a:xfrm>
            <a:off x="296597" y="1359063"/>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 name="任意多边形: 形状 10"/>
          <p:cNvSpPr/>
          <p:nvPr/>
        </p:nvSpPr>
        <p:spPr bwMode="auto">
          <a:xfrm>
            <a:off x="465135" y="1508963"/>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35" name="文本框 34"/>
          <p:cNvSpPr txBox="1"/>
          <p:nvPr>
            <p:custDataLst>
              <p:tags r:id="rId1"/>
            </p:custDataLst>
          </p:nvPr>
        </p:nvSpPr>
        <p:spPr>
          <a:xfrm>
            <a:off x="2499372" y="290955"/>
            <a:ext cx="356244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一、机遇的含义和特点</a:t>
            </a:r>
            <a:endParaRPr lang="zh-CN" altLang="en-US" sz="2400" b="1" dirty="0">
              <a:latin typeface="微软雅黑" panose="020B0503020204020204" pitchFamily="34" charset="-122"/>
              <a:ea typeface="微软雅黑" panose="020B0503020204020204" pitchFamily="34" charset="-122"/>
            </a:endParaRPr>
          </a:p>
        </p:txBody>
      </p:sp>
      <p:sp>
        <p:nvSpPr>
          <p:cNvPr id="2" name="文本框 1"/>
          <p:cNvSpPr txBox="1"/>
          <p:nvPr>
            <p:custDataLst>
              <p:tags r:id="rId2"/>
            </p:custDataLst>
          </p:nvPr>
        </p:nvSpPr>
        <p:spPr>
          <a:xfrm>
            <a:off x="972270" y="1042338"/>
            <a:ext cx="8113827" cy="368300"/>
          </a:xfrm>
          <a:prstGeom prst="rect">
            <a:avLst/>
          </a:prstGeom>
          <a:noFill/>
        </p:spPr>
        <p:txBody>
          <a:bodyPr wrap="square">
            <a:spAutoFit/>
          </a:bodyPr>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机遇的特点</a:t>
            </a:r>
            <a:endParaRPr lang="zh-CN" altLang="en-US" sz="18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21" presetClass="entr" presetSubtype="1"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heel(1)">
                                      <p:cBhvr>
                                        <p:cTn id="12" dur="2000"/>
                                        <p:tgtEl>
                                          <p:spTgt spid="11"/>
                                        </p:tgtEl>
                                      </p:cBhvr>
                                    </p:animEffect>
                                  </p:childTnLst>
                                </p:cTn>
                              </p:par>
                              <p:par>
                                <p:cTn id="13" presetID="21"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heel(1)">
                                      <p:cBhvr>
                                        <p:cTn id="15" dur="20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anim calcmode="lin" valueType="num">
                                      <p:cBhvr>
                                        <p:cTn id="26" dur="1000" fill="hold"/>
                                        <p:tgtEl>
                                          <p:spTgt spid="2"/>
                                        </p:tgtEl>
                                        <p:attrNameLst>
                                          <p:attrName>ppt_x</p:attrName>
                                        </p:attrNameLst>
                                      </p:cBhvr>
                                      <p:tavLst>
                                        <p:tav tm="0">
                                          <p:val>
                                            <p:strVal val="#ppt_x"/>
                                          </p:val>
                                        </p:tav>
                                        <p:tav tm="100000">
                                          <p:val>
                                            <p:strVal val="#ppt_x"/>
                                          </p:val>
                                        </p:tav>
                                      </p:tavLst>
                                    </p:anim>
                                    <p:anim calcmode="lin" valueType="num">
                                      <p:cBhvr>
                                        <p:cTn id="2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7" grpId="0" animBg="1"/>
      <p:bldP spid="11" grpId="0" animBg="1"/>
      <p:bldP spid="2"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02161" y="1570101"/>
            <a:ext cx="8113827" cy="337185"/>
          </a:xfrm>
          <a:prstGeom prst="rect">
            <a:avLst/>
          </a:prstGeom>
          <a:noFill/>
        </p:spPr>
        <p:txBody>
          <a:bodyPr wrap="square">
            <a:spAutoFit/>
          </a:bodyPr>
          <a:lstStyle/>
          <a:p>
            <a:r>
              <a:rPr lang="en-US" altLang="zh-CN" sz="1600" b="1" dirty="0"/>
              <a:t>3.</a:t>
            </a:r>
            <a:r>
              <a:rPr lang="zh-CN" altLang="en-US" sz="1600" b="1" dirty="0"/>
              <a:t>时空性</a:t>
            </a:r>
            <a:endParaRPr lang="en-US" altLang="zh-CN" sz="1600" b="1" dirty="0"/>
          </a:p>
        </p:txBody>
      </p:sp>
      <p:sp>
        <p:nvSpPr>
          <p:cNvPr id="8" name="文本框 7"/>
          <p:cNvSpPr txBox="1"/>
          <p:nvPr/>
        </p:nvSpPr>
        <p:spPr>
          <a:xfrm>
            <a:off x="892446" y="1924472"/>
            <a:ext cx="7903496" cy="1511952"/>
          </a:xfrm>
          <a:prstGeom prst="rect">
            <a:avLst/>
          </a:prstGeom>
          <a:noFill/>
        </p:spPr>
        <p:txBody>
          <a:bodyPr wrap="square">
            <a:spAutoFit/>
          </a:bodyPr>
          <a:lstStyle/>
          <a:p>
            <a:pPr>
              <a:lnSpc>
                <a:spcPct val="150000"/>
              </a:lnSpc>
            </a:pPr>
            <a:r>
              <a:rPr lang="zh-CN" altLang="en-US" sz="1600" dirty="0"/>
              <a:t>机遇存在于特定的时空中，每个机遇的发生都有自己特殊的时间点和空间点，有利于主体的生存和发展，是主体在客观时空条件下偶然达成的一种关系。在不同的历史时期内和不同的社会情境下，机遇出现的形态是不一样的。机遇是绝对的一次性事件，是在一定的时间和空间内的一次性作用。</a:t>
            </a:r>
            <a:endParaRPr lang="zh-CN" altLang="en-US" sz="1400" dirty="0">
              <a:latin typeface="楷体" panose="02010609060101010101" pitchFamily="2" charset="-122"/>
              <a:ea typeface="楷体" panose="02010609060101010101" pitchFamily="2"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任意多边形: 形状 6"/>
          <p:cNvSpPr/>
          <p:nvPr/>
        </p:nvSpPr>
        <p:spPr bwMode="auto">
          <a:xfrm>
            <a:off x="295005" y="1540833"/>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 name="任意多边形: 形状 10"/>
          <p:cNvSpPr/>
          <p:nvPr/>
        </p:nvSpPr>
        <p:spPr bwMode="auto">
          <a:xfrm>
            <a:off x="407525" y="1684108"/>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
        <p:nvSpPr>
          <p:cNvPr id="35" name="文本框 34"/>
          <p:cNvSpPr txBox="1"/>
          <p:nvPr>
            <p:custDataLst>
              <p:tags r:id="rId1"/>
            </p:custDataLst>
          </p:nvPr>
        </p:nvSpPr>
        <p:spPr>
          <a:xfrm>
            <a:off x="2499372" y="290955"/>
            <a:ext cx="356244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一、机遇的含义和特点</a:t>
            </a:r>
            <a:endParaRPr lang="zh-CN" altLang="en-US" sz="2400" b="1" dirty="0">
              <a:latin typeface="微软雅黑" panose="020B0503020204020204" pitchFamily="34" charset="-122"/>
              <a:ea typeface="微软雅黑" panose="020B0503020204020204" pitchFamily="34" charset="-122"/>
            </a:endParaRPr>
          </a:p>
        </p:txBody>
      </p:sp>
      <p:sp>
        <p:nvSpPr>
          <p:cNvPr id="2" name="文本框 1"/>
          <p:cNvSpPr txBox="1"/>
          <p:nvPr>
            <p:custDataLst>
              <p:tags r:id="rId2"/>
            </p:custDataLst>
          </p:nvPr>
        </p:nvSpPr>
        <p:spPr>
          <a:xfrm>
            <a:off x="972270" y="1042338"/>
            <a:ext cx="8113827" cy="368300"/>
          </a:xfrm>
          <a:prstGeom prst="rect">
            <a:avLst/>
          </a:prstGeom>
          <a:noFill/>
        </p:spPr>
        <p:txBody>
          <a:bodyPr wrap="square">
            <a:spAutoFit/>
          </a:bodyPr>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机遇的特点</a:t>
            </a:r>
            <a:endParaRPr lang="zh-CN" altLang="en-US" sz="18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16" presetClass="entr" presetSubtype="21"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500"/>
                                        <p:tgtEl>
                                          <p:spTgt spid="11"/>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anim calcmode="lin" valueType="num">
                                      <p:cBhvr>
                                        <p:cTn id="26" dur="1000" fill="hold"/>
                                        <p:tgtEl>
                                          <p:spTgt spid="2"/>
                                        </p:tgtEl>
                                        <p:attrNameLst>
                                          <p:attrName>ppt_x</p:attrName>
                                        </p:attrNameLst>
                                      </p:cBhvr>
                                      <p:tavLst>
                                        <p:tav tm="0">
                                          <p:val>
                                            <p:strVal val="#ppt_x"/>
                                          </p:val>
                                        </p:tav>
                                        <p:tav tm="100000">
                                          <p:val>
                                            <p:strVal val="#ppt_x"/>
                                          </p:val>
                                        </p:tav>
                                      </p:tavLst>
                                    </p:anim>
                                    <p:anim calcmode="lin" valueType="num">
                                      <p:cBhvr>
                                        <p:cTn id="2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7" grpId="0" animBg="1"/>
      <p:bldP spid="11" grpId="0" animBg="1"/>
      <p:bldP spid="2"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900386" y="1554861"/>
            <a:ext cx="8113827" cy="337185"/>
          </a:xfrm>
          <a:prstGeom prst="rect">
            <a:avLst/>
          </a:prstGeom>
          <a:noFill/>
        </p:spPr>
        <p:txBody>
          <a:bodyPr wrap="square">
            <a:spAutoFit/>
          </a:bodyPr>
          <a:lstStyle/>
          <a:p>
            <a:r>
              <a:rPr lang="en-US" altLang="zh-CN" sz="1600" b="1" dirty="0"/>
              <a:t>4.</a:t>
            </a:r>
            <a:r>
              <a:rPr lang="zh-CN" altLang="en-US" sz="1600" b="1" dirty="0"/>
              <a:t>不可重复性</a:t>
            </a:r>
            <a:endParaRPr lang="en-US" altLang="zh-CN" sz="1600" b="1" dirty="0"/>
          </a:p>
        </p:txBody>
      </p:sp>
      <p:sp>
        <p:nvSpPr>
          <p:cNvPr id="8" name="文本框 7"/>
          <p:cNvSpPr txBox="1"/>
          <p:nvPr/>
        </p:nvSpPr>
        <p:spPr>
          <a:xfrm>
            <a:off x="900386" y="1924472"/>
            <a:ext cx="8009994" cy="1511952"/>
          </a:xfrm>
          <a:prstGeom prst="rect">
            <a:avLst/>
          </a:prstGeom>
          <a:noFill/>
        </p:spPr>
        <p:txBody>
          <a:bodyPr wrap="square">
            <a:spAutoFit/>
          </a:bodyPr>
          <a:lstStyle/>
          <a:p>
            <a:pPr>
              <a:lnSpc>
                <a:spcPct val="150000"/>
              </a:lnSpc>
            </a:pPr>
            <a:r>
              <a:rPr lang="zh-CN" altLang="en-US" sz="1600" dirty="0"/>
              <a:t>每个被抓住利用的机遇都是一次性的，每个未被抓住利用的机遇都是无法弥补的。个体如果不能及时发现并利用机遇，机遇会很快消失，不再重来，这正是所谓的“机不可失，时不再来”。机遇的不可重复性使它的每次出现都有新的内容，都是以前不曾出现或不曾面对的新情况。</a:t>
            </a:r>
            <a:endParaRPr lang="zh-CN" altLang="en-US" sz="1400" dirty="0">
              <a:latin typeface="楷体" panose="02010609060101010101" pitchFamily="2" charset="-122"/>
              <a:ea typeface="楷体" panose="02010609060101010101" pitchFamily="2"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任意多边形: 形状 6"/>
          <p:cNvSpPr/>
          <p:nvPr/>
        </p:nvSpPr>
        <p:spPr bwMode="auto">
          <a:xfrm>
            <a:off x="301081" y="1466932"/>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dirty="0">
              <a:cs typeface="+mn-ea"/>
              <a:sym typeface="+mn-lt"/>
            </a:endParaRPr>
          </a:p>
        </p:txBody>
      </p:sp>
      <p:sp>
        <p:nvSpPr>
          <p:cNvPr id="11" name="任意多边形: 形状 10"/>
          <p:cNvSpPr/>
          <p:nvPr/>
        </p:nvSpPr>
        <p:spPr bwMode="auto">
          <a:xfrm>
            <a:off x="473794" y="1585360"/>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cs typeface="+mn-ea"/>
              <a:sym typeface="+mn-lt"/>
            </a:endParaRPr>
          </a:p>
        </p:txBody>
      </p:sp>
      <p:sp>
        <p:nvSpPr>
          <p:cNvPr id="35" name="文本框 34"/>
          <p:cNvSpPr txBox="1"/>
          <p:nvPr>
            <p:custDataLst>
              <p:tags r:id="rId1"/>
            </p:custDataLst>
          </p:nvPr>
        </p:nvSpPr>
        <p:spPr>
          <a:xfrm>
            <a:off x="2499372" y="290955"/>
            <a:ext cx="3562446"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一、机遇的含义和特点</a:t>
            </a:r>
            <a:endParaRPr lang="zh-CN" altLang="en-US" sz="2400" b="1" dirty="0">
              <a:latin typeface="微软雅黑" panose="020B0503020204020204" pitchFamily="34" charset="-122"/>
              <a:ea typeface="微软雅黑" panose="020B0503020204020204" pitchFamily="34" charset="-122"/>
            </a:endParaRPr>
          </a:p>
        </p:txBody>
      </p:sp>
      <p:sp>
        <p:nvSpPr>
          <p:cNvPr id="2" name="文本框 1"/>
          <p:cNvSpPr txBox="1"/>
          <p:nvPr>
            <p:custDataLst>
              <p:tags r:id="rId2"/>
            </p:custDataLst>
          </p:nvPr>
        </p:nvSpPr>
        <p:spPr>
          <a:xfrm>
            <a:off x="972270" y="1042338"/>
            <a:ext cx="8113827" cy="368300"/>
          </a:xfrm>
          <a:prstGeom prst="rect">
            <a:avLst/>
          </a:prstGeom>
          <a:noFill/>
        </p:spPr>
        <p:txBody>
          <a:bodyPr wrap="square">
            <a:spAutoFit/>
          </a:bodyPr>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二</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机遇的特点</a:t>
            </a:r>
            <a:endParaRPr lang="zh-CN" altLang="en-US" sz="18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anim calcmode="lin" valueType="num">
                                      <p:cBhvr>
                                        <p:cTn id="26" dur="1000" fill="hold"/>
                                        <p:tgtEl>
                                          <p:spTgt spid="2"/>
                                        </p:tgtEl>
                                        <p:attrNameLst>
                                          <p:attrName>ppt_x</p:attrName>
                                        </p:attrNameLst>
                                      </p:cBhvr>
                                      <p:tavLst>
                                        <p:tav tm="0">
                                          <p:val>
                                            <p:strVal val="#ppt_x"/>
                                          </p:val>
                                        </p:tav>
                                        <p:tav tm="100000">
                                          <p:val>
                                            <p:strVal val="#ppt_x"/>
                                          </p:val>
                                        </p:tav>
                                      </p:tavLst>
                                    </p:anim>
                                    <p:anim calcmode="lin" valueType="num">
                                      <p:cBhvr>
                                        <p:cTn id="2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 grpId="0"/>
      <p:bldP spid="7" grpId="0" animBg="1"/>
      <p:bldP spid="11" grpId="0" animBg="1"/>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46" y="1"/>
            <a:ext cx="9138701" cy="5145088"/>
          </a:xfrm>
          <a:prstGeom prst="rect">
            <a:avLst/>
          </a:prstGeom>
        </p:spPr>
      </p:pic>
      <p:sp>
        <p:nvSpPr>
          <p:cNvPr id="26" name="矩形 25"/>
          <p:cNvSpPr/>
          <p:nvPr/>
        </p:nvSpPr>
        <p:spPr>
          <a:xfrm>
            <a:off x="2700863" y="1859316"/>
            <a:ext cx="2264861" cy="954364"/>
          </a:xfrm>
          <a:prstGeom prst="rect">
            <a:avLst/>
          </a:prstGeom>
        </p:spPr>
        <p:txBody>
          <a:bodyPr wrap="square">
            <a:spAutoFit/>
          </a:bodyPr>
          <a:lstStyle/>
          <a:p>
            <a:r>
              <a:rPr lang="zh-CN" altLang="en-US" sz="2800" b="1" dirty="0">
                <a:solidFill>
                  <a:schemeClr val="bg1"/>
                </a:solidFill>
                <a:latin typeface="Arial" panose="020B0604020202020204" pitchFamily="34" charset="0"/>
                <a:ea typeface="微软雅黑" panose="020B0503020204020204" pitchFamily="34" charset="-122"/>
              </a:rPr>
              <a:t>职业生涯管理概述</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1116410" y="1708298"/>
            <a:ext cx="1368390" cy="1368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dirty="0">
                <a:solidFill>
                  <a:schemeClr val="accent1"/>
                </a:solidFill>
              </a:rPr>
              <a:t>01</a:t>
            </a:r>
            <a:endParaRPr lang="zh-CN" altLang="en-US" sz="4800" dirty="0">
              <a:solidFill>
                <a:schemeClr val="accent1"/>
              </a:solidFill>
            </a:endParaRPr>
          </a:p>
        </p:txBody>
      </p:sp>
      <p:sp>
        <p:nvSpPr>
          <p:cNvPr id="3" name="灯片编号占位符 2"/>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strVal val="4*#ppt_w"/>
                                          </p:val>
                                        </p:tav>
                                        <p:tav tm="100000">
                                          <p:val>
                                            <p:strVal val="#ppt_w"/>
                                          </p:val>
                                        </p:tav>
                                      </p:tavLst>
                                    </p:anim>
                                    <p:anim calcmode="lin" valueType="num">
                                      <p:cBhvr>
                                        <p:cTn id="2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2241235" y="2747444"/>
            <a:ext cx="566836" cy="56561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a:p>
        </p:txBody>
      </p:sp>
      <p:sp>
        <p:nvSpPr>
          <p:cNvPr id="21" name="椭圆 20"/>
          <p:cNvSpPr/>
          <p:nvPr/>
        </p:nvSpPr>
        <p:spPr>
          <a:xfrm>
            <a:off x="3160647" y="3297264"/>
            <a:ext cx="283418" cy="283403"/>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2" name="椭圆 21"/>
          <p:cNvSpPr/>
          <p:nvPr/>
        </p:nvSpPr>
        <p:spPr>
          <a:xfrm>
            <a:off x="1369906" y="3390320"/>
            <a:ext cx="414410" cy="41319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23" name="椭圆 22"/>
          <p:cNvSpPr/>
          <p:nvPr/>
        </p:nvSpPr>
        <p:spPr>
          <a:xfrm>
            <a:off x="2548719" y="1701999"/>
            <a:ext cx="518704" cy="518676"/>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a:defRPr/>
            </a:pPr>
            <a:endParaRPr lang="zh-CN" altLang="en-US" sz="2135" dirty="0">
              <a:latin typeface="Impact" panose="020B0806030902050204" pitchFamily="34" charset="0"/>
            </a:endParaRPr>
          </a:p>
        </p:txBody>
      </p:sp>
      <p:sp>
        <p:nvSpPr>
          <p:cNvPr id="12" name="文本框 11"/>
          <p:cNvSpPr txBox="1"/>
          <p:nvPr/>
        </p:nvSpPr>
        <p:spPr>
          <a:xfrm>
            <a:off x="4176349" y="1666913"/>
            <a:ext cx="3866160" cy="26035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pPr>
              <a:lnSpc>
                <a:spcPts val="1500"/>
              </a:lnSpc>
            </a:pPr>
            <a:r>
              <a:rPr lang="zh-CN" altLang="en-US" sz="1800" b="1" dirty="0">
                <a:latin typeface="微软雅黑" panose="020B0503020204020204" pitchFamily="34" charset="-122"/>
                <a:ea typeface="微软雅黑" panose="020B0503020204020204" pitchFamily="34" charset="-122"/>
              </a:rPr>
              <a:t>（一）机遇是成功的契机</a:t>
            </a:r>
            <a:endParaRPr lang="en-US" altLang="zh-CN" sz="1800" b="1" dirty="0">
              <a:latin typeface="微软雅黑" panose="020B0503020204020204" pitchFamily="34" charset="-122"/>
              <a:ea typeface="微软雅黑" panose="020B0503020204020204" pitchFamily="34" charset="-122"/>
              <a:sym typeface="+mn-ea"/>
            </a:endParaRPr>
          </a:p>
        </p:txBody>
      </p:sp>
      <p:sp>
        <p:nvSpPr>
          <p:cNvPr id="7" name="文本框 6"/>
          <p:cNvSpPr txBox="1"/>
          <p:nvPr/>
        </p:nvSpPr>
        <p:spPr>
          <a:xfrm>
            <a:off x="4176349" y="2716560"/>
            <a:ext cx="3866160" cy="26035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pPr>
              <a:lnSpc>
                <a:spcPts val="1500"/>
              </a:lnSpc>
            </a:pPr>
            <a:r>
              <a:rPr lang="zh-CN" altLang="en-US" sz="1800" b="1" dirty="0">
                <a:latin typeface="微软雅黑" panose="020B0503020204020204" pitchFamily="34" charset="-122"/>
                <a:ea typeface="微软雅黑" panose="020B0503020204020204" pitchFamily="34" charset="-122"/>
              </a:rPr>
              <a:t>（二）职业发展与机遇密切相关</a:t>
            </a:r>
            <a:endParaRPr lang="en-US" altLang="zh-CN" sz="1800" b="1" dirty="0">
              <a:latin typeface="微软雅黑" panose="020B0503020204020204" pitchFamily="34" charset="-122"/>
              <a:ea typeface="微软雅黑" panose="020B0503020204020204" pitchFamily="34" charset="-122"/>
              <a:sym typeface="+mn-ea"/>
            </a:endParaRPr>
          </a:p>
        </p:txBody>
      </p:sp>
      <p:sp>
        <p:nvSpPr>
          <p:cNvPr id="18" name="矩形 23"/>
          <p:cNvSpPr>
            <a:spLocks noChangeArrowheads="1"/>
          </p:cNvSpPr>
          <p:nvPr/>
        </p:nvSpPr>
        <p:spPr bwMode="auto">
          <a:xfrm>
            <a:off x="527001" y="1343779"/>
            <a:ext cx="1875624" cy="1877658"/>
          </a:xfrm>
          <a:prstGeom prst="ellipse">
            <a:avLst/>
          </a:prstGeom>
          <a:blipFill dpi="0" rotWithShape="1">
            <a:blip r:embed="rId1"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19" name="矩形 24"/>
          <p:cNvSpPr>
            <a:spLocks noChangeArrowheads="1"/>
          </p:cNvSpPr>
          <p:nvPr/>
        </p:nvSpPr>
        <p:spPr bwMode="auto">
          <a:xfrm>
            <a:off x="2798342" y="2220675"/>
            <a:ext cx="982290" cy="956246"/>
          </a:xfrm>
          <a:prstGeom prst="ellipse">
            <a:avLst/>
          </a:prstGeom>
          <a:blipFill dpi="0" rotWithShape="1">
            <a:blip r:embed="rId2"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4" name="矩形 25"/>
          <p:cNvSpPr>
            <a:spLocks noChangeArrowheads="1"/>
          </p:cNvSpPr>
          <p:nvPr/>
        </p:nvSpPr>
        <p:spPr bwMode="auto">
          <a:xfrm>
            <a:off x="1915335" y="3390320"/>
            <a:ext cx="1199176" cy="1222044"/>
          </a:xfrm>
          <a:prstGeom prst="ellipse">
            <a:avLst/>
          </a:prstGeom>
          <a:blipFill dpi="0" rotWithShape="1">
            <a:blip r:embed="rId3" cstate="screen"/>
            <a:srcRect/>
            <a:stretch>
              <a:fillRect/>
            </a:stretch>
          </a:blipFill>
          <a:ln w="9525">
            <a:noFill/>
            <a:bevel/>
          </a:ln>
        </p:spPr>
        <p:txBody>
          <a:bodyPr lIns="68589" tIns="34295" rIns="68589" bIns="34295"/>
          <a:lstStyle/>
          <a:p>
            <a:pPr eaLnBrk="1" hangingPunct="1"/>
            <a:endParaRPr lang="zh-CN" altLang="en-US" dirty="0">
              <a:latin typeface="楷体" panose="02010609060101010101" pitchFamily="2" charset="-122"/>
            </a:endParaRPr>
          </a:p>
        </p:txBody>
      </p:sp>
      <p:sp>
        <p:nvSpPr>
          <p:cNvPr id="26" name="文本框 25"/>
          <p:cNvSpPr txBox="1"/>
          <p:nvPr/>
        </p:nvSpPr>
        <p:spPr>
          <a:xfrm>
            <a:off x="4176349" y="3666230"/>
            <a:ext cx="3866160" cy="260350"/>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pPr>
              <a:lnSpc>
                <a:spcPts val="1500"/>
              </a:lnSpc>
            </a:pPr>
            <a:r>
              <a:rPr lang="zh-CN" altLang="en-US" sz="1800" b="1" dirty="0">
                <a:latin typeface="微软雅黑" panose="020B0503020204020204" pitchFamily="34" charset="-122"/>
                <a:ea typeface="微软雅黑" panose="020B0503020204020204" pitchFamily="34" charset="-122"/>
              </a:rPr>
              <a:t>（三）机遇可以被创造出来</a:t>
            </a:r>
            <a:endParaRPr lang="en-US" altLang="zh-CN" sz="1800" b="1" dirty="0">
              <a:latin typeface="微软雅黑" panose="020B0503020204020204" pitchFamily="34" charset="-122"/>
              <a:ea typeface="微软雅黑" panose="020B0503020204020204" pitchFamily="34" charset="-122"/>
              <a:sym typeface="+mn-ea"/>
            </a:endParaRPr>
          </a:p>
        </p:txBody>
      </p:sp>
      <p:sp>
        <p:nvSpPr>
          <p:cNvPr id="25" name="文本框 24"/>
          <p:cNvSpPr txBox="1"/>
          <p:nvPr/>
        </p:nvSpPr>
        <p:spPr>
          <a:xfrm>
            <a:off x="1915335" y="302996"/>
            <a:ext cx="479447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二、把握机遇对于成功的重要意义</a:t>
            </a:r>
            <a:endParaRPr lang="zh-CN" altLang="en-US" sz="2400" b="1" dirty="0">
              <a:latin typeface="微软雅黑" panose="020B0503020204020204" pitchFamily="34" charset="-122"/>
              <a:ea typeface="微软雅黑" panose="020B0503020204020204" pitchFamily="34" charset="-122"/>
            </a:endParaRPr>
          </a:p>
        </p:txBody>
      </p:sp>
      <p:sp>
        <p:nvSpPr>
          <p:cNvPr id="27" name="等腰三角形 26"/>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anim calcmode="lin" valueType="num">
                                      <p:cBhvr>
                                        <p:cTn id="10" dur="500" fill="hold"/>
                                        <p:tgtEl>
                                          <p:spTgt spid="18"/>
                                        </p:tgtEl>
                                        <p:attrNameLst>
                                          <p:attrName>ppt_x</p:attrName>
                                        </p:attrNameLst>
                                      </p:cBhvr>
                                      <p:tavLst>
                                        <p:tav tm="0">
                                          <p:val>
                                            <p:fltVal val="0.5"/>
                                          </p:val>
                                        </p:tav>
                                        <p:tav tm="100000">
                                          <p:val>
                                            <p:strVal val="#ppt_x"/>
                                          </p:val>
                                        </p:tav>
                                      </p:tavLst>
                                    </p:anim>
                                    <p:anim calcmode="lin" valueType="num">
                                      <p:cBhvr>
                                        <p:cTn id="11" dur="500" fill="hold"/>
                                        <p:tgtEl>
                                          <p:spTgt spid="18"/>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anim calcmode="lin" valueType="num">
                                      <p:cBhvr>
                                        <p:cTn id="17" dur="500" fill="hold"/>
                                        <p:tgtEl>
                                          <p:spTgt spid="19"/>
                                        </p:tgtEl>
                                        <p:attrNameLst>
                                          <p:attrName>ppt_x</p:attrName>
                                        </p:attrNameLst>
                                      </p:cBhvr>
                                      <p:tavLst>
                                        <p:tav tm="0">
                                          <p:val>
                                            <p:fltVal val="0.5"/>
                                          </p:val>
                                        </p:tav>
                                        <p:tav tm="100000">
                                          <p:val>
                                            <p:strVal val="#ppt_x"/>
                                          </p:val>
                                        </p:tav>
                                      </p:tavLst>
                                    </p:anim>
                                    <p:anim calcmode="lin" valueType="num">
                                      <p:cBhvr>
                                        <p:cTn id="18" dur="500" fill="hold"/>
                                        <p:tgtEl>
                                          <p:spTgt spid="1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anim calcmode="lin" valueType="num">
                                      <p:cBhvr>
                                        <p:cTn id="24" dur="500" fill="hold"/>
                                        <p:tgtEl>
                                          <p:spTgt spid="24"/>
                                        </p:tgtEl>
                                        <p:attrNameLst>
                                          <p:attrName>ppt_x</p:attrName>
                                        </p:attrNameLst>
                                      </p:cBhvr>
                                      <p:tavLst>
                                        <p:tav tm="0">
                                          <p:val>
                                            <p:fltVal val="0.5"/>
                                          </p:val>
                                        </p:tav>
                                        <p:tav tm="100000">
                                          <p:val>
                                            <p:strVal val="#ppt_x"/>
                                          </p:val>
                                        </p:tav>
                                      </p:tavLst>
                                    </p:anim>
                                    <p:anim calcmode="lin" valueType="num">
                                      <p:cBhvr>
                                        <p:cTn id="25" dur="500" fill="hold"/>
                                        <p:tgtEl>
                                          <p:spTgt spid="24"/>
                                        </p:tgtEl>
                                        <p:attrNameLst>
                                          <p:attrName>ppt_y</p:attrName>
                                        </p:attrNameLst>
                                      </p:cBhvr>
                                      <p:tavLst>
                                        <p:tav tm="0">
                                          <p:val>
                                            <p:fltVal val="0.5"/>
                                          </p:val>
                                        </p:tav>
                                        <p:tav tm="100000">
                                          <p:val>
                                            <p:strVal val="#ppt_y"/>
                                          </p:val>
                                        </p:tav>
                                      </p:tavLst>
                                    </p:anim>
                                  </p:childTnLst>
                                </p:cTn>
                              </p:par>
                            </p:childTnLst>
                          </p:cTn>
                        </p:par>
                        <p:par>
                          <p:cTn id="26" fill="hold">
                            <p:stCondLst>
                              <p:cond delay="500"/>
                            </p:stCondLst>
                            <p:childTnLst>
                              <p:par>
                                <p:cTn id="27" presetID="53" presetClass="entr" presetSubtype="52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anim calcmode="lin" valueType="num">
                                      <p:cBhvr>
                                        <p:cTn id="32" dur="500" fill="hold"/>
                                        <p:tgtEl>
                                          <p:spTgt spid="20"/>
                                        </p:tgtEl>
                                        <p:attrNameLst>
                                          <p:attrName>ppt_x</p:attrName>
                                        </p:attrNameLst>
                                      </p:cBhvr>
                                      <p:tavLst>
                                        <p:tav tm="0">
                                          <p:val>
                                            <p:fltVal val="0.5"/>
                                          </p:val>
                                        </p:tav>
                                        <p:tav tm="100000">
                                          <p:val>
                                            <p:strVal val="#ppt_x"/>
                                          </p:val>
                                        </p:tav>
                                      </p:tavLst>
                                    </p:anim>
                                    <p:anim calcmode="lin" valueType="num">
                                      <p:cBhvr>
                                        <p:cTn id="33" dur="500" fill="hold"/>
                                        <p:tgtEl>
                                          <p:spTgt spid="20"/>
                                        </p:tgtEl>
                                        <p:attrNameLst>
                                          <p:attrName>ppt_y</p:attrName>
                                        </p:attrNameLst>
                                      </p:cBhvr>
                                      <p:tavLst>
                                        <p:tav tm="0">
                                          <p:val>
                                            <p:fltVal val="0.5"/>
                                          </p:val>
                                        </p:tav>
                                        <p:tav tm="100000">
                                          <p:val>
                                            <p:strVal val="#ppt_y"/>
                                          </p:val>
                                        </p:tav>
                                      </p:tavLst>
                                    </p:anim>
                                  </p:childTnLst>
                                </p:cTn>
                              </p:par>
                              <p:par>
                                <p:cTn id="34" presetID="53" presetClass="entr" presetSubtype="528"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anim calcmode="lin" valueType="num">
                                      <p:cBhvr>
                                        <p:cTn id="39" dur="500" fill="hold"/>
                                        <p:tgtEl>
                                          <p:spTgt spid="23"/>
                                        </p:tgtEl>
                                        <p:attrNameLst>
                                          <p:attrName>ppt_x</p:attrName>
                                        </p:attrNameLst>
                                      </p:cBhvr>
                                      <p:tavLst>
                                        <p:tav tm="0">
                                          <p:val>
                                            <p:fltVal val="0.5"/>
                                          </p:val>
                                        </p:tav>
                                        <p:tav tm="100000">
                                          <p:val>
                                            <p:strVal val="#ppt_x"/>
                                          </p:val>
                                        </p:tav>
                                      </p:tavLst>
                                    </p:anim>
                                    <p:anim calcmode="lin" valueType="num">
                                      <p:cBhvr>
                                        <p:cTn id="40" dur="500" fill="hold"/>
                                        <p:tgtEl>
                                          <p:spTgt spid="23"/>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anim calcmode="lin" valueType="num">
                                      <p:cBhvr>
                                        <p:cTn id="46" dur="500" fill="hold"/>
                                        <p:tgtEl>
                                          <p:spTgt spid="22"/>
                                        </p:tgtEl>
                                        <p:attrNameLst>
                                          <p:attrName>ppt_x</p:attrName>
                                        </p:attrNameLst>
                                      </p:cBhvr>
                                      <p:tavLst>
                                        <p:tav tm="0">
                                          <p:val>
                                            <p:fltVal val="0.5"/>
                                          </p:val>
                                        </p:tav>
                                        <p:tav tm="100000">
                                          <p:val>
                                            <p:strVal val="#ppt_x"/>
                                          </p:val>
                                        </p:tav>
                                      </p:tavLst>
                                    </p:anim>
                                    <p:anim calcmode="lin" valueType="num">
                                      <p:cBhvr>
                                        <p:cTn id="47" dur="500" fill="hold"/>
                                        <p:tgtEl>
                                          <p:spTgt spid="22"/>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anim calcmode="lin" valueType="num">
                                      <p:cBhvr>
                                        <p:cTn id="53" dur="500" fill="hold"/>
                                        <p:tgtEl>
                                          <p:spTgt spid="21"/>
                                        </p:tgtEl>
                                        <p:attrNameLst>
                                          <p:attrName>ppt_x</p:attrName>
                                        </p:attrNameLst>
                                      </p:cBhvr>
                                      <p:tavLst>
                                        <p:tav tm="0">
                                          <p:val>
                                            <p:fltVal val="0.5"/>
                                          </p:val>
                                        </p:tav>
                                        <p:tav tm="100000">
                                          <p:val>
                                            <p:strVal val="#ppt_x"/>
                                          </p:val>
                                        </p:tav>
                                      </p:tavLst>
                                    </p:anim>
                                    <p:anim calcmode="lin" valueType="num">
                                      <p:cBhvr>
                                        <p:cTn id="54" dur="500" fill="hold"/>
                                        <p:tgtEl>
                                          <p:spTgt spid="21"/>
                                        </p:tgtEl>
                                        <p:attrNameLst>
                                          <p:attrName>ppt_y</p:attrName>
                                        </p:attrNameLst>
                                      </p:cBhvr>
                                      <p:tavLst>
                                        <p:tav tm="0">
                                          <p:val>
                                            <p:fltVal val="0.5"/>
                                          </p:val>
                                        </p:tav>
                                        <p:tav tm="100000">
                                          <p:val>
                                            <p:strVal val="#ppt_y"/>
                                          </p:val>
                                        </p:tav>
                                      </p:tavLst>
                                    </p:anim>
                                  </p:childTnLst>
                                </p:cTn>
                              </p:par>
                            </p:childTnLst>
                          </p:cTn>
                        </p:par>
                        <p:par>
                          <p:cTn id="55" fill="hold">
                            <p:stCondLst>
                              <p:cond delay="1000"/>
                            </p:stCondLst>
                            <p:childTnLst>
                              <p:par>
                                <p:cTn id="56" presetID="53" presetClass="entr" presetSubtype="528"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Effect transition="in" filter="fade">
                                      <p:cBhvr>
                                        <p:cTn id="60" dur="500"/>
                                        <p:tgtEl>
                                          <p:spTgt spid="12"/>
                                        </p:tgtEl>
                                      </p:cBhvr>
                                    </p:animEffect>
                                    <p:anim calcmode="lin" valueType="num">
                                      <p:cBhvr>
                                        <p:cTn id="61" dur="500" fill="hold"/>
                                        <p:tgtEl>
                                          <p:spTgt spid="12"/>
                                        </p:tgtEl>
                                        <p:attrNameLst>
                                          <p:attrName>ppt_x</p:attrName>
                                        </p:attrNameLst>
                                      </p:cBhvr>
                                      <p:tavLst>
                                        <p:tav tm="0">
                                          <p:val>
                                            <p:fltVal val="0.5"/>
                                          </p:val>
                                        </p:tav>
                                        <p:tav tm="100000">
                                          <p:val>
                                            <p:strVal val="#ppt_x"/>
                                          </p:val>
                                        </p:tav>
                                      </p:tavLst>
                                    </p:anim>
                                    <p:anim calcmode="lin" valueType="num">
                                      <p:cBhvr>
                                        <p:cTn id="62" dur="500" fill="hold"/>
                                        <p:tgtEl>
                                          <p:spTgt spid="12"/>
                                        </p:tgtEl>
                                        <p:attrNameLst>
                                          <p:attrName>ppt_y</p:attrName>
                                        </p:attrNameLst>
                                      </p:cBhvr>
                                      <p:tavLst>
                                        <p:tav tm="0">
                                          <p:val>
                                            <p:fltVal val="0.5"/>
                                          </p:val>
                                        </p:tav>
                                        <p:tav tm="100000">
                                          <p:val>
                                            <p:strVal val="#ppt_y"/>
                                          </p:val>
                                        </p:tav>
                                      </p:tavLst>
                                    </p:anim>
                                  </p:childTnLst>
                                </p:cTn>
                              </p:par>
                            </p:childTnLst>
                          </p:cTn>
                        </p:par>
                        <p:par>
                          <p:cTn id="63" fill="hold">
                            <p:stCondLst>
                              <p:cond delay="1500"/>
                            </p:stCondLst>
                            <p:childTnLst>
                              <p:par>
                                <p:cTn id="64" presetID="53" presetClass="entr" presetSubtype="528"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p:cTn id="66" dur="500" fill="hold"/>
                                        <p:tgtEl>
                                          <p:spTgt spid="7"/>
                                        </p:tgtEl>
                                        <p:attrNameLst>
                                          <p:attrName>ppt_w</p:attrName>
                                        </p:attrNameLst>
                                      </p:cBhvr>
                                      <p:tavLst>
                                        <p:tav tm="0">
                                          <p:val>
                                            <p:fltVal val="0"/>
                                          </p:val>
                                        </p:tav>
                                        <p:tav tm="100000">
                                          <p:val>
                                            <p:strVal val="#ppt_w"/>
                                          </p:val>
                                        </p:tav>
                                      </p:tavLst>
                                    </p:anim>
                                    <p:anim calcmode="lin" valueType="num">
                                      <p:cBhvr>
                                        <p:cTn id="67" dur="500" fill="hold"/>
                                        <p:tgtEl>
                                          <p:spTgt spid="7"/>
                                        </p:tgtEl>
                                        <p:attrNameLst>
                                          <p:attrName>ppt_h</p:attrName>
                                        </p:attrNameLst>
                                      </p:cBhvr>
                                      <p:tavLst>
                                        <p:tav tm="0">
                                          <p:val>
                                            <p:fltVal val="0"/>
                                          </p:val>
                                        </p:tav>
                                        <p:tav tm="100000">
                                          <p:val>
                                            <p:strVal val="#ppt_h"/>
                                          </p:val>
                                        </p:tav>
                                      </p:tavLst>
                                    </p:anim>
                                    <p:animEffect transition="in" filter="fade">
                                      <p:cBhvr>
                                        <p:cTn id="68" dur="500"/>
                                        <p:tgtEl>
                                          <p:spTgt spid="7"/>
                                        </p:tgtEl>
                                      </p:cBhvr>
                                    </p:animEffect>
                                    <p:anim calcmode="lin" valueType="num">
                                      <p:cBhvr>
                                        <p:cTn id="69" dur="500" fill="hold"/>
                                        <p:tgtEl>
                                          <p:spTgt spid="7"/>
                                        </p:tgtEl>
                                        <p:attrNameLst>
                                          <p:attrName>ppt_x</p:attrName>
                                        </p:attrNameLst>
                                      </p:cBhvr>
                                      <p:tavLst>
                                        <p:tav tm="0">
                                          <p:val>
                                            <p:fltVal val="0.5"/>
                                          </p:val>
                                        </p:tav>
                                        <p:tav tm="100000">
                                          <p:val>
                                            <p:strVal val="#ppt_x"/>
                                          </p:val>
                                        </p:tav>
                                      </p:tavLst>
                                    </p:anim>
                                    <p:anim calcmode="lin" valueType="num">
                                      <p:cBhvr>
                                        <p:cTn id="70" dur="500" fill="hold"/>
                                        <p:tgtEl>
                                          <p:spTgt spid="7"/>
                                        </p:tgtEl>
                                        <p:attrNameLst>
                                          <p:attrName>ppt_y</p:attrName>
                                        </p:attrNameLst>
                                      </p:cBhvr>
                                      <p:tavLst>
                                        <p:tav tm="0">
                                          <p:val>
                                            <p:fltVal val="0.5"/>
                                          </p:val>
                                        </p:tav>
                                        <p:tav tm="100000">
                                          <p:val>
                                            <p:strVal val="#ppt_y"/>
                                          </p:val>
                                        </p:tav>
                                      </p:tavLst>
                                    </p:anim>
                                  </p:childTnLst>
                                </p:cTn>
                              </p:par>
                            </p:childTnLst>
                          </p:cTn>
                        </p:par>
                        <p:par>
                          <p:cTn id="71" fill="hold">
                            <p:stCondLst>
                              <p:cond delay="2000"/>
                            </p:stCondLst>
                            <p:childTnLst>
                              <p:par>
                                <p:cTn id="72" presetID="53" presetClass="entr" presetSubtype="528" fill="hold" grpId="0" nodeType="afterEffect">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cBhvr>
                                        <p:cTn id="74" dur="500" fill="hold"/>
                                        <p:tgtEl>
                                          <p:spTgt spid="26"/>
                                        </p:tgtEl>
                                        <p:attrNameLst>
                                          <p:attrName>ppt_w</p:attrName>
                                        </p:attrNameLst>
                                      </p:cBhvr>
                                      <p:tavLst>
                                        <p:tav tm="0">
                                          <p:val>
                                            <p:fltVal val="0"/>
                                          </p:val>
                                        </p:tav>
                                        <p:tav tm="100000">
                                          <p:val>
                                            <p:strVal val="#ppt_w"/>
                                          </p:val>
                                        </p:tav>
                                      </p:tavLst>
                                    </p:anim>
                                    <p:anim calcmode="lin" valueType="num">
                                      <p:cBhvr>
                                        <p:cTn id="75" dur="500" fill="hold"/>
                                        <p:tgtEl>
                                          <p:spTgt spid="26"/>
                                        </p:tgtEl>
                                        <p:attrNameLst>
                                          <p:attrName>ppt_h</p:attrName>
                                        </p:attrNameLst>
                                      </p:cBhvr>
                                      <p:tavLst>
                                        <p:tav tm="0">
                                          <p:val>
                                            <p:fltVal val="0"/>
                                          </p:val>
                                        </p:tav>
                                        <p:tav tm="100000">
                                          <p:val>
                                            <p:strVal val="#ppt_h"/>
                                          </p:val>
                                        </p:tav>
                                      </p:tavLst>
                                    </p:anim>
                                    <p:animEffect transition="in" filter="fade">
                                      <p:cBhvr>
                                        <p:cTn id="76" dur="500"/>
                                        <p:tgtEl>
                                          <p:spTgt spid="26"/>
                                        </p:tgtEl>
                                      </p:cBhvr>
                                    </p:animEffect>
                                    <p:anim calcmode="lin" valueType="num">
                                      <p:cBhvr>
                                        <p:cTn id="77" dur="500" fill="hold"/>
                                        <p:tgtEl>
                                          <p:spTgt spid="26"/>
                                        </p:tgtEl>
                                        <p:attrNameLst>
                                          <p:attrName>ppt_x</p:attrName>
                                        </p:attrNameLst>
                                      </p:cBhvr>
                                      <p:tavLst>
                                        <p:tav tm="0">
                                          <p:val>
                                            <p:fltVal val="0.5"/>
                                          </p:val>
                                        </p:tav>
                                        <p:tav tm="100000">
                                          <p:val>
                                            <p:strVal val="#ppt_x"/>
                                          </p:val>
                                        </p:tav>
                                      </p:tavLst>
                                    </p:anim>
                                    <p:anim calcmode="lin" valueType="num">
                                      <p:cBhvr>
                                        <p:cTn id="78" dur="500" fill="hold"/>
                                        <p:tgtEl>
                                          <p:spTgt spid="2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12" grpId="0"/>
      <p:bldP spid="7" grpId="0"/>
      <p:bldP spid="18" grpId="0" animBg="1"/>
      <p:bldP spid="19" grpId="0" animBg="1"/>
      <p:bldP spid="24" grpId="0" animBg="1"/>
      <p:bldP spid="26"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63276" y="1627139"/>
            <a:ext cx="7903496" cy="2676525"/>
          </a:xfrm>
          <a:prstGeom prst="rect">
            <a:avLst/>
          </a:prstGeom>
          <a:noFill/>
        </p:spPr>
        <p:txBody>
          <a:bodyPr wrap="square">
            <a:spAutoFit/>
          </a:bodyPr>
          <a:lstStyle/>
          <a:p>
            <a:pPr>
              <a:lnSpc>
                <a:spcPct val="150000"/>
              </a:lnSpc>
            </a:pPr>
            <a:r>
              <a:rPr lang="en-US" altLang="zh-CN" sz="1600" b="1" dirty="0"/>
              <a:t>1.</a:t>
            </a:r>
            <a:r>
              <a:rPr lang="zh-CN" altLang="en-US" sz="1600" b="1" dirty="0"/>
              <a:t>机遇改变人生的际遇</a:t>
            </a:r>
            <a:endParaRPr lang="en-US" altLang="zh-CN" sz="1600" b="1" dirty="0"/>
          </a:p>
          <a:p>
            <a:pPr>
              <a:lnSpc>
                <a:spcPct val="150000"/>
              </a:lnSpc>
            </a:pPr>
            <a:r>
              <a:rPr lang="zh-CN" altLang="en-US" sz="1600" dirty="0"/>
              <a:t>人的一生充满着机遇，机遇对每个追求上进的人来说都是至关重要的，它往往能带来职业生涯的转折，可以改变人生的际遇。机遇对成功起到积极的作用：如果达尔文没有去环球航行的机遇，他可能就不会写出</a:t>
            </a:r>
            <a:r>
              <a:rPr lang="en-US" altLang="zh-CN" sz="1600" dirty="0"/>
              <a:t>《</a:t>
            </a:r>
            <a:r>
              <a:rPr lang="zh-CN" altLang="en-US" sz="1600" dirty="0"/>
              <a:t>物种起源</a:t>
            </a:r>
            <a:r>
              <a:rPr lang="en-US" altLang="zh-CN" sz="1600" dirty="0"/>
              <a:t>》</a:t>
            </a:r>
            <a:r>
              <a:rPr lang="zh-CN" altLang="en-US" sz="1600" dirty="0"/>
              <a:t>这一具有重大发现的巨著；如果肖邦没有遇到著名钢琴家李斯特先生，他也许就不会被发现而成名。那些有创造力、有良好潜质的人都懂得利用机遇来发挥自己的聪明才智，通过“时势造英雄”来取得事业上的成功。</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900430" y="1276350"/>
            <a:ext cx="3923665" cy="452755"/>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noAutofit/>
          </a:bodyPr>
          <a:lstStyle/>
          <a:p>
            <a:pPr>
              <a:lnSpc>
                <a:spcPts val="1500"/>
              </a:lnSpc>
            </a:pPr>
            <a:r>
              <a:rPr lang="zh-CN" altLang="en-US" sz="2000" b="1" dirty="0">
                <a:latin typeface="微软雅黑" panose="020B0503020204020204" pitchFamily="34" charset="-122"/>
                <a:ea typeface="微软雅黑" panose="020B0503020204020204" pitchFamily="34" charset="-122"/>
              </a:rPr>
              <a:t>（一）机遇是成功的契机</a:t>
            </a:r>
            <a:endParaRPr lang="en-US" altLang="zh-CN" sz="2000" b="1" dirty="0">
              <a:latin typeface="微软雅黑" panose="020B0503020204020204" pitchFamily="34" charset="-122"/>
              <a:ea typeface="微软雅黑" panose="020B0503020204020204" pitchFamily="34" charset="-122"/>
              <a:sym typeface="+mn-ea"/>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6" name="任意多边形: 形状 5"/>
          <p:cNvSpPr/>
          <p:nvPr/>
        </p:nvSpPr>
        <p:spPr bwMode="auto">
          <a:xfrm>
            <a:off x="355818" y="1637181"/>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 name="任意多边形: 形状 6"/>
          <p:cNvSpPr/>
          <p:nvPr/>
        </p:nvSpPr>
        <p:spPr bwMode="auto">
          <a:xfrm>
            <a:off x="468338" y="1780456"/>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
        <p:nvSpPr>
          <p:cNvPr id="25" name="文本框 24"/>
          <p:cNvSpPr txBox="1"/>
          <p:nvPr>
            <p:custDataLst>
              <p:tags r:id="rId1"/>
            </p:custDataLst>
          </p:nvPr>
        </p:nvSpPr>
        <p:spPr>
          <a:xfrm>
            <a:off x="1915335" y="302996"/>
            <a:ext cx="4794472"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二、把握机遇对于成功的重要意义</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53" presetClass="entr" presetSubtype="52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anim calcmode="lin" valueType="num">
                                      <p:cBhvr>
                                        <p:cTn id="14" dur="500" fill="hold"/>
                                        <p:tgtEl>
                                          <p:spTgt spid="9"/>
                                        </p:tgtEl>
                                        <p:attrNameLst>
                                          <p:attrName>ppt_x</p:attrName>
                                        </p:attrNameLst>
                                      </p:cBhvr>
                                      <p:tavLst>
                                        <p:tav tm="0">
                                          <p:val>
                                            <p:fltVal val="0.5"/>
                                          </p:val>
                                        </p:tav>
                                        <p:tav tm="100000">
                                          <p:val>
                                            <p:strVal val="#ppt_x"/>
                                          </p:val>
                                        </p:tav>
                                      </p:tavLst>
                                    </p:anim>
                                    <p:anim calcmode="lin" valueType="num">
                                      <p:cBhvr>
                                        <p:cTn id="15" dur="500" fill="hold"/>
                                        <p:tgtEl>
                                          <p:spTgt spid="9"/>
                                        </p:tgtEl>
                                        <p:attrNameLst>
                                          <p:attrName>ppt_y</p:attrName>
                                        </p:attrNameLst>
                                      </p:cBhvr>
                                      <p:tavLst>
                                        <p:tav tm="0">
                                          <p:val>
                                            <p:fltVal val="0.5"/>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6" grpId="0" animBg="1"/>
      <p:bldP spid="7"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862191" y="1579110"/>
            <a:ext cx="7903496" cy="2306955"/>
          </a:xfrm>
          <a:prstGeom prst="rect">
            <a:avLst/>
          </a:prstGeom>
          <a:noFill/>
        </p:spPr>
        <p:txBody>
          <a:bodyPr wrap="square">
            <a:spAutoFit/>
          </a:bodyPr>
          <a:lstStyle/>
          <a:p>
            <a:pPr>
              <a:lnSpc>
                <a:spcPct val="150000"/>
              </a:lnSpc>
            </a:pPr>
            <a:r>
              <a:rPr lang="en-US" altLang="zh-CN" sz="1600" b="1" dirty="0"/>
              <a:t>2.</a:t>
            </a:r>
            <a:r>
              <a:rPr lang="zh-CN" altLang="en-US" sz="1600" b="1" dirty="0"/>
              <a:t>机遇搭建通往成功的桥梁</a:t>
            </a:r>
            <a:endParaRPr lang="en-US" altLang="zh-CN" sz="1600" b="1" dirty="0"/>
          </a:p>
          <a:p>
            <a:pPr>
              <a:lnSpc>
                <a:spcPct val="150000"/>
              </a:lnSpc>
            </a:pPr>
            <a:r>
              <a:rPr lang="zh-CN" altLang="en-US" sz="1600" dirty="0"/>
              <a:t> 机遇并不等于成功，抓住机遇只是获得了成功的希望，机遇对于职业生涯发展来说，只是创造了一种有利的条件，搭建了一座通往成功的桥梁。有机遇和没机遇，抓住了机遇和错失了机遇，对个人发展的结果是截然不同的。对于机遇，如果人们只是发现了，而没有抓住它，或者只是抓住了，而没有利用好它，都达不到把握机遇的效果。成功在于人们抓住一次属于自己的机遇。</a:t>
            </a:r>
            <a:endParaRPr lang="zh-CN" altLang="en-US" sz="1400" dirty="0">
              <a:latin typeface="楷体" panose="02010609060101010101" pitchFamily="2" charset="-122"/>
              <a:ea typeface="楷体" panose="02010609060101010101" pitchFamily="2"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6" name="椭圆 5"/>
          <p:cNvSpPr/>
          <p:nvPr/>
        </p:nvSpPr>
        <p:spPr>
          <a:xfrm>
            <a:off x="258391" y="1586071"/>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 name="任意多边形: 形状 6"/>
          <p:cNvSpPr/>
          <p:nvPr/>
        </p:nvSpPr>
        <p:spPr bwMode="auto">
          <a:xfrm>
            <a:off x="413714" y="1735971"/>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 name="文本框 1"/>
          <p:cNvSpPr txBox="1"/>
          <p:nvPr>
            <p:custDataLst>
              <p:tags r:id="rId1"/>
            </p:custDataLst>
          </p:nvPr>
        </p:nvSpPr>
        <p:spPr>
          <a:xfrm>
            <a:off x="900430" y="1276350"/>
            <a:ext cx="3923665" cy="452755"/>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noAutofit/>
          </a:bodyPr>
          <a:p>
            <a:pPr>
              <a:lnSpc>
                <a:spcPts val="1500"/>
              </a:lnSpc>
            </a:pPr>
            <a:r>
              <a:rPr lang="zh-CN" altLang="en-US" sz="2000" b="1" dirty="0">
                <a:latin typeface="微软雅黑" panose="020B0503020204020204" pitchFamily="34" charset="-122"/>
                <a:ea typeface="微软雅黑" panose="020B0503020204020204" pitchFamily="34" charset="-122"/>
              </a:rPr>
              <a:t>（一）机遇是成功的契机</a:t>
            </a:r>
            <a:endParaRPr lang="en-US" altLang="zh-CN" sz="2000" b="1" dirty="0">
              <a:latin typeface="微软雅黑" panose="020B0503020204020204" pitchFamily="34" charset="-122"/>
              <a:ea typeface="微软雅黑" panose="020B0503020204020204" pitchFamily="34" charset="-122"/>
              <a:sym typeface="+mn-ea"/>
            </a:endParaRPr>
          </a:p>
        </p:txBody>
      </p:sp>
      <p:sp>
        <p:nvSpPr>
          <p:cNvPr id="25" name="文本框 24"/>
          <p:cNvSpPr txBox="1"/>
          <p:nvPr>
            <p:custDataLst>
              <p:tags r:id="rId2"/>
            </p:custDataLst>
          </p:nvPr>
        </p:nvSpPr>
        <p:spPr>
          <a:xfrm>
            <a:off x="1915335" y="302996"/>
            <a:ext cx="4794472"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二、把握机遇对于成功的重要意义</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par>
                          <p:cTn id="14" fill="hold">
                            <p:stCondLst>
                              <p:cond delay="500"/>
                            </p:stCondLst>
                            <p:childTnLst>
                              <p:par>
                                <p:cTn id="15" presetID="53" presetClass="entr" presetSubtype="528"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anim calcmode="lin" valueType="num">
                                      <p:cBhvr>
                                        <p:cTn id="20" dur="500" fill="hold"/>
                                        <p:tgtEl>
                                          <p:spTgt spid="2"/>
                                        </p:tgtEl>
                                        <p:attrNameLst>
                                          <p:attrName>ppt_x</p:attrName>
                                        </p:attrNameLst>
                                      </p:cBhvr>
                                      <p:tavLst>
                                        <p:tav tm="0">
                                          <p:val>
                                            <p:fltVal val="0.5"/>
                                          </p:val>
                                        </p:tav>
                                        <p:tav tm="100000">
                                          <p:val>
                                            <p:strVal val="#ppt_x"/>
                                          </p:val>
                                        </p:tav>
                                      </p:tavLst>
                                    </p:anim>
                                    <p:anim calcmode="lin" valueType="num">
                                      <p:cBhvr>
                                        <p:cTn id="21" dur="500" fill="hold"/>
                                        <p:tgtEl>
                                          <p:spTgt spid="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animBg="1"/>
      <p:bldP spid="7" grpId="0" animBg="1"/>
      <p:bldP spid="2"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72394" y="1461487"/>
            <a:ext cx="7848872" cy="2676525"/>
          </a:xfrm>
          <a:prstGeom prst="rect">
            <a:avLst/>
          </a:prstGeom>
          <a:noFill/>
        </p:spPr>
        <p:txBody>
          <a:bodyPr wrap="square">
            <a:spAutoFit/>
          </a:bodyPr>
          <a:lstStyle/>
          <a:p>
            <a:pPr>
              <a:lnSpc>
                <a:spcPct val="150000"/>
              </a:lnSpc>
            </a:pPr>
            <a:r>
              <a:rPr lang="en-US" altLang="zh-CN" sz="1600" b="1" dirty="0"/>
              <a:t>3.</a:t>
            </a:r>
            <a:r>
              <a:rPr lang="zh-CN" altLang="en-US" sz="1600" b="1" dirty="0"/>
              <a:t>机遇面前人人平等</a:t>
            </a:r>
            <a:endParaRPr lang="en-US" altLang="zh-CN" sz="1600" b="1" dirty="0"/>
          </a:p>
          <a:p>
            <a:pPr>
              <a:lnSpc>
                <a:spcPct val="150000"/>
              </a:lnSpc>
            </a:pPr>
            <a:r>
              <a:rPr lang="zh-CN" altLang="en-US" sz="1600" dirty="0"/>
              <a:t>有的人总慨叹命运的不公，总抱怨生活的贫穷，喜欢把别人的成功归因于机遇。他们认为机遇是专门为那些天才、幸运儿准备的，自己既不是天才也不是幸运儿，所以机遇与自己无缘。其实，在机遇面前人人平等，机遇对任何人都一视同仁，机遇为所有的人提供同等的机会和帮助。在个人成长的路上都会有升学、留学的机遇，也有就业、发展的机遇，任何人都没有理由抱怨自己缺乏机遇。机遇对每个人都是公平的，它既不会巴结富人，也不会忽略穷人。机遇使个人都能获得发展与进步的优势和契机。</a:t>
            </a:r>
            <a:endParaRPr lang="zh-CN" altLang="en-US" sz="1400" dirty="0">
              <a:latin typeface="楷体" panose="02010609060101010101" pitchFamily="2" charset="-122"/>
              <a:ea typeface="楷体" panose="02010609060101010101" pitchFamily="2"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6" name="任意多边形: 形状 5"/>
          <p:cNvSpPr/>
          <p:nvPr/>
        </p:nvSpPr>
        <p:spPr bwMode="auto">
          <a:xfrm>
            <a:off x="324322" y="1461487"/>
            <a:ext cx="612999" cy="612999"/>
          </a:xfrm>
          <a:custGeom>
            <a:avLst/>
            <a:gdLst>
              <a:gd name="T0" fmla="*/ 0 w 320"/>
              <a:gd name="T1" fmla="*/ 159 h 320"/>
              <a:gd name="T2" fmla="*/ 3 w 320"/>
              <a:gd name="T3" fmla="*/ 127 h 320"/>
              <a:gd name="T4" fmla="*/ 13 w 320"/>
              <a:gd name="T5" fmla="*/ 98 h 320"/>
              <a:gd name="T6" fmla="*/ 27 w 320"/>
              <a:gd name="T7" fmla="*/ 70 h 320"/>
              <a:gd name="T8" fmla="*/ 47 w 320"/>
              <a:gd name="T9" fmla="*/ 46 h 320"/>
              <a:gd name="T10" fmla="*/ 70 w 320"/>
              <a:gd name="T11" fmla="*/ 27 h 320"/>
              <a:gd name="T12" fmla="*/ 97 w 320"/>
              <a:gd name="T13" fmla="*/ 12 h 320"/>
              <a:gd name="T14" fmla="*/ 127 w 320"/>
              <a:gd name="T15" fmla="*/ 2 h 320"/>
              <a:gd name="T16" fmla="*/ 160 w 320"/>
              <a:gd name="T17" fmla="*/ 0 h 320"/>
              <a:gd name="T18" fmla="*/ 177 w 320"/>
              <a:gd name="T19" fmla="*/ 0 h 320"/>
              <a:gd name="T20" fmla="*/ 207 w 320"/>
              <a:gd name="T21" fmla="*/ 7 h 320"/>
              <a:gd name="T22" fmla="*/ 237 w 320"/>
              <a:gd name="T23" fmla="*/ 19 h 320"/>
              <a:gd name="T24" fmla="*/ 261 w 320"/>
              <a:gd name="T25" fmla="*/ 37 h 320"/>
              <a:gd name="T26" fmla="*/ 284 w 320"/>
              <a:gd name="T27" fmla="*/ 58 h 320"/>
              <a:gd name="T28" fmla="*/ 300 w 320"/>
              <a:gd name="T29" fmla="*/ 84 h 320"/>
              <a:gd name="T30" fmla="*/ 313 w 320"/>
              <a:gd name="T31" fmla="*/ 112 h 320"/>
              <a:gd name="T32" fmla="*/ 319 w 320"/>
              <a:gd name="T33" fmla="*/ 144 h 320"/>
              <a:gd name="T34" fmla="*/ 320 w 320"/>
              <a:gd name="T35" fmla="*/ 159 h 320"/>
              <a:gd name="T36" fmla="*/ 317 w 320"/>
              <a:gd name="T37" fmla="*/ 192 h 320"/>
              <a:gd name="T38" fmla="*/ 308 w 320"/>
              <a:gd name="T39" fmla="*/ 222 h 320"/>
              <a:gd name="T40" fmla="*/ 292 w 320"/>
              <a:gd name="T41" fmla="*/ 249 h 320"/>
              <a:gd name="T42" fmla="*/ 273 w 320"/>
              <a:gd name="T43" fmla="*/ 274 h 320"/>
              <a:gd name="T44" fmla="*/ 250 w 320"/>
              <a:gd name="T45" fmla="*/ 293 h 320"/>
              <a:gd name="T46" fmla="*/ 223 w 320"/>
              <a:gd name="T47" fmla="*/ 308 h 320"/>
              <a:gd name="T48" fmla="*/ 192 w 320"/>
              <a:gd name="T49" fmla="*/ 317 h 320"/>
              <a:gd name="T50" fmla="*/ 160 w 320"/>
              <a:gd name="T51" fmla="*/ 320 h 320"/>
              <a:gd name="T52" fmla="*/ 143 w 320"/>
              <a:gd name="T53" fmla="*/ 320 h 320"/>
              <a:gd name="T54" fmla="*/ 112 w 320"/>
              <a:gd name="T55" fmla="*/ 313 h 320"/>
              <a:gd name="T56" fmla="*/ 83 w 320"/>
              <a:gd name="T57" fmla="*/ 301 h 320"/>
              <a:gd name="T58" fmla="*/ 57 w 320"/>
              <a:gd name="T59" fmla="*/ 283 h 320"/>
              <a:gd name="T60" fmla="*/ 36 w 320"/>
              <a:gd name="T61" fmla="*/ 262 h 320"/>
              <a:gd name="T62" fmla="*/ 18 w 320"/>
              <a:gd name="T63" fmla="*/ 236 h 320"/>
              <a:gd name="T64" fmla="*/ 7 w 320"/>
              <a:gd name="T65" fmla="*/ 208 h 320"/>
              <a:gd name="T66" fmla="*/ 1 w 320"/>
              <a:gd name="T67" fmla="*/ 176 h 320"/>
              <a:gd name="T68" fmla="*/ 0 w 320"/>
              <a:gd name="T69" fmla="*/ 15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0" h="320">
                <a:moveTo>
                  <a:pt x="0" y="159"/>
                </a:moveTo>
                <a:lnTo>
                  <a:pt x="0" y="159"/>
                </a:lnTo>
                <a:lnTo>
                  <a:pt x="1" y="144"/>
                </a:lnTo>
                <a:lnTo>
                  <a:pt x="3" y="127"/>
                </a:lnTo>
                <a:lnTo>
                  <a:pt x="7" y="112"/>
                </a:lnTo>
                <a:lnTo>
                  <a:pt x="13" y="98"/>
                </a:lnTo>
                <a:lnTo>
                  <a:pt x="18" y="84"/>
                </a:lnTo>
                <a:lnTo>
                  <a:pt x="27" y="70"/>
                </a:lnTo>
                <a:lnTo>
                  <a:pt x="36" y="58"/>
                </a:lnTo>
                <a:lnTo>
                  <a:pt x="47" y="46"/>
                </a:lnTo>
                <a:lnTo>
                  <a:pt x="57" y="37"/>
                </a:lnTo>
                <a:lnTo>
                  <a:pt x="70" y="27"/>
                </a:lnTo>
                <a:lnTo>
                  <a:pt x="83" y="19"/>
                </a:lnTo>
                <a:lnTo>
                  <a:pt x="97" y="12"/>
                </a:lnTo>
                <a:lnTo>
                  <a:pt x="112" y="7"/>
                </a:lnTo>
                <a:lnTo>
                  <a:pt x="127" y="2"/>
                </a:lnTo>
                <a:lnTo>
                  <a:pt x="143" y="0"/>
                </a:lnTo>
                <a:lnTo>
                  <a:pt x="160" y="0"/>
                </a:lnTo>
                <a:lnTo>
                  <a:pt x="160" y="0"/>
                </a:lnTo>
                <a:lnTo>
                  <a:pt x="177" y="0"/>
                </a:lnTo>
                <a:lnTo>
                  <a:pt x="192" y="2"/>
                </a:lnTo>
                <a:lnTo>
                  <a:pt x="207" y="7"/>
                </a:lnTo>
                <a:lnTo>
                  <a:pt x="223" y="12"/>
                </a:lnTo>
                <a:lnTo>
                  <a:pt x="237" y="19"/>
                </a:lnTo>
                <a:lnTo>
                  <a:pt x="250" y="27"/>
                </a:lnTo>
                <a:lnTo>
                  <a:pt x="261" y="37"/>
                </a:lnTo>
                <a:lnTo>
                  <a:pt x="273" y="46"/>
                </a:lnTo>
                <a:lnTo>
                  <a:pt x="284" y="58"/>
                </a:lnTo>
                <a:lnTo>
                  <a:pt x="292" y="70"/>
                </a:lnTo>
                <a:lnTo>
                  <a:pt x="300" y="84"/>
                </a:lnTo>
                <a:lnTo>
                  <a:pt x="308" y="98"/>
                </a:lnTo>
                <a:lnTo>
                  <a:pt x="313" y="112"/>
                </a:lnTo>
                <a:lnTo>
                  <a:pt x="317" y="127"/>
                </a:lnTo>
                <a:lnTo>
                  <a:pt x="319" y="144"/>
                </a:lnTo>
                <a:lnTo>
                  <a:pt x="320" y="159"/>
                </a:lnTo>
                <a:lnTo>
                  <a:pt x="320" y="159"/>
                </a:lnTo>
                <a:lnTo>
                  <a:pt x="319" y="176"/>
                </a:lnTo>
                <a:lnTo>
                  <a:pt x="317" y="192"/>
                </a:lnTo>
                <a:lnTo>
                  <a:pt x="313" y="208"/>
                </a:lnTo>
                <a:lnTo>
                  <a:pt x="308" y="222"/>
                </a:lnTo>
                <a:lnTo>
                  <a:pt x="300" y="236"/>
                </a:lnTo>
                <a:lnTo>
                  <a:pt x="292" y="249"/>
                </a:lnTo>
                <a:lnTo>
                  <a:pt x="284" y="262"/>
                </a:lnTo>
                <a:lnTo>
                  <a:pt x="273" y="274"/>
                </a:lnTo>
                <a:lnTo>
                  <a:pt x="261" y="283"/>
                </a:lnTo>
                <a:lnTo>
                  <a:pt x="250" y="293"/>
                </a:lnTo>
                <a:lnTo>
                  <a:pt x="237" y="301"/>
                </a:lnTo>
                <a:lnTo>
                  <a:pt x="223" y="308"/>
                </a:lnTo>
                <a:lnTo>
                  <a:pt x="207" y="313"/>
                </a:lnTo>
                <a:lnTo>
                  <a:pt x="192" y="317"/>
                </a:lnTo>
                <a:lnTo>
                  <a:pt x="177" y="320"/>
                </a:lnTo>
                <a:lnTo>
                  <a:pt x="160" y="320"/>
                </a:lnTo>
                <a:lnTo>
                  <a:pt x="160" y="320"/>
                </a:lnTo>
                <a:lnTo>
                  <a:pt x="143" y="320"/>
                </a:lnTo>
                <a:lnTo>
                  <a:pt x="127" y="317"/>
                </a:lnTo>
                <a:lnTo>
                  <a:pt x="112" y="313"/>
                </a:lnTo>
                <a:lnTo>
                  <a:pt x="97" y="308"/>
                </a:lnTo>
                <a:lnTo>
                  <a:pt x="83" y="301"/>
                </a:lnTo>
                <a:lnTo>
                  <a:pt x="70" y="293"/>
                </a:lnTo>
                <a:lnTo>
                  <a:pt x="57" y="283"/>
                </a:lnTo>
                <a:lnTo>
                  <a:pt x="47" y="274"/>
                </a:lnTo>
                <a:lnTo>
                  <a:pt x="36" y="262"/>
                </a:lnTo>
                <a:lnTo>
                  <a:pt x="27" y="249"/>
                </a:lnTo>
                <a:lnTo>
                  <a:pt x="18" y="236"/>
                </a:lnTo>
                <a:lnTo>
                  <a:pt x="13" y="222"/>
                </a:lnTo>
                <a:lnTo>
                  <a:pt x="7" y="208"/>
                </a:lnTo>
                <a:lnTo>
                  <a:pt x="3" y="192"/>
                </a:lnTo>
                <a:lnTo>
                  <a:pt x="1" y="176"/>
                </a:lnTo>
                <a:lnTo>
                  <a:pt x="0" y="159"/>
                </a:lnTo>
                <a:lnTo>
                  <a:pt x="0" y="159"/>
                </a:lnTo>
                <a:close/>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 name="任意多边形: 形状 6"/>
          <p:cNvSpPr/>
          <p:nvPr/>
        </p:nvSpPr>
        <p:spPr bwMode="auto">
          <a:xfrm>
            <a:off x="460563" y="1584547"/>
            <a:ext cx="340519" cy="363220"/>
          </a:xfrm>
          <a:custGeom>
            <a:avLst/>
            <a:gdLst>
              <a:gd name="connsiteX0" fmla="*/ 6350 w 309563"/>
              <a:gd name="connsiteY0" fmla="*/ 309562 h 330200"/>
              <a:gd name="connsiteX1" fmla="*/ 303213 w 309563"/>
              <a:gd name="connsiteY1" fmla="*/ 309562 h 330200"/>
              <a:gd name="connsiteX2" fmla="*/ 303213 w 309563"/>
              <a:gd name="connsiteY2" fmla="*/ 330200 h 330200"/>
              <a:gd name="connsiteX3" fmla="*/ 6350 w 309563"/>
              <a:gd name="connsiteY3" fmla="*/ 330200 h 330200"/>
              <a:gd name="connsiteX4" fmla="*/ 157162 w 309563"/>
              <a:gd name="connsiteY4" fmla="*/ 196850 h 330200"/>
              <a:gd name="connsiteX5" fmla="*/ 157162 w 309563"/>
              <a:gd name="connsiteY5" fmla="*/ 228600 h 330200"/>
              <a:gd name="connsiteX6" fmla="*/ 167322 w 309563"/>
              <a:gd name="connsiteY6" fmla="*/ 222250 h 330200"/>
              <a:gd name="connsiteX7" fmla="*/ 169862 w 309563"/>
              <a:gd name="connsiteY7" fmla="*/ 212090 h 330200"/>
              <a:gd name="connsiteX8" fmla="*/ 167322 w 309563"/>
              <a:gd name="connsiteY8" fmla="*/ 203200 h 330200"/>
              <a:gd name="connsiteX9" fmla="*/ 157162 w 309563"/>
              <a:gd name="connsiteY9" fmla="*/ 196850 h 330200"/>
              <a:gd name="connsiteX10" fmla="*/ 146050 w 309563"/>
              <a:gd name="connsiteY10" fmla="*/ 141287 h 330200"/>
              <a:gd name="connsiteX11" fmla="*/ 139104 w 309563"/>
              <a:gd name="connsiteY11" fmla="*/ 146483 h 330200"/>
              <a:gd name="connsiteX12" fmla="*/ 134937 w 309563"/>
              <a:gd name="connsiteY12" fmla="*/ 155575 h 330200"/>
              <a:gd name="connsiteX13" fmla="*/ 137715 w 309563"/>
              <a:gd name="connsiteY13" fmla="*/ 163368 h 330200"/>
              <a:gd name="connsiteX14" fmla="*/ 146050 w 309563"/>
              <a:gd name="connsiteY14" fmla="*/ 169862 h 330200"/>
              <a:gd name="connsiteX15" fmla="*/ 146050 w 309563"/>
              <a:gd name="connsiteY15" fmla="*/ 141287 h 330200"/>
              <a:gd name="connsiteX16" fmla="*/ 244475 w 309563"/>
              <a:gd name="connsiteY16" fmla="*/ 123825 h 330200"/>
              <a:gd name="connsiteX17" fmla="*/ 265113 w 309563"/>
              <a:gd name="connsiteY17" fmla="*/ 123825 h 330200"/>
              <a:gd name="connsiteX18" fmla="*/ 265113 w 309563"/>
              <a:gd name="connsiteY18" fmla="*/ 285750 h 330200"/>
              <a:gd name="connsiteX19" fmla="*/ 244475 w 309563"/>
              <a:gd name="connsiteY19" fmla="*/ 285750 h 330200"/>
              <a:gd name="connsiteX20" fmla="*/ 44450 w 309563"/>
              <a:gd name="connsiteY20" fmla="*/ 123825 h 330200"/>
              <a:gd name="connsiteX21" fmla="*/ 65088 w 309563"/>
              <a:gd name="connsiteY21" fmla="*/ 123825 h 330200"/>
              <a:gd name="connsiteX22" fmla="*/ 65088 w 309563"/>
              <a:gd name="connsiteY22" fmla="*/ 285750 h 330200"/>
              <a:gd name="connsiteX23" fmla="*/ 44450 w 309563"/>
              <a:gd name="connsiteY23" fmla="*/ 285750 h 330200"/>
              <a:gd name="connsiteX24" fmla="*/ 145673 w 309563"/>
              <a:gd name="connsiteY24" fmla="*/ 115887 h 330200"/>
              <a:gd name="connsiteX25" fmla="*/ 157539 w 309563"/>
              <a:gd name="connsiteY25" fmla="*/ 115887 h 330200"/>
              <a:gd name="connsiteX26" fmla="*/ 157539 w 309563"/>
              <a:gd name="connsiteY26" fmla="*/ 123626 h 330200"/>
              <a:gd name="connsiteX27" fmla="*/ 178634 w 309563"/>
              <a:gd name="connsiteY27" fmla="*/ 132655 h 330200"/>
              <a:gd name="connsiteX28" fmla="*/ 187863 w 309563"/>
              <a:gd name="connsiteY28" fmla="*/ 152003 h 330200"/>
              <a:gd name="connsiteX29" fmla="*/ 166768 w 309563"/>
              <a:gd name="connsiteY29" fmla="*/ 154583 h 330200"/>
              <a:gd name="connsiteX30" fmla="*/ 157539 w 309563"/>
              <a:gd name="connsiteY30" fmla="*/ 141684 h 330200"/>
              <a:gd name="connsiteX31" fmla="*/ 157539 w 309563"/>
              <a:gd name="connsiteY31" fmla="*/ 173930 h 330200"/>
              <a:gd name="connsiteX32" fmla="*/ 183908 w 309563"/>
              <a:gd name="connsiteY32" fmla="*/ 186829 h 330200"/>
              <a:gd name="connsiteX33" fmla="*/ 190500 w 309563"/>
              <a:gd name="connsiteY33" fmla="*/ 208756 h 330200"/>
              <a:gd name="connsiteX34" fmla="*/ 182589 w 309563"/>
              <a:gd name="connsiteY34" fmla="*/ 233263 h 330200"/>
              <a:gd name="connsiteX35" fmla="*/ 157539 w 309563"/>
              <a:gd name="connsiteY35" fmla="*/ 246162 h 330200"/>
              <a:gd name="connsiteX36" fmla="*/ 157539 w 309563"/>
              <a:gd name="connsiteY36" fmla="*/ 260350 h 330200"/>
              <a:gd name="connsiteX37" fmla="*/ 145673 w 309563"/>
              <a:gd name="connsiteY37" fmla="*/ 260350 h 330200"/>
              <a:gd name="connsiteX38" fmla="*/ 145673 w 309563"/>
              <a:gd name="connsiteY38" fmla="*/ 246162 h 330200"/>
              <a:gd name="connsiteX39" fmla="*/ 123260 w 309563"/>
              <a:gd name="connsiteY39" fmla="*/ 235843 h 330200"/>
              <a:gd name="connsiteX40" fmla="*/ 112712 w 309563"/>
              <a:gd name="connsiteY40" fmla="*/ 211336 h 330200"/>
              <a:gd name="connsiteX41" fmla="*/ 133807 w 309563"/>
              <a:gd name="connsiteY41" fmla="*/ 208756 h 330200"/>
              <a:gd name="connsiteX42" fmla="*/ 137762 w 309563"/>
              <a:gd name="connsiteY42" fmla="*/ 220365 h 330200"/>
              <a:gd name="connsiteX43" fmla="*/ 145673 w 309563"/>
              <a:gd name="connsiteY43" fmla="*/ 226814 h 330200"/>
              <a:gd name="connsiteX44" fmla="*/ 145673 w 309563"/>
              <a:gd name="connsiteY44" fmla="*/ 193278 h 330200"/>
              <a:gd name="connsiteX45" fmla="*/ 123260 w 309563"/>
              <a:gd name="connsiteY45" fmla="*/ 179090 h 330200"/>
              <a:gd name="connsiteX46" fmla="*/ 115349 w 309563"/>
              <a:gd name="connsiteY46" fmla="*/ 157162 h 330200"/>
              <a:gd name="connsiteX47" fmla="*/ 123260 w 309563"/>
              <a:gd name="connsiteY47" fmla="*/ 133945 h 330200"/>
              <a:gd name="connsiteX48" fmla="*/ 145673 w 309563"/>
              <a:gd name="connsiteY48" fmla="*/ 123626 h 330200"/>
              <a:gd name="connsiteX49" fmla="*/ 145673 w 309563"/>
              <a:gd name="connsiteY49" fmla="*/ 115887 h 330200"/>
              <a:gd name="connsiteX50" fmla="*/ 155575 w 309563"/>
              <a:gd name="connsiteY50" fmla="*/ 0 h 330200"/>
              <a:gd name="connsiteX51" fmla="*/ 309563 w 309563"/>
              <a:gd name="connsiteY51" fmla="*/ 96837 h 330200"/>
              <a:gd name="connsiteX52" fmla="*/ 298450 w 309563"/>
              <a:gd name="connsiteY52" fmla="*/ 114300 h 330200"/>
              <a:gd name="connsiteX53" fmla="*/ 155575 w 309563"/>
              <a:gd name="connsiteY53" fmla="*/ 23812 h 330200"/>
              <a:gd name="connsiteX54" fmla="*/ 11113 w 309563"/>
              <a:gd name="connsiteY54" fmla="*/ 114300 h 330200"/>
              <a:gd name="connsiteX55" fmla="*/ 0 w 309563"/>
              <a:gd name="connsiteY55" fmla="*/ 96837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09563" h="330200">
                <a:moveTo>
                  <a:pt x="6350" y="309562"/>
                </a:moveTo>
                <a:lnTo>
                  <a:pt x="303213" y="309562"/>
                </a:lnTo>
                <a:lnTo>
                  <a:pt x="303213" y="330200"/>
                </a:lnTo>
                <a:lnTo>
                  <a:pt x="6350" y="330200"/>
                </a:lnTo>
                <a:close/>
                <a:moveTo>
                  <a:pt x="157162" y="196850"/>
                </a:moveTo>
                <a:lnTo>
                  <a:pt x="157162" y="228600"/>
                </a:lnTo>
                <a:cubicBezTo>
                  <a:pt x="160972" y="227330"/>
                  <a:pt x="164782" y="226060"/>
                  <a:pt x="167322" y="222250"/>
                </a:cubicBezTo>
                <a:cubicBezTo>
                  <a:pt x="168592" y="219710"/>
                  <a:pt x="169862" y="215900"/>
                  <a:pt x="169862" y="212090"/>
                </a:cubicBezTo>
                <a:cubicBezTo>
                  <a:pt x="169862" y="208280"/>
                  <a:pt x="169862" y="205740"/>
                  <a:pt x="167322" y="203200"/>
                </a:cubicBezTo>
                <a:cubicBezTo>
                  <a:pt x="164782" y="200660"/>
                  <a:pt x="162242" y="198120"/>
                  <a:pt x="157162" y="196850"/>
                </a:cubicBezTo>
                <a:close/>
                <a:moveTo>
                  <a:pt x="146050" y="141287"/>
                </a:moveTo>
                <a:cubicBezTo>
                  <a:pt x="143272" y="142586"/>
                  <a:pt x="140494" y="143885"/>
                  <a:pt x="139104" y="146483"/>
                </a:cubicBezTo>
                <a:cubicBezTo>
                  <a:pt x="136326" y="149080"/>
                  <a:pt x="134937" y="151678"/>
                  <a:pt x="134937" y="155575"/>
                </a:cubicBezTo>
                <a:cubicBezTo>
                  <a:pt x="134937" y="158172"/>
                  <a:pt x="136326" y="160770"/>
                  <a:pt x="137715" y="163368"/>
                </a:cubicBezTo>
                <a:cubicBezTo>
                  <a:pt x="140494" y="165966"/>
                  <a:pt x="143272" y="167265"/>
                  <a:pt x="146050" y="169862"/>
                </a:cubicBezTo>
                <a:cubicBezTo>
                  <a:pt x="146050" y="169862"/>
                  <a:pt x="146050" y="169862"/>
                  <a:pt x="146050" y="141287"/>
                </a:cubicBezTo>
                <a:close/>
                <a:moveTo>
                  <a:pt x="244475" y="123825"/>
                </a:moveTo>
                <a:lnTo>
                  <a:pt x="265113" y="123825"/>
                </a:lnTo>
                <a:lnTo>
                  <a:pt x="265113" y="285750"/>
                </a:lnTo>
                <a:lnTo>
                  <a:pt x="244475" y="285750"/>
                </a:lnTo>
                <a:close/>
                <a:moveTo>
                  <a:pt x="44450" y="123825"/>
                </a:moveTo>
                <a:lnTo>
                  <a:pt x="65088" y="123825"/>
                </a:lnTo>
                <a:lnTo>
                  <a:pt x="65088" y="285750"/>
                </a:lnTo>
                <a:lnTo>
                  <a:pt x="44450" y="285750"/>
                </a:lnTo>
                <a:close/>
                <a:moveTo>
                  <a:pt x="145673" y="115887"/>
                </a:moveTo>
                <a:cubicBezTo>
                  <a:pt x="145673" y="115887"/>
                  <a:pt x="145673" y="115887"/>
                  <a:pt x="157539" y="115887"/>
                </a:cubicBezTo>
                <a:cubicBezTo>
                  <a:pt x="157539" y="115887"/>
                  <a:pt x="157539" y="115887"/>
                  <a:pt x="157539" y="123626"/>
                </a:cubicBezTo>
                <a:cubicBezTo>
                  <a:pt x="166768" y="124916"/>
                  <a:pt x="173360" y="127495"/>
                  <a:pt x="178634" y="132655"/>
                </a:cubicBezTo>
                <a:cubicBezTo>
                  <a:pt x="182589" y="137814"/>
                  <a:pt x="186545" y="144264"/>
                  <a:pt x="187863" y="152003"/>
                </a:cubicBezTo>
                <a:cubicBezTo>
                  <a:pt x="187863" y="152003"/>
                  <a:pt x="187863" y="152003"/>
                  <a:pt x="166768" y="154583"/>
                </a:cubicBezTo>
                <a:cubicBezTo>
                  <a:pt x="166768" y="148133"/>
                  <a:pt x="162813" y="144264"/>
                  <a:pt x="157539" y="141684"/>
                </a:cubicBezTo>
                <a:cubicBezTo>
                  <a:pt x="157539" y="141684"/>
                  <a:pt x="157539" y="141684"/>
                  <a:pt x="157539" y="173930"/>
                </a:cubicBezTo>
                <a:cubicBezTo>
                  <a:pt x="170723" y="176510"/>
                  <a:pt x="179952" y="181670"/>
                  <a:pt x="183908" y="186829"/>
                </a:cubicBezTo>
                <a:cubicBezTo>
                  <a:pt x="189182" y="193278"/>
                  <a:pt x="190500" y="199727"/>
                  <a:pt x="190500" y="208756"/>
                </a:cubicBezTo>
                <a:cubicBezTo>
                  <a:pt x="190500" y="217785"/>
                  <a:pt x="187863" y="226814"/>
                  <a:pt x="182589" y="233263"/>
                </a:cubicBezTo>
                <a:cubicBezTo>
                  <a:pt x="175997" y="239713"/>
                  <a:pt x="168087" y="243582"/>
                  <a:pt x="157539" y="246162"/>
                </a:cubicBezTo>
                <a:cubicBezTo>
                  <a:pt x="157539" y="246162"/>
                  <a:pt x="157539" y="246162"/>
                  <a:pt x="157539" y="260350"/>
                </a:cubicBezTo>
                <a:cubicBezTo>
                  <a:pt x="157539" y="260350"/>
                  <a:pt x="157539" y="260350"/>
                  <a:pt x="145673" y="260350"/>
                </a:cubicBezTo>
                <a:cubicBezTo>
                  <a:pt x="145673" y="260350"/>
                  <a:pt x="145673" y="260350"/>
                  <a:pt x="145673" y="246162"/>
                </a:cubicBezTo>
                <a:cubicBezTo>
                  <a:pt x="136444" y="244872"/>
                  <a:pt x="129852" y="241003"/>
                  <a:pt x="123260" y="235843"/>
                </a:cubicBezTo>
                <a:cubicBezTo>
                  <a:pt x="117986" y="229394"/>
                  <a:pt x="114030" y="221655"/>
                  <a:pt x="112712" y="211336"/>
                </a:cubicBezTo>
                <a:cubicBezTo>
                  <a:pt x="112712" y="211336"/>
                  <a:pt x="112712" y="211336"/>
                  <a:pt x="133807" y="208756"/>
                </a:cubicBezTo>
                <a:cubicBezTo>
                  <a:pt x="133807" y="212626"/>
                  <a:pt x="136444" y="216495"/>
                  <a:pt x="137762" y="220365"/>
                </a:cubicBezTo>
                <a:cubicBezTo>
                  <a:pt x="140399" y="222945"/>
                  <a:pt x="143036" y="225524"/>
                  <a:pt x="145673" y="226814"/>
                </a:cubicBezTo>
                <a:cubicBezTo>
                  <a:pt x="145673" y="226814"/>
                  <a:pt x="145673" y="226814"/>
                  <a:pt x="145673" y="193278"/>
                </a:cubicBezTo>
                <a:cubicBezTo>
                  <a:pt x="135126" y="189409"/>
                  <a:pt x="127215" y="185539"/>
                  <a:pt x="123260" y="179090"/>
                </a:cubicBezTo>
                <a:cubicBezTo>
                  <a:pt x="117986" y="172641"/>
                  <a:pt x="115349" y="164901"/>
                  <a:pt x="115349" y="157162"/>
                </a:cubicBezTo>
                <a:cubicBezTo>
                  <a:pt x="115349" y="148133"/>
                  <a:pt x="117986" y="140394"/>
                  <a:pt x="123260" y="133945"/>
                </a:cubicBezTo>
                <a:cubicBezTo>
                  <a:pt x="129852" y="128785"/>
                  <a:pt x="136444" y="124916"/>
                  <a:pt x="145673" y="123626"/>
                </a:cubicBezTo>
                <a:cubicBezTo>
                  <a:pt x="145673" y="123626"/>
                  <a:pt x="145673" y="123626"/>
                  <a:pt x="145673" y="115887"/>
                </a:cubicBezTo>
                <a:close/>
                <a:moveTo>
                  <a:pt x="155575" y="0"/>
                </a:moveTo>
                <a:lnTo>
                  <a:pt x="309563" y="96837"/>
                </a:lnTo>
                <a:lnTo>
                  <a:pt x="298450" y="114300"/>
                </a:lnTo>
                <a:lnTo>
                  <a:pt x="155575" y="23812"/>
                </a:lnTo>
                <a:lnTo>
                  <a:pt x="11113" y="114300"/>
                </a:lnTo>
                <a:lnTo>
                  <a:pt x="0" y="96837"/>
                </a:lnTo>
                <a:close/>
              </a:path>
            </a:pathLst>
          </a:custGeom>
          <a:solidFill>
            <a:schemeClr val="bg1"/>
          </a:solidFill>
          <a:ln>
            <a:noFill/>
          </a:ln>
        </p:spPr>
        <p:txBody>
          <a:bodyPr anchor="ctr"/>
          <a:lstStyle/>
          <a:p>
            <a:pPr algn="ctr"/>
            <a:endParaRPr>
              <a:cs typeface="+mn-ea"/>
              <a:sym typeface="+mn-lt"/>
            </a:endParaRPr>
          </a:p>
        </p:txBody>
      </p:sp>
      <p:sp>
        <p:nvSpPr>
          <p:cNvPr id="2" name="文本框 1"/>
          <p:cNvSpPr txBox="1"/>
          <p:nvPr>
            <p:custDataLst>
              <p:tags r:id="rId1"/>
            </p:custDataLst>
          </p:nvPr>
        </p:nvSpPr>
        <p:spPr>
          <a:xfrm>
            <a:off x="900430" y="1203960"/>
            <a:ext cx="3923665" cy="452755"/>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noAutofit/>
          </a:bodyPr>
          <a:lstStyle/>
          <a:p>
            <a:pPr>
              <a:lnSpc>
                <a:spcPts val="1500"/>
              </a:lnSpc>
            </a:pPr>
            <a:r>
              <a:rPr lang="zh-CN" altLang="en-US" sz="2000" b="1" dirty="0">
                <a:latin typeface="微软雅黑" panose="020B0503020204020204" pitchFamily="34" charset="-122"/>
                <a:ea typeface="微软雅黑" panose="020B0503020204020204" pitchFamily="34" charset="-122"/>
              </a:rPr>
              <a:t>（一）机遇是成功的契机</a:t>
            </a:r>
            <a:endParaRPr lang="en-US" altLang="zh-CN" sz="2000" b="1" dirty="0">
              <a:latin typeface="微软雅黑" panose="020B0503020204020204" pitchFamily="34" charset="-122"/>
              <a:ea typeface="微软雅黑" panose="020B0503020204020204" pitchFamily="34" charset="-122"/>
              <a:sym typeface="+mn-ea"/>
            </a:endParaRPr>
          </a:p>
        </p:txBody>
      </p:sp>
      <p:sp>
        <p:nvSpPr>
          <p:cNvPr id="25" name="文本框 24"/>
          <p:cNvSpPr txBox="1"/>
          <p:nvPr>
            <p:custDataLst>
              <p:tags r:id="rId2"/>
            </p:custDataLst>
          </p:nvPr>
        </p:nvSpPr>
        <p:spPr>
          <a:xfrm>
            <a:off x="1915335" y="302996"/>
            <a:ext cx="4794472"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二、把握机遇对于成功的重要意义</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par>
                          <p:cTn id="14" fill="hold">
                            <p:stCondLst>
                              <p:cond delay="500"/>
                            </p:stCondLst>
                            <p:childTnLst>
                              <p:par>
                                <p:cTn id="15" presetID="53" presetClass="entr" presetSubtype="528"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anim calcmode="lin" valueType="num">
                                      <p:cBhvr>
                                        <p:cTn id="20" dur="500" fill="hold"/>
                                        <p:tgtEl>
                                          <p:spTgt spid="2"/>
                                        </p:tgtEl>
                                        <p:attrNameLst>
                                          <p:attrName>ppt_x</p:attrName>
                                        </p:attrNameLst>
                                      </p:cBhvr>
                                      <p:tavLst>
                                        <p:tav tm="0">
                                          <p:val>
                                            <p:fltVal val="0.5"/>
                                          </p:val>
                                        </p:tav>
                                        <p:tav tm="100000">
                                          <p:val>
                                            <p:strVal val="#ppt_x"/>
                                          </p:val>
                                        </p:tav>
                                      </p:tavLst>
                                    </p:anim>
                                    <p:anim calcmode="lin" valueType="num">
                                      <p:cBhvr>
                                        <p:cTn id="21" dur="500" fill="hold"/>
                                        <p:tgtEl>
                                          <p:spTgt spid="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animBg="1"/>
      <p:bldP spid="7" grpId="0" animBg="1"/>
      <p:bldP spid="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17318" y="1496383"/>
            <a:ext cx="7903496" cy="3046095"/>
          </a:xfrm>
          <a:prstGeom prst="rect">
            <a:avLst/>
          </a:prstGeom>
          <a:noFill/>
        </p:spPr>
        <p:txBody>
          <a:bodyPr wrap="square">
            <a:spAutoFit/>
          </a:bodyPr>
          <a:lstStyle/>
          <a:p>
            <a:pPr>
              <a:lnSpc>
                <a:spcPct val="150000"/>
              </a:lnSpc>
            </a:pPr>
            <a:r>
              <a:rPr lang="en-US" altLang="zh-CN" sz="1600" b="1" dirty="0"/>
              <a:t>4.</a:t>
            </a:r>
            <a:r>
              <a:rPr lang="zh-CN" altLang="en-US" sz="1600" b="1" dirty="0"/>
              <a:t>机遇偏爱努力者</a:t>
            </a:r>
            <a:endParaRPr lang="en-US" altLang="zh-CN" sz="1600" b="1" dirty="0"/>
          </a:p>
          <a:p>
            <a:pPr>
              <a:lnSpc>
                <a:spcPct val="150000"/>
              </a:lnSpc>
            </a:pPr>
            <a:r>
              <a:rPr lang="zh-CN" altLang="en-US" sz="1600" dirty="0"/>
              <a:t>从某种意义上说，个人的主观努力与客观的机遇条件之间的契合是一种双向选择的关系。人们在期待机遇，寻找机遇；同时，机遇偏向于有思想准备的人。法国科学家巴德斯曾说：“机遇只偏爱那些有准备的头脑。”机遇会把有利的条件交给与它相适应的人。例如，对于在海上航行的人们，如果早早地在船上升起了风帆，一股强劲的风会给他们送来机遇，使他们扬帆起航、乘风破浪；如果船上的风帆还没有升起，那么风再大也只能擦身而过，起不到一点儿作用。机遇从来不会主动帮助他人成功。要想有所成就，实现自己的夙愿，就必须奋发努力。</a:t>
            </a:r>
            <a:endParaRPr lang="zh-CN" altLang="en-US" sz="1400" dirty="0">
              <a:latin typeface="楷体" panose="02010609060101010101" pitchFamily="2" charset="-122"/>
              <a:ea typeface="楷体" panose="02010609060101010101" pitchFamily="2"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6" name="任意多边形: 形状 5"/>
          <p:cNvSpPr/>
          <p:nvPr/>
        </p:nvSpPr>
        <p:spPr bwMode="auto">
          <a:xfrm>
            <a:off x="295625" y="1526105"/>
            <a:ext cx="584111" cy="581794"/>
          </a:xfrm>
          <a:custGeom>
            <a:avLst/>
            <a:gdLst>
              <a:gd name="T0" fmla="*/ 0 w 252"/>
              <a:gd name="T1" fmla="*/ 126 h 251"/>
              <a:gd name="T2" fmla="*/ 4 w 252"/>
              <a:gd name="T3" fmla="*/ 150 h 251"/>
              <a:gd name="T4" fmla="*/ 11 w 252"/>
              <a:gd name="T5" fmla="*/ 174 h 251"/>
              <a:gd name="T6" fmla="*/ 23 w 252"/>
              <a:gd name="T7" fmla="*/ 195 h 251"/>
              <a:gd name="T8" fmla="*/ 38 w 252"/>
              <a:gd name="T9" fmla="*/ 214 h 251"/>
              <a:gd name="T10" fmla="*/ 56 w 252"/>
              <a:gd name="T11" fmla="*/ 229 h 251"/>
              <a:gd name="T12" fmla="*/ 77 w 252"/>
              <a:gd name="T13" fmla="*/ 241 h 251"/>
              <a:gd name="T14" fmla="*/ 101 w 252"/>
              <a:gd name="T15" fmla="*/ 248 h 251"/>
              <a:gd name="T16" fmla="*/ 127 w 252"/>
              <a:gd name="T17" fmla="*/ 251 h 251"/>
              <a:gd name="T18" fmla="*/ 140 w 252"/>
              <a:gd name="T19" fmla="*/ 251 h 251"/>
              <a:gd name="T20" fmla="*/ 164 w 252"/>
              <a:gd name="T21" fmla="*/ 246 h 251"/>
              <a:gd name="T22" fmla="*/ 187 w 252"/>
              <a:gd name="T23" fmla="*/ 235 h 251"/>
              <a:gd name="T24" fmla="*/ 207 w 252"/>
              <a:gd name="T25" fmla="*/ 222 h 251"/>
              <a:gd name="T26" fmla="*/ 223 w 252"/>
              <a:gd name="T27" fmla="*/ 206 h 251"/>
              <a:gd name="T28" fmla="*/ 236 w 252"/>
              <a:gd name="T29" fmla="*/ 186 h 251"/>
              <a:gd name="T30" fmla="*/ 246 w 252"/>
              <a:gd name="T31" fmla="*/ 163 h 251"/>
              <a:gd name="T32" fmla="*/ 252 w 252"/>
              <a:gd name="T33" fmla="*/ 138 h 251"/>
              <a:gd name="T34" fmla="*/ 252 w 252"/>
              <a:gd name="T35" fmla="*/ 126 h 251"/>
              <a:gd name="T36" fmla="*/ 249 w 252"/>
              <a:gd name="T37" fmla="*/ 100 h 251"/>
              <a:gd name="T38" fmla="*/ 242 w 252"/>
              <a:gd name="T39" fmla="*/ 77 h 251"/>
              <a:gd name="T40" fmla="*/ 230 w 252"/>
              <a:gd name="T41" fmla="*/ 55 h 251"/>
              <a:gd name="T42" fmla="*/ 215 w 252"/>
              <a:gd name="T43" fmla="*/ 37 h 251"/>
              <a:gd name="T44" fmla="*/ 196 w 252"/>
              <a:gd name="T45" fmla="*/ 22 h 251"/>
              <a:gd name="T46" fmla="*/ 175 w 252"/>
              <a:gd name="T47" fmla="*/ 10 h 251"/>
              <a:gd name="T48" fmla="*/ 151 w 252"/>
              <a:gd name="T49" fmla="*/ 3 h 251"/>
              <a:gd name="T50" fmla="*/ 127 w 252"/>
              <a:gd name="T51" fmla="*/ 0 h 251"/>
              <a:gd name="T52" fmla="*/ 114 w 252"/>
              <a:gd name="T53" fmla="*/ 0 h 251"/>
              <a:gd name="T54" fmla="*/ 89 w 252"/>
              <a:gd name="T55" fmla="*/ 5 h 251"/>
              <a:gd name="T56" fmla="*/ 66 w 252"/>
              <a:gd name="T57" fmla="*/ 15 h 251"/>
              <a:gd name="T58" fmla="*/ 46 w 252"/>
              <a:gd name="T59" fmla="*/ 29 h 251"/>
              <a:gd name="T60" fmla="*/ 30 w 252"/>
              <a:gd name="T61" fmla="*/ 45 h 251"/>
              <a:gd name="T62" fmla="*/ 16 w 252"/>
              <a:gd name="T63" fmla="*/ 65 h 251"/>
              <a:gd name="T64" fmla="*/ 6 w 252"/>
              <a:gd name="T65" fmla="*/ 88 h 251"/>
              <a:gd name="T66" fmla="*/ 2 w 252"/>
              <a:gd name="T67" fmla="*/ 113 h 251"/>
              <a:gd name="T68" fmla="*/ 0 w 252"/>
              <a:gd name="T69" fmla="*/ 126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2" h="251">
                <a:moveTo>
                  <a:pt x="0" y="126"/>
                </a:moveTo>
                <a:lnTo>
                  <a:pt x="0" y="126"/>
                </a:lnTo>
                <a:lnTo>
                  <a:pt x="2" y="138"/>
                </a:lnTo>
                <a:lnTo>
                  <a:pt x="4" y="150"/>
                </a:lnTo>
                <a:lnTo>
                  <a:pt x="6" y="163"/>
                </a:lnTo>
                <a:lnTo>
                  <a:pt x="11" y="174"/>
                </a:lnTo>
                <a:lnTo>
                  <a:pt x="16" y="186"/>
                </a:lnTo>
                <a:lnTo>
                  <a:pt x="23" y="195"/>
                </a:lnTo>
                <a:lnTo>
                  <a:pt x="30" y="206"/>
                </a:lnTo>
                <a:lnTo>
                  <a:pt x="38" y="214"/>
                </a:lnTo>
                <a:lnTo>
                  <a:pt x="46" y="222"/>
                </a:lnTo>
                <a:lnTo>
                  <a:pt x="56" y="229"/>
                </a:lnTo>
                <a:lnTo>
                  <a:pt x="66" y="235"/>
                </a:lnTo>
                <a:lnTo>
                  <a:pt x="77" y="241"/>
                </a:lnTo>
                <a:lnTo>
                  <a:pt x="89" y="246"/>
                </a:lnTo>
                <a:lnTo>
                  <a:pt x="101" y="248"/>
                </a:lnTo>
                <a:lnTo>
                  <a:pt x="114" y="251"/>
                </a:lnTo>
                <a:lnTo>
                  <a:pt x="127" y="251"/>
                </a:lnTo>
                <a:lnTo>
                  <a:pt x="127" y="251"/>
                </a:lnTo>
                <a:lnTo>
                  <a:pt x="140" y="251"/>
                </a:lnTo>
                <a:lnTo>
                  <a:pt x="151" y="248"/>
                </a:lnTo>
                <a:lnTo>
                  <a:pt x="164" y="246"/>
                </a:lnTo>
                <a:lnTo>
                  <a:pt x="175" y="241"/>
                </a:lnTo>
                <a:lnTo>
                  <a:pt x="187" y="235"/>
                </a:lnTo>
                <a:lnTo>
                  <a:pt x="196" y="229"/>
                </a:lnTo>
                <a:lnTo>
                  <a:pt x="207" y="222"/>
                </a:lnTo>
                <a:lnTo>
                  <a:pt x="215" y="214"/>
                </a:lnTo>
                <a:lnTo>
                  <a:pt x="223" y="206"/>
                </a:lnTo>
                <a:lnTo>
                  <a:pt x="230" y="195"/>
                </a:lnTo>
                <a:lnTo>
                  <a:pt x="236" y="186"/>
                </a:lnTo>
                <a:lnTo>
                  <a:pt x="242" y="174"/>
                </a:lnTo>
                <a:lnTo>
                  <a:pt x="246" y="163"/>
                </a:lnTo>
                <a:lnTo>
                  <a:pt x="249" y="150"/>
                </a:lnTo>
                <a:lnTo>
                  <a:pt x="252" y="138"/>
                </a:lnTo>
                <a:lnTo>
                  <a:pt x="252" y="126"/>
                </a:lnTo>
                <a:lnTo>
                  <a:pt x="252" y="126"/>
                </a:lnTo>
                <a:lnTo>
                  <a:pt x="252" y="113"/>
                </a:lnTo>
                <a:lnTo>
                  <a:pt x="249" y="100"/>
                </a:lnTo>
                <a:lnTo>
                  <a:pt x="246" y="88"/>
                </a:lnTo>
                <a:lnTo>
                  <a:pt x="242" y="77"/>
                </a:lnTo>
                <a:lnTo>
                  <a:pt x="236" y="65"/>
                </a:lnTo>
                <a:lnTo>
                  <a:pt x="230" y="55"/>
                </a:lnTo>
                <a:lnTo>
                  <a:pt x="223" y="45"/>
                </a:lnTo>
                <a:lnTo>
                  <a:pt x="215" y="37"/>
                </a:lnTo>
                <a:lnTo>
                  <a:pt x="207" y="29"/>
                </a:lnTo>
                <a:lnTo>
                  <a:pt x="196" y="22"/>
                </a:lnTo>
                <a:lnTo>
                  <a:pt x="187" y="15"/>
                </a:lnTo>
                <a:lnTo>
                  <a:pt x="175" y="10"/>
                </a:lnTo>
                <a:lnTo>
                  <a:pt x="164" y="5"/>
                </a:lnTo>
                <a:lnTo>
                  <a:pt x="151" y="3"/>
                </a:lnTo>
                <a:lnTo>
                  <a:pt x="140" y="0"/>
                </a:lnTo>
                <a:lnTo>
                  <a:pt x="127" y="0"/>
                </a:lnTo>
                <a:lnTo>
                  <a:pt x="127" y="0"/>
                </a:lnTo>
                <a:lnTo>
                  <a:pt x="114" y="0"/>
                </a:lnTo>
                <a:lnTo>
                  <a:pt x="101" y="3"/>
                </a:lnTo>
                <a:lnTo>
                  <a:pt x="89" y="5"/>
                </a:lnTo>
                <a:lnTo>
                  <a:pt x="77" y="10"/>
                </a:lnTo>
                <a:lnTo>
                  <a:pt x="66" y="15"/>
                </a:lnTo>
                <a:lnTo>
                  <a:pt x="56" y="22"/>
                </a:lnTo>
                <a:lnTo>
                  <a:pt x="46" y="29"/>
                </a:lnTo>
                <a:lnTo>
                  <a:pt x="38" y="37"/>
                </a:lnTo>
                <a:lnTo>
                  <a:pt x="30" y="45"/>
                </a:lnTo>
                <a:lnTo>
                  <a:pt x="23" y="55"/>
                </a:lnTo>
                <a:lnTo>
                  <a:pt x="16" y="65"/>
                </a:lnTo>
                <a:lnTo>
                  <a:pt x="11" y="77"/>
                </a:lnTo>
                <a:lnTo>
                  <a:pt x="6" y="88"/>
                </a:lnTo>
                <a:lnTo>
                  <a:pt x="4" y="100"/>
                </a:lnTo>
                <a:lnTo>
                  <a:pt x="2" y="113"/>
                </a:lnTo>
                <a:lnTo>
                  <a:pt x="0" y="126"/>
                </a:lnTo>
                <a:lnTo>
                  <a:pt x="0" y="126"/>
                </a:lnTo>
                <a:close/>
              </a:path>
            </a:pathLst>
          </a:custGeom>
          <a:solidFill>
            <a:schemeClr val="accent4">
              <a:lumMod val="100000"/>
            </a:schemeClr>
          </a:solidFill>
          <a:ln>
            <a:noFill/>
          </a:ln>
        </p:spPr>
        <p:txBody>
          <a:bodyPr anchor="ctr"/>
          <a:lstStyle/>
          <a:p>
            <a:pPr algn="ctr"/>
            <a:endParaRPr dirty="0">
              <a:cs typeface="+mn-ea"/>
              <a:sym typeface="+mn-lt"/>
            </a:endParaRPr>
          </a:p>
        </p:txBody>
      </p:sp>
      <p:sp>
        <p:nvSpPr>
          <p:cNvPr id="7" name="任意多边形: 形状 6"/>
          <p:cNvSpPr/>
          <p:nvPr/>
        </p:nvSpPr>
        <p:spPr bwMode="auto">
          <a:xfrm>
            <a:off x="468338" y="1644533"/>
            <a:ext cx="233645" cy="339112"/>
          </a:xfrm>
          <a:custGeom>
            <a:avLst/>
            <a:gdLst>
              <a:gd name="connsiteX0" fmla="*/ 146050 w 228600"/>
              <a:gd name="connsiteY0" fmla="*/ 228600 h 331788"/>
              <a:gd name="connsiteX1" fmla="*/ 146050 w 228600"/>
              <a:gd name="connsiteY1" fmla="*/ 242888 h 331788"/>
              <a:gd name="connsiteX2" fmla="*/ 149225 w 228600"/>
              <a:gd name="connsiteY2" fmla="*/ 235744 h 331788"/>
              <a:gd name="connsiteX3" fmla="*/ 147108 w 228600"/>
              <a:gd name="connsiteY3" fmla="*/ 228600 h 331788"/>
              <a:gd name="connsiteX4" fmla="*/ 146050 w 228600"/>
              <a:gd name="connsiteY4" fmla="*/ 228600 h 331788"/>
              <a:gd name="connsiteX5" fmla="*/ 123825 w 228600"/>
              <a:gd name="connsiteY5" fmla="*/ 193675 h 331788"/>
              <a:gd name="connsiteX6" fmla="*/ 160656 w 228600"/>
              <a:gd name="connsiteY6" fmla="*/ 214159 h 331788"/>
              <a:gd name="connsiteX7" fmla="*/ 169863 w 228600"/>
              <a:gd name="connsiteY7" fmla="*/ 235923 h 331788"/>
              <a:gd name="connsiteX8" fmla="*/ 156709 w 228600"/>
              <a:gd name="connsiteY8" fmla="*/ 260248 h 331788"/>
              <a:gd name="connsiteX9" fmla="*/ 123825 w 228600"/>
              <a:gd name="connsiteY9" fmla="*/ 273050 h 331788"/>
              <a:gd name="connsiteX10" fmla="*/ 123825 w 228600"/>
              <a:gd name="connsiteY10" fmla="*/ 193675 h 331788"/>
              <a:gd name="connsiteX11" fmla="*/ 100630 w 228600"/>
              <a:gd name="connsiteY11" fmla="*/ 57150 h 331788"/>
              <a:gd name="connsiteX12" fmla="*/ 103188 w 228600"/>
              <a:gd name="connsiteY12" fmla="*/ 57150 h 331788"/>
              <a:gd name="connsiteX13" fmla="*/ 103188 w 228600"/>
              <a:gd name="connsiteY13" fmla="*/ 136525 h 331788"/>
              <a:gd name="connsiteX14" fmla="*/ 100630 w 228600"/>
              <a:gd name="connsiteY14" fmla="*/ 135224 h 331788"/>
              <a:gd name="connsiteX15" fmla="*/ 57150 w 228600"/>
              <a:gd name="connsiteY15" fmla="*/ 93584 h 331788"/>
              <a:gd name="connsiteX16" fmla="*/ 69938 w 228600"/>
              <a:gd name="connsiteY16" fmla="*/ 68861 h 331788"/>
              <a:gd name="connsiteX17" fmla="*/ 100630 w 228600"/>
              <a:gd name="connsiteY17" fmla="*/ 57150 h 331788"/>
              <a:gd name="connsiteX18" fmla="*/ 103893 w 228600"/>
              <a:gd name="connsiteY18" fmla="*/ 20637 h 331788"/>
              <a:gd name="connsiteX19" fmla="*/ 103893 w 228600"/>
              <a:gd name="connsiteY19" fmla="*/ 41388 h 331788"/>
              <a:gd name="connsiteX20" fmla="*/ 101292 w 228600"/>
              <a:gd name="connsiteY20" fmla="*/ 41388 h 331788"/>
              <a:gd name="connsiteX21" fmla="*/ 45354 w 228600"/>
              <a:gd name="connsiteY21" fmla="*/ 63436 h 331788"/>
              <a:gd name="connsiteX22" fmla="*/ 24540 w 228600"/>
              <a:gd name="connsiteY22" fmla="*/ 108828 h 331788"/>
              <a:gd name="connsiteX23" fmla="*/ 31045 w 228600"/>
              <a:gd name="connsiteY23" fmla="*/ 138658 h 331788"/>
              <a:gd name="connsiteX24" fmla="*/ 51859 w 228600"/>
              <a:gd name="connsiteY24" fmla="*/ 162003 h 331788"/>
              <a:gd name="connsiteX25" fmla="*/ 101292 w 228600"/>
              <a:gd name="connsiteY25" fmla="*/ 185347 h 331788"/>
              <a:gd name="connsiteX26" fmla="*/ 103893 w 228600"/>
              <a:gd name="connsiteY26" fmla="*/ 185347 h 331788"/>
              <a:gd name="connsiteX27" fmla="*/ 103893 w 228600"/>
              <a:gd name="connsiteY27" fmla="*/ 274836 h 331788"/>
              <a:gd name="connsiteX28" fmla="*/ 101292 w 228600"/>
              <a:gd name="connsiteY28" fmla="*/ 274836 h 331788"/>
              <a:gd name="connsiteX29" fmla="*/ 67469 w 228600"/>
              <a:gd name="connsiteY29" fmla="*/ 269648 h 331788"/>
              <a:gd name="connsiteX30" fmla="*/ 59664 w 228600"/>
              <a:gd name="connsiteY30" fmla="*/ 260570 h 331788"/>
              <a:gd name="connsiteX31" fmla="*/ 60965 w 228600"/>
              <a:gd name="connsiteY31" fmla="*/ 257976 h 331788"/>
              <a:gd name="connsiteX32" fmla="*/ 67469 w 228600"/>
              <a:gd name="connsiteY32" fmla="*/ 254085 h 331788"/>
              <a:gd name="connsiteX33" fmla="*/ 80478 w 228600"/>
              <a:gd name="connsiteY33" fmla="*/ 230740 h 331788"/>
              <a:gd name="connsiteX34" fmla="*/ 72673 w 228600"/>
              <a:gd name="connsiteY34" fmla="*/ 212583 h 331788"/>
              <a:gd name="connsiteX35" fmla="*/ 51859 w 228600"/>
              <a:gd name="connsiteY35" fmla="*/ 206098 h 331788"/>
              <a:gd name="connsiteX36" fmla="*/ 29744 w 228600"/>
              <a:gd name="connsiteY36" fmla="*/ 213880 h 331788"/>
              <a:gd name="connsiteX37" fmla="*/ 20638 w 228600"/>
              <a:gd name="connsiteY37" fmla="*/ 237225 h 331788"/>
              <a:gd name="connsiteX38" fmla="*/ 44053 w 228600"/>
              <a:gd name="connsiteY38" fmla="*/ 276133 h 331788"/>
              <a:gd name="connsiteX39" fmla="*/ 101292 w 228600"/>
              <a:gd name="connsiteY39" fmla="*/ 290399 h 331788"/>
              <a:gd name="connsiteX40" fmla="*/ 103893 w 228600"/>
              <a:gd name="connsiteY40" fmla="*/ 290399 h 331788"/>
              <a:gd name="connsiteX41" fmla="*/ 103893 w 228600"/>
              <a:gd name="connsiteY41" fmla="*/ 311150 h 331788"/>
              <a:gd name="connsiteX42" fmla="*/ 124707 w 228600"/>
              <a:gd name="connsiteY42" fmla="*/ 311150 h 331788"/>
              <a:gd name="connsiteX43" fmla="*/ 124707 w 228600"/>
              <a:gd name="connsiteY43" fmla="*/ 290399 h 331788"/>
              <a:gd name="connsiteX44" fmla="*/ 185848 w 228600"/>
              <a:gd name="connsiteY44" fmla="*/ 265757 h 331788"/>
              <a:gd name="connsiteX45" fmla="*/ 207963 w 228600"/>
              <a:gd name="connsiteY45" fmla="*/ 219068 h 331788"/>
              <a:gd name="connsiteX46" fmla="*/ 184548 w 228600"/>
              <a:gd name="connsiteY46" fmla="*/ 174972 h 331788"/>
              <a:gd name="connsiteX47" fmla="*/ 124707 w 228600"/>
              <a:gd name="connsiteY47" fmla="*/ 143846 h 331788"/>
              <a:gd name="connsiteX48" fmla="*/ 124707 w 228600"/>
              <a:gd name="connsiteY48" fmla="*/ 56951 h 331788"/>
              <a:gd name="connsiteX49" fmla="*/ 146822 w 228600"/>
              <a:gd name="connsiteY49" fmla="*/ 62139 h 331788"/>
              <a:gd name="connsiteX50" fmla="*/ 155928 w 228600"/>
              <a:gd name="connsiteY50" fmla="*/ 71217 h 331788"/>
              <a:gd name="connsiteX51" fmla="*/ 149424 w 228600"/>
              <a:gd name="connsiteY51" fmla="*/ 82890 h 331788"/>
              <a:gd name="connsiteX52" fmla="*/ 142919 w 228600"/>
              <a:gd name="connsiteY52" fmla="*/ 98453 h 331788"/>
              <a:gd name="connsiteX53" fmla="*/ 150725 w 228600"/>
              <a:gd name="connsiteY53" fmla="*/ 114016 h 331788"/>
              <a:gd name="connsiteX54" fmla="*/ 168937 w 228600"/>
              <a:gd name="connsiteY54" fmla="*/ 120501 h 331788"/>
              <a:gd name="connsiteX55" fmla="*/ 189751 w 228600"/>
              <a:gd name="connsiteY55" fmla="*/ 112719 h 331788"/>
              <a:gd name="connsiteX56" fmla="*/ 198857 w 228600"/>
              <a:gd name="connsiteY56" fmla="*/ 91968 h 331788"/>
              <a:gd name="connsiteX57" fmla="*/ 187149 w 228600"/>
              <a:gd name="connsiteY57" fmla="*/ 64733 h 331788"/>
              <a:gd name="connsiteX58" fmla="*/ 155928 w 228600"/>
              <a:gd name="connsiteY58" fmla="*/ 46576 h 331788"/>
              <a:gd name="connsiteX59" fmla="*/ 124707 w 228600"/>
              <a:gd name="connsiteY59" fmla="*/ 41388 h 331788"/>
              <a:gd name="connsiteX60" fmla="*/ 124707 w 228600"/>
              <a:gd name="connsiteY60" fmla="*/ 20637 h 331788"/>
              <a:gd name="connsiteX61" fmla="*/ 103893 w 228600"/>
              <a:gd name="connsiteY61" fmla="*/ 20637 h 331788"/>
              <a:gd name="connsiteX62" fmla="*/ 83127 w 228600"/>
              <a:gd name="connsiteY62" fmla="*/ 0 h 331788"/>
              <a:gd name="connsiteX63" fmla="*/ 145473 w 228600"/>
              <a:gd name="connsiteY63" fmla="*/ 0 h 331788"/>
              <a:gd name="connsiteX64" fmla="*/ 145473 w 228600"/>
              <a:gd name="connsiteY64" fmla="*/ 23329 h 331788"/>
              <a:gd name="connsiteX65" fmla="*/ 161059 w 228600"/>
              <a:gd name="connsiteY65" fmla="*/ 27217 h 331788"/>
              <a:gd name="connsiteX66" fmla="*/ 201324 w 228600"/>
              <a:gd name="connsiteY66" fmla="*/ 50546 h 331788"/>
              <a:gd name="connsiteX67" fmla="*/ 219508 w 228600"/>
              <a:gd name="connsiteY67" fmla="*/ 92019 h 331788"/>
              <a:gd name="connsiteX68" fmla="*/ 203922 w 228600"/>
              <a:gd name="connsiteY68" fmla="*/ 127013 h 331788"/>
              <a:gd name="connsiteX69" fmla="*/ 171450 w 228600"/>
              <a:gd name="connsiteY69" fmla="*/ 141269 h 331788"/>
              <a:gd name="connsiteX70" fmla="*/ 198726 w 228600"/>
              <a:gd name="connsiteY70" fmla="*/ 158118 h 331788"/>
              <a:gd name="connsiteX71" fmla="*/ 228600 w 228600"/>
              <a:gd name="connsiteY71" fmla="*/ 219032 h 331788"/>
              <a:gd name="connsiteX72" fmla="*/ 198726 w 228600"/>
              <a:gd name="connsiteY72" fmla="*/ 281242 h 331788"/>
              <a:gd name="connsiteX73" fmla="*/ 145473 w 228600"/>
              <a:gd name="connsiteY73" fmla="*/ 307163 h 331788"/>
              <a:gd name="connsiteX74" fmla="*/ 145473 w 228600"/>
              <a:gd name="connsiteY74" fmla="*/ 331788 h 331788"/>
              <a:gd name="connsiteX75" fmla="*/ 83127 w 228600"/>
              <a:gd name="connsiteY75" fmla="*/ 331788 h 331788"/>
              <a:gd name="connsiteX76" fmla="*/ 83127 w 228600"/>
              <a:gd name="connsiteY76" fmla="*/ 309755 h 331788"/>
              <a:gd name="connsiteX77" fmla="*/ 32471 w 228600"/>
              <a:gd name="connsiteY77" fmla="*/ 292907 h 331788"/>
              <a:gd name="connsiteX78" fmla="*/ 0 w 228600"/>
              <a:gd name="connsiteY78" fmla="*/ 237177 h 331788"/>
              <a:gd name="connsiteX79" fmla="*/ 15586 w 228600"/>
              <a:gd name="connsiteY79" fmla="*/ 199591 h 331788"/>
              <a:gd name="connsiteX80" fmla="*/ 50656 w 228600"/>
              <a:gd name="connsiteY80" fmla="*/ 185335 h 331788"/>
              <a:gd name="connsiteX81" fmla="*/ 40265 w 228600"/>
              <a:gd name="connsiteY81" fmla="*/ 178854 h 331788"/>
              <a:gd name="connsiteX82" fmla="*/ 12989 w 228600"/>
              <a:gd name="connsiteY82" fmla="*/ 149045 h 331788"/>
              <a:gd name="connsiteX83" fmla="*/ 3896 w 228600"/>
              <a:gd name="connsiteY83" fmla="*/ 108868 h 331788"/>
              <a:gd name="connsiteX84" fmla="*/ 31173 w 228600"/>
              <a:gd name="connsiteY84" fmla="*/ 47954 h 331788"/>
              <a:gd name="connsiteX85" fmla="*/ 83127 w 228600"/>
              <a:gd name="connsiteY85" fmla="*/ 23329 h 331788"/>
              <a:gd name="connsiteX86" fmla="*/ 83127 w 228600"/>
              <a:gd name="connsiteY8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28600" h="331788">
                <a:moveTo>
                  <a:pt x="146050" y="228600"/>
                </a:moveTo>
                <a:cubicBezTo>
                  <a:pt x="146050" y="228600"/>
                  <a:pt x="146050" y="228600"/>
                  <a:pt x="146050" y="242888"/>
                </a:cubicBezTo>
                <a:cubicBezTo>
                  <a:pt x="148167" y="240507"/>
                  <a:pt x="149225" y="238125"/>
                  <a:pt x="149225" y="235744"/>
                </a:cubicBezTo>
                <a:cubicBezTo>
                  <a:pt x="149225" y="234553"/>
                  <a:pt x="149225" y="232172"/>
                  <a:pt x="147108" y="228600"/>
                </a:cubicBezTo>
                <a:cubicBezTo>
                  <a:pt x="146050" y="228600"/>
                  <a:pt x="146050" y="228600"/>
                  <a:pt x="146050" y="228600"/>
                </a:cubicBezTo>
                <a:close/>
                <a:moveTo>
                  <a:pt x="123825" y="193675"/>
                </a:moveTo>
                <a:cubicBezTo>
                  <a:pt x="142240" y="201356"/>
                  <a:pt x="155394" y="207758"/>
                  <a:pt x="160656" y="214159"/>
                </a:cubicBezTo>
                <a:cubicBezTo>
                  <a:pt x="167232" y="220560"/>
                  <a:pt x="169863" y="228242"/>
                  <a:pt x="169863" y="235923"/>
                </a:cubicBezTo>
                <a:cubicBezTo>
                  <a:pt x="169863" y="244885"/>
                  <a:pt x="165917" y="253846"/>
                  <a:pt x="156709" y="260248"/>
                </a:cubicBezTo>
                <a:cubicBezTo>
                  <a:pt x="148817" y="267929"/>
                  <a:pt x="136979" y="271770"/>
                  <a:pt x="123825" y="273050"/>
                </a:cubicBezTo>
                <a:cubicBezTo>
                  <a:pt x="123825" y="273050"/>
                  <a:pt x="123825" y="273050"/>
                  <a:pt x="123825" y="193675"/>
                </a:cubicBezTo>
                <a:close/>
                <a:moveTo>
                  <a:pt x="100630" y="57150"/>
                </a:moveTo>
                <a:cubicBezTo>
                  <a:pt x="100630" y="57150"/>
                  <a:pt x="100630" y="57150"/>
                  <a:pt x="103188" y="57150"/>
                </a:cubicBezTo>
                <a:cubicBezTo>
                  <a:pt x="103188" y="57150"/>
                  <a:pt x="103188" y="57150"/>
                  <a:pt x="103188" y="136525"/>
                </a:cubicBezTo>
                <a:cubicBezTo>
                  <a:pt x="103188" y="136525"/>
                  <a:pt x="103188" y="136525"/>
                  <a:pt x="100630" y="135224"/>
                </a:cubicBezTo>
                <a:cubicBezTo>
                  <a:pt x="72496" y="124814"/>
                  <a:pt x="57150" y="110500"/>
                  <a:pt x="57150" y="93584"/>
                </a:cubicBezTo>
                <a:cubicBezTo>
                  <a:pt x="57150" y="84476"/>
                  <a:pt x="60986" y="76668"/>
                  <a:pt x="69938" y="68861"/>
                </a:cubicBezTo>
                <a:cubicBezTo>
                  <a:pt x="77611" y="62355"/>
                  <a:pt x="87842" y="58451"/>
                  <a:pt x="100630" y="57150"/>
                </a:cubicBezTo>
                <a:close/>
                <a:moveTo>
                  <a:pt x="103893" y="20637"/>
                </a:moveTo>
                <a:cubicBezTo>
                  <a:pt x="103893" y="20637"/>
                  <a:pt x="103893" y="20637"/>
                  <a:pt x="103893" y="41388"/>
                </a:cubicBezTo>
                <a:cubicBezTo>
                  <a:pt x="103893" y="41388"/>
                  <a:pt x="103893" y="41388"/>
                  <a:pt x="101292" y="41388"/>
                </a:cubicBezTo>
                <a:cubicBezTo>
                  <a:pt x="77876" y="43982"/>
                  <a:pt x="59664" y="50466"/>
                  <a:pt x="45354" y="63436"/>
                </a:cubicBezTo>
                <a:cubicBezTo>
                  <a:pt x="31045" y="76405"/>
                  <a:pt x="24540" y="90671"/>
                  <a:pt x="24540" y="108828"/>
                </a:cubicBezTo>
                <a:cubicBezTo>
                  <a:pt x="24540" y="119204"/>
                  <a:pt x="27142" y="129579"/>
                  <a:pt x="31045" y="138658"/>
                </a:cubicBezTo>
                <a:cubicBezTo>
                  <a:pt x="36248" y="147736"/>
                  <a:pt x="42753" y="155518"/>
                  <a:pt x="51859" y="162003"/>
                </a:cubicBezTo>
                <a:cubicBezTo>
                  <a:pt x="60965" y="167190"/>
                  <a:pt x="76575" y="174972"/>
                  <a:pt x="101292" y="185347"/>
                </a:cubicBezTo>
                <a:cubicBezTo>
                  <a:pt x="101292" y="185347"/>
                  <a:pt x="101292" y="185347"/>
                  <a:pt x="103893" y="185347"/>
                </a:cubicBezTo>
                <a:cubicBezTo>
                  <a:pt x="103893" y="185347"/>
                  <a:pt x="103893" y="185347"/>
                  <a:pt x="103893" y="274836"/>
                </a:cubicBezTo>
                <a:cubicBezTo>
                  <a:pt x="103893" y="274836"/>
                  <a:pt x="103893" y="274836"/>
                  <a:pt x="101292" y="274836"/>
                </a:cubicBezTo>
                <a:cubicBezTo>
                  <a:pt x="85681" y="274836"/>
                  <a:pt x="75274" y="272242"/>
                  <a:pt x="67469" y="269648"/>
                </a:cubicBezTo>
                <a:cubicBezTo>
                  <a:pt x="62266" y="267054"/>
                  <a:pt x="59664" y="264460"/>
                  <a:pt x="59664" y="260570"/>
                </a:cubicBezTo>
                <a:cubicBezTo>
                  <a:pt x="59664" y="260570"/>
                  <a:pt x="60965" y="259273"/>
                  <a:pt x="60965" y="257976"/>
                </a:cubicBezTo>
                <a:cubicBezTo>
                  <a:pt x="62266" y="256679"/>
                  <a:pt x="63567" y="255382"/>
                  <a:pt x="67469" y="254085"/>
                </a:cubicBezTo>
                <a:cubicBezTo>
                  <a:pt x="76575" y="247600"/>
                  <a:pt x="80478" y="239819"/>
                  <a:pt x="80478" y="230740"/>
                </a:cubicBezTo>
                <a:cubicBezTo>
                  <a:pt x="80478" y="222959"/>
                  <a:pt x="77876" y="217771"/>
                  <a:pt x="72673" y="212583"/>
                </a:cubicBezTo>
                <a:cubicBezTo>
                  <a:pt x="67469" y="208692"/>
                  <a:pt x="60965" y="206098"/>
                  <a:pt x="51859" y="206098"/>
                </a:cubicBezTo>
                <a:cubicBezTo>
                  <a:pt x="42753" y="206098"/>
                  <a:pt x="36248" y="208692"/>
                  <a:pt x="29744" y="213880"/>
                </a:cubicBezTo>
                <a:cubicBezTo>
                  <a:pt x="23240" y="220365"/>
                  <a:pt x="20638" y="226849"/>
                  <a:pt x="20638" y="237225"/>
                </a:cubicBezTo>
                <a:cubicBezTo>
                  <a:pt x="20638" y="252788"/>
                  <a:pt x="28443" y="265757"/>
                  <a:pt x="44053" y="276133"/>
                </a:cubicBezTo>
                <a:cubicBezTo>
                  <a:pt x="59664" y="285211"/>
                  <a:pt x="77876" y="290399"/>
                  <a:pt x="101292" y="290399"/>
                </a:cubicBezTo>
                <a:cubicBezTo>
                  <a:pt x="101292" y="290399"/>
                  <a:pt x="101292" y="290399"/>
                  <a:pt x="103893" y="290399"/>
                </a:cubicBezTo>
                <a:cubicBezTo>
                  <a:pt x="103893" y="290399"/>
                  <a:pt x="103893" y="290399"/>
                  <a:pt x="103893" y="311150"/>
                </a:cubicBezTo>
                <a:cubicBezTo>
                  <a:pt x="103893" y="311150"/>
                  <a:pt x="103893" y="311150"/>
                  <a:pt x="124707" y="311150"/>
                </a:cubicBezTo>
                <a:cubicBezTo>
                  <a:pt x="124707" y="311150"/>
                  <a:pt x="124707" y="311150"/>
                  <a:pt x="124707" y="290399"/>
                </a:cubicBezTo>
                <a:cubicBezTo>
                  <a:pt x="150725" y="286508"/>
                  <a:pt x="171539" y="278727"/>
                  <a:pt x="185848" y="265757"/>
                </a:cubicBezTo>
                <a:cubicBezTo>
                  <a:pt x="200158" y="252788"/>
                  <a:pt x="207963" y="237225"/>
                  <a:pt x="207963" y="219068"/>
                </a:cubicBezTo>
                <a:cubicBezTo>
                  <a:pt x="207963" y="202208"/>
                  <a:pt x="200158" y="187941"/>
                  <a:pt x="184548" y="174972"/>
                </a:cubicBezTo>
                <a:cubicBezTo>
                  <a:pt x="174141" y="164597"/>
                  <a:pt x="153327" y="154221"/>
                  <a:pt x="124707" y="143846"/>
                </a:cubicBezTo>
                <a:cubicBezTo>
                  <a:pt x="124707" y="143846"/>
                  <a:pt x="124707" y="143846"/>
                  <a:pt x="124707" y="56951"/>
                </a:cubicBezTo>
                <a:cubicBezTo>
                  <a:pt x="133813" y="56951"/>
                  <a:pt x="141619" y="58248"/>
                  <a:pt x="146822" y="62139"/>
                </a:cubicBezTo>
                <a:cubicBezTo>
                  <a:pt x="153327" y="64733"/>
                  <a:pt x="155928" y="67327"/>
                  <a:pt x="155928" y="71217"/>
                </a:cubicBezTo>
                <a:cubicBezTo>
                  <a:pt x="155928" y="73811"/>
                  <a:pt x="153327" y="77702"/>
                  <a:pt x="149424" y="82890"/>
                </a:cubicBezTo>
                <a:cubicBezTo>
                  <a:pt x="145521" y="89374"/>
                  <a:pt x="142919" y="94562"/>
                  <a:pt x="142919" y="98453"/>
                </a:cubicBezTo>
                <a:cubicBezTo>
                  <a:pt x="142919" y="104938"/>
                  <a:pt x="145521" y="110125"/>
                  <a:pt x="150725" y="114016"/>
                </a:cubicBezTo>
                <a:cubicBezTo>
                  <a:pt x="155928" y="119204"/>
                  <a:pt x="162433" y="120501"/>
                  <a:pt x="168937" y="120501"/>
                </a:cubicBezTo>
                <a:cubicBezTo>
                  <a:pt x="176742" y="120501"/>
                  <a:pt x="184548" y="117907"/>
                  <a:pt x="189751" y="112719"/>
                </a:cubicBezTo>
                <a:cubicBezTo>
                  <a:pt x="196255" y="106235"/>
                  <a:pt x="198857" y="99750"/>
                  <a:pt x="198857" y="91968"/>
                </a:cubicBezTo>
                <a:cubicBezTo>
                  <a:pt x="198857" y="82890"/>
                  <a:pt x="194954" y="73811"/>
                  <a:pt x="187149" y="64733"/>
                </a:cubicBezTo>
                <a:cubicBezTo>
                  <a:pt x="178043" y="56951"/>
                  <a:pt x="167636" y="50466"/>
                  <a:pt x="155928" y="46576"/>
                </a:cubicBezTo>
                <a:cubicBezTo>
                  <a:pt x="144220" y="43982"/>
                  <a:pt x="133813" y="41388"/>
                  <a:pt x="124707" y="41388"/>
                </a:cubicBezTo>
                <a:cubicBezTo>
                  <a:pt x="124707" y="41388"/>
                  <a:pt x="124707" y="41388"/>
                  <a:pt x="124707" y="20637"/>
                </a:cubicBezTo>
                <a:cubicBezTo>
                  <a:pt x="124707" y="20637"/>
                  <a:pt x="124707" y="20637"/>
                  <a:pt x="103893" y="20637"/>
                </a:cubicBezTo>
                <a:close/>
                <a:moveTo>
                  <a:pt x="83127" y="0"/>
                </a:moveTo>
                <a:cubicBezTo>
                  <a:pt x="83127" y="0"/>
                  <a:pt x="83127" y="0"/>
                  <a:pt x="145473" y="0"/>
                </a:cubicBezTo>
                <a:cubicBezTo>
                  <a:pt x="145473" y="0"/>
                  <a:pt x="145473" y="0"/>
                  <a:pt x="145473" y="23329"/>
                </a:cubicBezTo>
                <a:cubicBezTo>
                  <a:pt x="150668" y="24625"/>
                  <a:pt x="155864" y="25921"/>
                  <a:pt x="161059" y="27217"/>
                </a:cubicBezTo>
                <a:cubicBezTo>
                  <a:pt x="176646" y="31105"/>
                  <a:pt x="190933" y="40177"/>
                  <a:pt x="201324" y="50546"/>
                </a:cubicBezTo>
                <a:cubicBezTo>
                  <a:pt x="214313" y="63506"/>
                  <a:pt x="219508" y="76467"/>
                  <a:pt x="219508" y="92019"/>
                </a:cubicBezTo>
                <a:cubicBezTo>
                  <a:pt x="219508" y="104980"/>
                  <a:pt x="214313" y="117940"/>
                  <a:pt x="203922" y="127013"/>
                </a:cubicBezTo>
                <a:cubicBezTo>
                  <a:pt x="194830" y="136085"/>
                  <a:pt x="184439" y="141269"/>
                  <a:pt x="171450" y="141269"/>
                </a:cubicBezTo>
                <a:cubicBezTo>
                  <a:pt x="183140" y="147749"/>
                  <a:pt x="192232" y="152934"/>
                  <a:pt x="198726" y="158118"/>
                </a:cubicBezTo>
                <a:cubicBezTo>
                  <a:pt x="218209" y="176262"/>
                  <a:pt x="228600" y="195703"/>
                  <a:pt x="228600" y="219032"/>
                </a:cubicBezTo>
                <a:cubicBezTo>
                  <a:pt x="228600" y="243657"/>
                  <a:pt x="218209" y="264394"/>
                  <a:pt x="198726" y="281242"/>
                </a:cubicBezTo>
                <a:cubicBezTo>
                  <a:pt x="185738" y="294203"/>
                  <a:pt x="167554" y="301979"/>
                  <a:pt x="145473" y="307163"/>
                </a:cubicBezTo>
                <a:cubicBezTo>
                  <a:pt x="145473" y="307163"/>
                  <a:pt x="145473" y="307163"/>
                  <a:pt x="145473" y="331788"/>
                </a:cubicBezTo>
                <a:cubicBezTo>
                  <a:pt x="145473" y="331788"/>
                  <a:pt x="145473" y="331788"/>
                  <a:pt x="83127" y="331788"/>
                </a:cubicBezTo>
                <a:cubicBezTo>
                  <a:pt x="83127" y="331788"/>
                  <a:pt x="83127" y="331788"/>
                  <a:pt x="83127" y="309755"/>
                </a:cubicBezTo>
                <a:cubicBezTo>
                  <a:pt x="63644" y="308459"/>
                  <a:pt x="46759" y="301979"/>
                  <a:pt x="32471" y="292907"/>
                </a:cubicBezTo>
                <a:cubicBezTo>
                  <a:pt x="5195" y="276058"/>
                  <a:pt x="0" y="252729"/>
                  <a:pt x="0" y="237177"/>
                </a:cubicBezTo>
                <a:cubicBezTo>
                  <a:pt x="0" y="221624"/>
                  <a:pt x="5195" y="208664"/>
                  <a:pt x="15586" y="199591"/>
                </a:cubicBezTo>
                <a:cubicBezTo>
                  <a:pt x="24678" y="190519"/>
                  <a:pt x="36368" y="185335"/>
                  <a:pt x="50656" y="185335"/>
                </a:cubicBezTo>
                <a:cubicBezTo>
                  <a:pt x="46759" y="182743"/>
                  <a:pt x="42862" y="180151"/>
                  <a:pt x="40265" y="178854"/>
                </a:cubicBezTo>
                <a:cubicBezTo>
                  <a:pt x="28575" y="171078"/>
                  <a:pt x="19483" y="160710"/>
                  <a:pt x="12989" y="149045"/>
                </a:cubicBezTo>
                <a:cubicBezTo>
                  <a:pt x="6494" y="136085"/>
                  <a:pt x="3896" y="123124"/>
                  <a:pt x="3896" y="108868"/>
                </a:cubicBezTo>
                <a:cubicBezTo>
                  <a:pt x="3896" y="85539"/>
                  <a:pt x="12989" y="64802"/>
                  <a:pt x="31173" y="47954"/>
                </a:cubicBezTo>
                <a:cubicBezTo>
                  <a:pt x="45460" y="36289"/>
                  <a:pt x="62345" y="27217"/>
                  <a:pt x="83127" y="23329"/>
                </a:cubicBezTo>
                <a:cubicBezTo>
                  <a:pt x="83127" y="23329"/>
                  <a:pt x="83127" y="23329"/>
                  <a:pt x="83127"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dirty="0">
              <a:cs typeface="+mn-ea"/>
              <a:sym typeface="+mn-lt"/>
            </a:endParaRPr>
          </a:p>
        </p:txBody>
      </p:sp>
      <p:sp>
        <p:nvSpPr>
          <p:cNvPr id="2" name="文本框 1"/>
          <p:cNvSpPr txBox="1"/>
          <p:nvPr>
            <p:custDataLst>
              <p:tags r:id="rId1"/>
            </p:custDataLst>
          </p:nvPr>
        </p:nvSpPr>
        <p:spPr>
          <a:xfrm>
            <a:off x="900430" y="1203960"/>
            <a:ext cx="3923665" cy="452755"/>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noAutofit/>
          </a:bodyPr>
          <a:p>
            <a:pPr>
              <a:lnSpc>
                <a:spcPts val="1500"/>
              </a:lnSpc>
            </a:pPr>
            <a:r>
              <a:rPr lang="zh-CN" altLang="en-US" sz="2000" b="1" dirty="0">
                <a:latin typeface="微软雅黑" panose="020B0503020204020204" pitchFamily="34" charset="-122"/>
                <a:ea typeface="微软雅黑" panose="020B0503020204020204" pitchFamily="34" charset="-122"/>
              </a:rPr>
              <a:t>（一）机遇是成功的契机</a:t>
            </a:r>
            <a:endParaRPr lang="en-US" altLang="zh-CN" sz="2000" b="1" dirty="0">
              <a:latin typeface="微软雅黑" panose="020B0503020204020204" pitchFamily="34" charset="-122"/>
              <a:ea typeface="微软雅黑" panose="020B0503020204020204" pitchFamily="34" charset="-122"/>
              <a:sym typeface="+mn-ea"/>
            </a:endParaRPr>
          </a:p>
        </p:txBody>
      </p:sp>
      <p:sp>
        <p:nvSpPr>
          <p:cNvPr id="25" name="文本框 24"/>
          <p:cNvSpPr txBox="1"/>
          <p:nvPr>
            <p:custDataLst>
              <p:tags r:id="rId2"/>
            </p:custDataLst>
          </p:nvPr>
        </p:nvSpPr>
        <p:spPr>
          <a:xfrm>
            <a:off x="1915335" y="302996"/>
            <a:ext cx="4794472"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二、把握机遇对于成功的重要意义</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par>
                          <p:cTn id="14" fill="hold">
                            <p:stCondLst>
                              <p:cond delay="500"/>
                            </p:stCondLst>
                            <p:childTnLst>
                              <p:par>
                                <p:cTn id="15" presetID="53" presetClass="entr" presetSubtype="528"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anim calcmode="lin" valueType="num">
                                      <p:cBhvr>
                                        <p:cTn id="20" dur="500" fill="hold"/>
                                        <p:tgtEl>
                                          <p:spTgt spid="2"/>
                                        </p:tgtEl>
                                        <p:attrNameLst>
                                          <p:attrName>ppt_x</p:attrName>
                                        </p:attrNameLst>
                                      </p:cBhvr>
                                      <p:tavLst>
                                        <p:tav tm="0">
                                          <p:val>
                                            <p:fltVal val="0.5"/>
                                          </p:val>
                                        </p:tav>
                                        <p:tav tm="100000">
                                          <p:val>
                                            <p:strVal val="#ppt_x"/>
                                          </p:val>
                                        </p:tav>
                                      </p:tavLst>
                                    </p:anim>
                                    <p:anim calcmode="lin" valueType="num">
                                      <p:cBhvr>
                                        <p:cTn id="21" dur="500" fill="hold"/>
                                        <p:tgtEl>
                                          <p:spTgt spid="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animBg="1"/>
      <p:bldP spid="7" grpId="0" animBg="1"/>
      <p:bldP spid="2"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886070" y="1470066"/>
            <a:ext cx="8280080" cy="3046095"/>
          </a:xfrm>
          <a:prstGeom prst="rect">
            <a:avLst/>
          </a:prstGeom>
          <a:noFill/>
        </p:spPr>
        <p:txBody>
          <a:bodyPr wrap="square">
            <a:spAutoFit/>
          </a:bodyPr>
          <a:lstStyle/>
          <a:p>
            <a:pPr>
              <a:lnSpc>
                <a:spcPct val="150000"/>
              </a:lnSpc>
            </a:pPr>
            <a:r>
              <a:rPr lang="en-US" altLang="zh-CN" sz="1600" b="1" dirty="0"/>
              <a:t>1.</a:t>
            </a:r>
            <a:r>
              <a:rPr lang="zh-CN" altLang="en-US" sz="1600" b="1" dirty="0"/>
              <a:t>机遇是一种客观存在</a:t>
            </a:r>
            <a:endParaRPr lang="en-US" altLang="zh-CN" sz="1600" b="1" dirty="0"/>
          </a:p>
          <a:p>
            <a:pPr>
              <a:lnSpc>
                <a:spcPct val="150000"/>
              </a:lnSpc>
            </a:pPr>
            <a:r>
              <a:rPr lang="zh-CN" altLang="en-US" sz="1600" dirty="0"/>
              <a:t>职业的成长是个人努力与良好机遇的结合，在职业生涯发展的过程中，人们总离不开特定的客观环境和条件。客观事物的发展有内在的规律性，机遇是一种在特定的环境下出现的客观条件。机遇是由一定的社会环境所造就的，它会在一定的时间、地点以某种方式出现在人们面前。在人们的社会实践过程中，当个人的认知能力与某种客观条件相契合时，便可以认为机遇出现了。机遇就在人们的身边，是一种客观存在的事实。机遇作为一种客观存在，是可以被人们所认识和驾驭的。它的出现和消失不以人的主观臆想而产生，也不以人的好恶而发生改变。</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972369" y="1164120"/>
            <a:ext cx="3456384" cy="377036"/>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职业发展与机遇密切相关</a:t>
            </a:r>
            <a:endParaRPr lang="zh-CN" altLang="en-US" sz="20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7" name="任意多边形: 形状 6"/>
          <p:cNvSpPr/>
          <p:nvPr/>
        </p:nvSpPr>
        <p:spPr bwMode="auto">
          <a:xfrm>
            <a:off x="295005" y="1540833"/>
            <a:ext cx="591065" cy="593383"/>
          </a:xfrm>
          <a:custGeom>
            <a:avLst/>
            <a:gdLst>
              <a:gd name="T0" fmla="*/ 128 w 255"/>
              <a:gd name="T1" fmla="*/ 256 h 256"/>
              <a:gd name="T2" fmla="*/ 102 w 255"/>
              <a:gd name="T3" fmla="*/ 252 h 256"/>
              <a:gd name="T4" fmla="*/ 78 w 255"/>
              <a:gd name="T5" fmla="*/ 245 h 256"/>
              <a:gd name="T6" fmla="*/ 56 w 255"/>
              <a:gd name="T7" fmla="*/ 233 h 256"/>
              <a:gd name="T8" fmla="*/ 37 w 255"/>
              <a:gd name="T9" fmla="*/ 218 h 256"/>
              <a:gd name="T10" fmla="*/ 22 w 255"/>
              <a:gd name="T11" fmla="*/ 199 h 256"/>
              <a:gd name="T12" fmla="*/ 10 w 255"/>
              <a:gd name="T13" fmla="*/ 177 h 256"/>
              <a:gd name="T14" fmla="*/ 3 w 255"/>
              <a:gd name="T15" fmla="*/ 153 h 256"/>
              <a:gd name="T16" fmla="*/ 0 w 255"/>
              <a:gd name="T17" fmla="*/ 127 h 256"/>
              <a:gd name="T18" fmla="*/ 0 w 255"/>
              <a:gd name="T19" fmla="*/ 114 h 256"/>
              <a:gd name="T20" fmla="*/ 5 w 255"/>
              <a:gd name="T21" fmla="*/ 89 h 256"/>
              <a:gd name="T22" fmla="*/ 16 w 255"/>
              <a:gd name="T23" fmla="*/ 67 h 256"/>
              <a:gd name="T24" fmla="*/ 29 w 255"/>
              <a:gd name="T25" fmla="*/ 47 h 256"/>
              <a:gd name="T26" fmla="*/ 46 w 255"/>
              <a:gd name="T27" fmla="*/ 29 h 256"/>
              <a:gd name="T28" fmla="*/ 66 w 255"/>
              <a:gd name="T29" fmla="*/ 15 h 256"/>
              <a:gd name="T30" fmla="*/ 90 w 255"/>
              <a:gd name="T31" fmla="*/ 6 h 256"/>
              <a:gd name="T32" fmla="*/ 115 w 255"/>
              <a:gd name="T33" fmla="*/ 1 h 256"/>
              <a:gd name="T34" fmla="*/ 128 w 255"/>
              <a:gd name="T35" fmla="*/ 0 h 256"/>
              <a:gd name="T36" fmla="*/ 154 w 255"/>
              <a:gd name="T37" fmla="*/ 2 h 256"/>
              <a:gd name="T38" fmla="*/ 177 w 255"/>
              <a:gd name="T39" fmla="*/ 10 h 256"/>
              <a:gd name="T40" fmla="*/ 199 w 255"/>
              <a:gd name="T41" fmla="*/ 22 h 256"/>
              <a:gd name="T42" fmla="*/ 218 w 255"/>
              <a:gd name="T43" fmla="*/ 38 h 256"/>
              <a:gd name="T44" fmla="*/ 233 w 255"/>
              <a:gd name="T45" fmla="*/ 56 h 256"/>
              <a:gd name="T46" fmla="*/ 245 w 255"/>
              <a:gd name="T47" fmla="*/ 78 h 256"/>
              <a:gd name="T48" fmla="*/ 253 w 255"/>
              <a:gd name="T49" fmla="*/ 102 h 256"/>
              <a:gd name="T50" fmla="*/ 255 w 255"/>
              <a:gd name="T51" fmla="*/ 127 h 256"/>
              <a:gd name="T52" fmla="*/ 254 w 255"/>
              <a:gd name="T53" fmla="*/ 140 h 256"/>
              <a:gd name="T54" fmla="*/ 249 w 255"/>
              <a:gd name="T55" fmla="*/ 166 h 256"/>
              <a:gd name="T56" fmla="*/ 240 w 255"/>
              <a:gd name="T57" fmla="*/ 189 h 256"/>
              <a:gd name="T58" fmla="*/ 226 w 255"/>
              <a:gd name="T59" fmla="*/ 209 h 256"/>
              <a:gd name="T60" fmla="*/ 209 w 255"/>
              <a:gd name="T61" fmla="*/ 226 h 256"/>
              <a:gd name="T62" fmla="*/ 188 w 255"/>
              <a:gd name="T63" fmla="*/ 239 h 256"/>
              <a:gd name="T64" fmla="*/ 166 w 255"/>
              <a:gd name="T65" fmla="*/ 250 h 256"/>
              <a:gd name="T66" fmla="*/ 141 w 255"/>
              <a:gd name="T67" fmla="*/ 255 h 256"/>
              <a:gd name="T68" fmla="*/ 128 w 255"/>
              <a:gd name="T69"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5" h="256">
                <a:moveTo>
                  <a:pt x="128" y="256"/>
                </a:moveTo>
                <a:lnTo>
                  <a:pt x="128" y="256"/>
                </a:lnTo>
                <a:lnTo>
                  <a:pt x="115" y="255"/>
                </a:lnTo>
                <a:lnTo>
                  <a:pt x="102" y="252"/>
                </a:lnTo>
                <a:lnTo>
                  <a:pt x="90" y="250"/>
                </a:lnTo>
                <a:lnTo>
                  <a:pt x="78" y="245"/>
                </a:lnTo>
                <a:lnTo>
                  <a:pt x="66" y="239"/>
                </a:lnTo>
                <a:lnTo>
                  <a:pt x="56" y="233"/>
                </a:lnTo>
                <a:lnTo>
                  <a:pt x="46" y="226"/>
                </a:lnTo>
                <a:lnTo>
                  <a:pt x="37" y="218"/>
                </a:lnTo>
                <a:lnTo>
                  <a:pt x="29" y="209"/>
                </a:lnTo>
                <a:lnTo>
                  <a:pt x="22" y="199"/>
                </a:lnTo>
                <a:lnTo>
                  <a:pt x="16" y="189"/>
                </a:lnTo>
                <a:lnTo>
                  <a:pt x="10" y="177"/>
                </a:lnTo>
                <a:lnTo>
                  <a:pt x="5" y="166"/>
                </a:lnTo>
                <a:lnTo>
                  <a:pt x="3" y="153"/>
                </a:lnTo>
                <a:lnTo>
                  <a:pt x="0" y="140"/>
                </a:lnTo>
                <a:lnTo>
                  <a:pt x="0" y="127"/>
                </a:lnTo>
                <a:lnTo>
                  <a:pt x="0" y="127"/>
                </a:lnTo>
                <a:lnTo>
                  <a:pt x="0" y="114"/>
                </a:lnTo>
                <a:lnTo>
                  <a:pt x="3" y="102"/>
                </a:lnTo>
                <a:lnTo>
                  <a:pt x="5" y="89"/>
                </a:lnTo>
                <a:lnTo>
                  <a:pt x="10" y="78"/>
                </a:lnTo>
                <a:lnTo>
                  <a:pt x="16" y="67"/>
                </a:lnTo>
                <a:lnTo>
                  <a:pt x="22" y="56"/>
                </a:lnTo>
                <a:lnTo>
                  <a:pt x="29" y="47"/>
                </a:lnTo>
                <a:lnTo>
                  <a:pt x="37" y="38"/>
                </a:lnTo>
                <a:lnTo>
                  <a:pt x="46" y="29"/>
                </a:lnTo>
                <a:lnTo>
                  <a:pt x="56" y="22"/>
                </a:lnTo>
                <a:lnTo>
                  <a:pt x="66" y="15"/>
                </a:lnTo>
                <a:lnTo>
                  <a:pt x="78" y="10"/>
                </a:lnTo>
                <a:lnTo>
                  <a:pt x="90" y="6"/>
                </a:lnTo>
                <a:lnTo>
                  <a:pt x="102" y="2"/>
                </a:lnTo>
                <a:lnTo>
                  <a:pt x="115" y="1"/>
                </a:lnTo>
                <a:lnTo>
                  <a:pt x="128" y="0"/>
                </a:lnTo>
                <a:lnTo>
                  <a:pt x="128" y="0"/>
                </a:lnTo>
                <a:lnTo>
                  <a:pt x="141" y="1"/>
                </a:lnTo>
                <a:lnTo>
                  <a:pt x="154" y="2"/>
                </a:lnTo>
                <a:lnTo>
                  <a:pt x="166" y="6"/>
                </a:lnTo>
                <a:lnTo>
                  <a:pt x="177" y="10"/>
                </a:lnTo>
                <a:lnTo>
                  <a:pt x="188" y="15"/>
                </a:lnTo>
                <a:lnTo>
                  <a:pt x="199" y="22"/>
                </a:lnTo>
                <a:lnTo>
                  <a:pt x="209" y="29"/>
                </a:lnTo>
                <a:lnTo>
                  <a:pt x="218" y="38"/>
                </a:lnTo>
                <a:lnTo>
                  <a:pt x="226" y="47"/>
                </a:lnTo>
                <a:lnTo>
                  <a:pt x="233" y="56"/>
                </a:lnTo>
                <a:lnTo>
                  <a:pt x="240" y="67"/>
                </a:lnTo>
                <a:lnTo>
                  <a:pt x="245" y="78"/>
                </a:lnTo>
                <a:lnTo>
                  <a:pt x="249" y="89"/>
                </a:lnTo>
                <a:lnTo>
                  <a:pt x="253" y="102"/>
                </a:lnTo>
                <a:lnTo>
                  <a:pt x="254" y="114"/>
                </a:lnTo>
                <a:lnTo>
                  <a:pt x="255" y="127"/>
                </a:lnTo>
                <a:lnTo>
                  <a:pt x="255" y="127"/>
                </a:lnTo>
                <a:lnTo>
                  <a:pt x="254" y="140"/>
                </a:lnTo>
                <a:lnTo>
                  <a:pt x="253" y="153"/>
                </a:lnTo>
                <a:lnTo>
                  <a:pt x="249" y="166"/>
                </a:lnTo>
                <a:lnTo>
                  <a:pt x="245" y="177"/>
                </a:lnTo>
                <a:lnTo>
                  <a:pt x="240" y="189"/>
                </a:lnTo>
                <a:lnTo>
                  <a:pt x="233" y="199"/>
                </a:lnTo>
                <a:lnTo>
                  <a:pt x="226" y="209"/>
                </a:lnTo>
                <a:lnTo>
                  <a:pt x="218" y="218"/>
                </a:lnTo>
                <a:lnTo>
                  <a:pt x="209" y="226"/>
                </a:lnTo>
                <a:lnTo>
                  <a:pt x="199" y="233"/>
                </a:lnTo>
                <a:lnTo>
                  <a:pt x="188" y="239"/>
                </a:lnTo>
                <a:lnTo>
                  <a:pt x="177" y="245"/>
                </a:lnTo>
                <a:lnTo>
                  <a:pt x="166" y="250"/>
                </a:lnTo>
                <a:lnTo>
                  <a:pt x="154" y="252"/>
                </a:lnTo>
                <a:lnTo>
                  <a:pt x="141" y="255"/>
                </a:lnTo>
                <a:lnTo>
                  <a:pt x="128" y="256"/>
                </a:lnTo>
                <a:lnTo>
                  <a:pt x="128" y="256"/>
                </a:lnTo>
                <a:close/>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1" name="任意多边形: 形状 10"/>
          <p:cNvSpPr/>
          <p:nvPr/>
        </p:nvSpPr>
        <p:spPr bwMode="auto">
          <a:xfrm>
            <a:off x="407525" y="1684108"/>
            <a:ext cx="312274" cy="312274"/>
          </a:xfrm>
          <a:custGeom>
            <a:avLst/>
            <a:gdLst>
              <a:gd name="T0" fmla="*/ 600 w 1152"/>
              <a:gd name="T1" fmla="*/ 944 h 1153"/>
              <a:gd name="T2" fmla="*/ 578 w 1152"/>
              <a:gd name="T3" fmla="*/ 940 h 1153"/>
              <a:gd name="T4" fmla="*/ 908 w 1152"/>
              <a:gd name="T5" fmla="*/ 1066 h 1153"/>
              <a:gd name="T6" fmla="*/ 367 w 1152"/>
              <a:gd name="T7" fmla="*/ 868 h 1153"/>
              <a:gd name="T8" fmla="*/ 1049 w 1152"/>
              <a:gd name="T9" fmla="*/ 137 h 1153"/>
              <a:gd name="T10" fmla="*/ 367 w 1152"/>
              <a:gd name="T11" fmla="*/ 868 h 1153"/>
              <a:gd name="T12" fmla="*/ 947 w 1152"/>
              <a:gd name="T13" fmla="*/ 193 h 1153"/>
              <a:gd name="T14" fmla="*/ 336 w 1152"/>
              <a:gd name="T15" fmla="*/ 838 h 1153"/>
              <a:gd name="T16" fmla="*/ 113 w 1152"/>
              <a:gd name="T17" fmla="*/ 749 h 1153"/>
              <a:gd name="T18" fmla="*/ 1131 w 1152"/>
              <a:gd name="T19" fmla="*/ 4 h 1153"/>
              <a:gd name="T20" fmla="*/ 1121 w 1152"/>
              <a:gd name="T21" fmla="*/ 1 h 1153"/>
              <a:gd name="T22" fmla="*/ 1110 w 1152"/>
              <a:gd name="T23" fmla="*/ 1 h 1153"/>
              <a:gd name="T24" fmla="*/ 1101 w 1152"/>
              <a:gd name="T25" fmla="*/ 5 h 1153"/>
              <a:gd name="T26" fmla="*/ 16 w 1152"/>
              <a:gd name="T27" fmla="*/ 727 h 1153"/>
              <a:gd name="T28" fmla="*/ 9 w 1152"/>
              <a:gd name="T29" fmla="*/ 734 h 1153"/>
              <a:gd name="T30" fmla="*/ 3 w 1152"/>
              <a:gd name="T31" fmla="*/ 741 h 1153"/>
              <a:gd name="T32" fmla="*/ 0 w 1152"/>
              <a:gd name="T33" fmla="*/ 751 h 1153"/>
              <a:gd name="T34" fmla="*/ 0 w 1152"/>
              <a:gd name="T35" fmla="*/ 761 h 1153"/>
              <a:gd name="T36" fmla="*/ 2 w 1152"/>
              <a:gd name="T37" fmla="*/ 770 h 1153"/>
              <a:gd name="T38" fmla="*/ 8 w 1152"/>
              <a:gd name="T39" fmla="*/ 779 h 1153"/>
              <a:gd name="T40" fmla="*/ 14 w 1152"/>
              <a:gd name="T41" fmla="*/ 785 h 1153"/>
              <a:gd name="T42" fmla="*/ 23 w 1152"/>
              <a:gd name="T43" fmla="*/ 790 h 1153"/>
              <a:gd name="T44" fmla="*/ 436 w 1152"/>
              <a:gd name="T45" fmla="*/ 1134 h 1153"/>
              <a:gd name="T46" fmla="*/ 443 w 1152"/>
              <a:gd name="T47" fmla="*/ 1142 h 1153"/>
              <a:gd name="T48" fmla="*/ 449 w 1152"/>
              <a:gd name="T49" fmla="*/ 1148 h 1153"/>
              <a:gd name="T50" fmla="*/ 458 w 1152"/>
              <a:gd name="T51" fmla="*/ 1152 h 1153"/>
              <a:gd name="T52" fmla="*/ 468 w 1152"/>
              <a:gd name="T53" fmla="*/ 1153 h 1153"/>
              <a:gd name="T54" fmla="*/ 473 w 1152"/>
              <a:gd name="T55" fmla="*/ 1153 h 1153"/>
              <a:gd name="T56" fmla="*/ 482 w 1152"/>
              <a:gd name="T57" fmla="*/ 1150 h 1153"/>
              <a:gd name="T58" fmla="*/ 489 w 1152"/>
              <a:gd name="T59" fmla="*/ 1145 h 1153"/>
              <a:gd name="T60" fmla="*/ 496 w 1152"/>
              <a:gd name="T61" fmla="*/ 1139 h 1153"/>
              <a:gd name="T62" fmla="*/ 573 w 1152"/>
              <a:gd name="T63" fmla="*/ 1010 h 1153"/>
              <a:gd name="T64" fmla="*/ 929 w 1152"/>
              <a:gd name="T65" fmla="*/ 1153 h 1153"/>
              <a:gd name="T66" fmla="*/ 941 w 1152"/>
              <a:gd name="T67" fmla="*/ 1153 h 1153"/>
              <a:gd name="T68" fmla="*/ 949 w 1152"/>
              <a:gd name="T69" fmla="*/ 1150 h 1153"/>
              <a:gd name="T70" fmla="*/ 960 w 1152"/>
              <a:gd name="T71" fmla="*/ 1143 h 1153"/>
              <a:gd name="T72" fmla="*/ 969 w 1152"/>
              <a:gd name="T73" fmla="*/ 1130 h 1153"/>
              <a:gd name="T74" fmla="*/ 1151 w 1152"/>
              <a:gd name="T75" fmla="*/ 42 h 1153"/>
              <a:gd name="T76" fmla="*/ 1151 w 1152"/>
              <a:gd name="T77" fmla="*/ 33 h 1153"/>
              <a:gd name="T78" fmla="*/ 1149 w 1152"/>
              <a:gd name="T79" fmla="*/ 22 h 1153"/>
              <a:gd name="T80" fmla="*/ 1144 w 1152"/>
              <a:gd name="T81" fmla="*/ 13 h 1153"/>
              <a:gd name="T82" fmla="*/ 1135 w 1152"/>
              <a:gd name="T83" fmla="*/ 7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52" h="1153">
                <a:moveTo>
                  <a:pt x="908" y="1066"/>
                </a:moveTo>
                <a:lnTo>
                  <a:pt x="600" y="944"/>
                </a:lnTo>
                <a:lnTo>
                  <a:pt x="590" y="941"/>
                </a:lnTo>
                <a:lnTo>
                  <a:pt x="578" y="940"/>
                </a:lnTo>
                <a:lnTo>
                  <a:pt x="1051" y="205"/>
                </a:lnTo>
                <a:lnTo>
                  <a:pt x="908" y="1066"/>
                </a:lnTo>
                <a:close/>
                <a:moveTo>
                  <a:pt x="367" y="868"/>
                </a:moveTo>
                <a:lnTo>
                  <a:pt x="367" y="868"/>
                </a:lnTo>
                <a:lnTo>
                  <a:pt x="366" y="866"/>
                </a:lnTo>
                <a:lnTo>
                  <a:pt x="1049" y="137"/>
                </a:lnTo>
                <a:lnTo>
                  <a:pt x="468" y="1042"/>
                </a:lnTo>
                <a:lnTo>
                  <a:pt x="367" y="868"/>
                </a:lnTo>
                <a:close/>
                <a:moveTo>
                  <a:pt x="113" y="749"/>
                </a:moveTo>
                <a:lnTo>
                  <a:pt x="947" y="193"/>
                </a:lnTo>
                <a:lnTo>
                  <a:pt x="340" y="842"/>
                </a:lnTo>
                <a:lnTo>
                  <a:pt x="336" y="838"/>
                </a:lnTo>
                <a:lnTo>
                  <a:pt x="332" y="836"/>
                </a:lnTo>
                <a:lnTo>
                  <a:pt x="113" y="749"/>
                </a:lnTo>
                <a:close/>
                <a:moveTo>
                  <a:pt x="1135" y="7"/>
                </a:moveTo>
                <a:lnTo>
                  <a:pt x="1131" y="4"/>
                </a:lnTo>
                <a:lnTo>
                  <a:pt x="1126" y="2"/>
                </a:lnTo>
                <a:lnTo>
                  <a:pt x="1121" y="1"/>
                </a:lnTo>
                <a:lnTo>
                  <a:pt x="1116" y="0"/>
                </a:lnTo>
                <a:lnTo>
                  <a:pt x="1110" y="1"/>
                </a:lnTo>
                <a:lnTo>
                  <a:pt x="1106" y="2"/>
                </a:lnTo>
                <a:lnTo>
                  <a:pt x="1101" y="5"/>
                </a:lnTo>
                <a:lnTo>
                  <a:pt x="1096" y="7"/>
                </a:lnTo>
                <a:lnTo>
                  <a:pt x="16" y="727"/>
                </a:lnTo>
                <a:lnTo>
                  <a:pt x="12" y="730"/>
                </a:lnTo>
                <a:lnTo>
                  <a:pt x="9" y="734"/>
                </a:lnTo>
                <a:lnTo>
                  <a:pt x="5" y="737"/>
                </a:lnTo>
                <a:lnTo>
                  <a:pt x="3" y="741"/>
                </a:lnTo>
                <a:lnTo>
                  <a:pt x="2" y="745"/>
                </a:lnTo>
                <a:lnTo>
                  <a:pt x="0" y="751"/>
                </a:lnTo>
                <a:lnTo>
                  <a:pt x="0" y="755"/>
                </a:lnTo>
                <a:lnTo>
                  <a:pt x="0" y="761"/>
                </a:lnTo>
                <a:lnTo>
                  <a:pt x="1" y="765"/>
                </a:lnTo>
                <a:lnTo>
                  <a:pt x="2" y="770"/>
                </a:lnTo>
                <a:lnTo>
                  <a:pt x="4" y="775"/>
                </a:lnTo>
                <a:lnTo>
                  <a:pt x="8" y="779"/>
                </a:lnTo>
                <a:lnTo>
                  <a:pt x="11" y="782"/>
                </a:lnTo>
                <a:lnTo>
                  <a:pt x="14" y="785"/>
                </a:lnTo>
                <a:lnTo>
                  <a:pt x="18" y="788"/>
                </a:lnTo>
                <a:lnTo>
                  <a:pt x="23" y="790"/>
                </a:lnTo>
                <a:lnTo>
                  <a:pt x="305" y="903"/>
                </a:lnTo>
                <a:lnTo>
                  <a:pt x="436" y="1134"/>
                </a:lnTo>
                <a:lnTo>
                  <a:pt x="440" y="1139"/>
                </a:lnTo>
                <a:lnTo>
                  <a:pt x="443" y="1142"/>
                </a:lnTo>
                <a:lnTo>
                  <a:pt x="446" y="1145"/>
                </a:lnTo>
                <a:lnTo>
                  <a:pt x="449" y="1148"/>
                </a:lnTo>
                <a:lnTo>
                  <a:pt x="454" y="1149"/>
                </a:lnTo>
                <a:lnTo>
                  <a:pt x="458" y="1152"/>
                </a:lnTo>
                <a:lnTo>
                  <a:pt x="463" y="1153"/>
                </a:lnTo>
                <a:lnTo>
                  <a:pt x="468" y="1153"/>
                </a:lnTo>
                <a:lnTo>
                  <a:pt x="468" y="1153"/>
                </a:lnTo>
                <a:lnTo>
                  <a:pt x="473" y="1153"/>
                </a:lnTo>
                <a:lnTo>
                  <a:pt x="477" y="1152"/>
                </a:lnTo>
                <a:lnTo>
                  <a:pt x="482" y="1150"/>
                </a:lnTo>
                <a:lnTo>
                  <a:pt x="486" y="1148"/>
                </a:lnTo>
                <a:lnTo>
                  <a:pt x="489" y="1145"/>
                </a:lnTo>
                <a:lnTo>
                  <a:pt x="494" y="1143"/>
                </a:lnTo>
                <a:lnTo>
                  <a:pt x="496" y="1139"/>
                </a:lnTo>
                <a:lnTo>
                  <a:pt x="499" y="1135"/>
                </a:lnTo>
                <a:lnTo>
                  <a:pt x="573" y="1010"/>
                </a:lnTo>
                <a:lnTo>
                  <a:pt x="922" y="1150"/>
                </a:lnTo>
                <a:lnTo>
                  <a:pt x="929" y="1153"/>
                </a:lnTo>
                <a:lnTo>
                  <a:pt x="936" y="1153"/>
                </a:lnTo>
                <a:lnTo>
                  <a:pt x="941" y="1153"/>
                </a:lnTo>
                <a:lnTo>
                  <a:pt x="945" y="1152"/>
                </a:lnTo>
                <a:lnTo>
                  <a:pt x="949" y="1150"/>
                </a:lnTo>
                <a:lnTo>
                  <a:pt x="954" y="1148"/>
                </a:lnTo>
                <a:lnTo>
                  <a:pt x="960" y="1143"/>
                </a:lnTo>
                <a:lnTo>
                  <a:pt x="966" y="1138"/>
                </a:lnTo>
                <a:lnTo>
                  <a:pt x="969" y="1130"/>
                </a:lnTo>
                <a:lnTo>
                  <a:pt x="972" y="1122"/>
                </a:lnTo>
                <a:lnTo>
                  <a:pt x="1151" y="42"/>
                </a:lnTo>
                <a:lnTo>
                  <a:pt x="1152" y="37"/>
                </a:lnTo>
                <a:lnTo>
                  <a:pt x="1151" y="33"/>
                </a:lnTo>
                <a:lnTo>
                  <a:pt x="1150" y="27"/>
                </a:lnTo>
                <a:lnTo>
                  <a:pt x="1149" y="22"/>
                </a:lnTo>
                <a:lnTo>
                  <a:pt x="1147" y="18"/>
                </a:lnTo>
                <a:lnTo>
                  <a:pt x="1144" y="13"/>
                </a:lnTo>
                <a:lnTo>
                  <a:pt x="1139" y="10"/>
                </a:lnTo>
                <a:lnTo>
                  <a:pt x="1135" y="7"/>
                </a:lnTo>
                <a:close/>
              </a:path>
            </a:pathLst>
          </a:custGeom>
          <a:solidFill>
            <a:schemeClr val="bg1"/>
          </a:solidFill>
          <a:ln>
            <a:noFill/>
          </a:ln>
        </p:spPr>
        <p:txBody>
          <a:bodyPr anchor="ctr"/>
          <a:lstStyle/>
          <a:p>
            <a:pPr algn="ctr"/>
            <a:endParaRPr>
              <a:cs typeface="+mn-ea"/>
              <a:sym typeface="+mn-lt"/>
            </a:endParaRPr>
          </a:p>
        </p:txBody>
      </p:sp>
      <p:sp>
        <p:nvSpPr>
          <p:cNvPr id="25" name="文本框 24"/>
          <p:cNvSpPr txBox="1"/>
          <p:nvPr>
            <p:custDataLst>
              <p:tags r:id="rId1"/>
            </p:custDataLst>
          </p:nvPr>
        </p:nvSpPr>
        <p:spPr>
          <a:xfrm>
            <a:off x="1915335" y="302996"/>
            <a:ext cx="4794472"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二、把握机遇对于成功的重要意义</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53" presetClass="entr" presetSubtype="52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anim calcmode="lin" valueType="num">
                                      <p:cBhvr>
                                        <p:cTn id="14" dur="500" fill="hold"/>
                                        <p:tgtEl>
                                          <p:spTgt spid="9"/>
                                        </p:tgtEl>
                                        <p:attrNameLst>
                                          <p:attrName>ppt_x</p:attrName>
                                        </p:attrNameLst>
                                      </p:cBhvr>
                                      <p:tavLst>
                                        <p:tav tm="0">
                                          <p:val>
                                            <p:fltVal val="0.5"/>
                                          </p:val>
                                        </p:tav>
                                        <p:tav tm="100000">
                                          <p:val>
                                            <p:strVal val="#ppt_x"/>
                                          </p:val>
                                        </p:tav>
                                      </p:tavLst>
                                    </p:anim>
                                    <p:anim calcmode="lin" valueType="num">
                                      <p:cBhvr>
                                        <p:cTn id="15" dur="500" fill="hold"/>
                                        <p:tgtEl>
                                          <p:spTgt spid="9"/>
                                        </p:tgtEl>
                                        <p:attrNameLst>
                                          <p:attrName>ppt_y</p:attrName>
                                        </p:attrNameLst>
                                      </p:cBhvr>
                                      <p:tavLst>
                                        <p:tav tm="0">
                                          <p:val>
                                            <p:fltVal val="0.5"/>
                                          </p:val>
                                        </p:tav>
                                        <p:tav tm="100000">
                                          <p:val>
                                            <p:strVal val="#ppt_y"/>
                                          </p:val>
                                        </p:tav>
                                      </p:tavLst>
                                    </p:anim>
                                  </p:childTnLst>
                                </p:cTn>
                              </p:par>
                              <p:par>
                                <p:cTn id="16" presetID="16" presetClass="entr" presetSubtype="21"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arn(inVertical)">
                                      <p:cBhvr>
                                        <p:cTn id="18" dur="500"/>
                                        <p:tgtEl>
                                          <p:spTgt spid="11"/>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inVertical)">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7" grpId="0" animBg="1"/>
      <p:bldP spid="11"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tint val="94000"/>
                <a:satMod val="80000"/>
                <a:lumMod val="106000"/>
              </a:schemeClr>
            </a:gs>
            <a:gs pos="100000">
              <a:schemeClr val="bg2">
                <a:shade val="80000"/>
              </a:schemeClr>
            </a:gs>
          </a:gsLst>
          <a:path path="circle">
            <a:fillToRect l="43000" r="43000" b="100000"/>
          </a:path>
          <a:tileRect/>
        </a:gradFill>
        <a:effectLst/>
      </p:bgPr>
    </p:bg>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972394" y="1569077"/>
            <a:ext cx="7914803" cy="3046095"/>
          </a:xfrm>
          <a:prstGeom prst="rect">
            <a:avLst/>
          </a:prstGeom>
          <a:noFill/>
        </p:spPr>
        <p:txBody>
          <a:bodyPr wrap="square">
            <a:spAutoFit/>
          </a:bodyPr>
          <a:lstStyle/>
          <a:p>
            <a:pPr>
              <a:lnSpc>
                <a:spcPct val="150000"/>
              </a:lnSpc>
            </a:pPr>
            <a:r>
              <a:rPr lang="en-US" altLang="zh-CN" sz="1600" b="1" dirty="0"/>
              <a:t>2.</a:t>
            </a:r>
            <a:r>
              <a:rPr lang="zh-CN" altLang="en-US" sz="1600" b="1" dirty="0"/>
              <a:t>机遇是职业发展的特殊有利条件</a:t>
            </a:r>
            <a:endParaRPr lang="en-US" altLang="zh-CN" sz="1600" b="1" dirty="0"/>
          </a:p>
          <a:p>
            <a:pPr>
              <a:lnSpc>
                <a:spcPct val="150000"/>
              </a:lnSpc>
            </a:pPr>
            <a:r>
              <a:rPr lang="zh-CN" altLang="en-US" sz="1600" dirty="0"/>
              <a:t>机遇对一个人的成长起着关键的作用，是一种特殊的有利条件。职业生涯发展需要机遇，机遇是职业生涯发展的催化剂。</a:t>
            </a:r>
            <a:endParaRPr lang="en-US" altLang="zh-CN" sz="1600" dirty="0"/>
          </a:p>
          <a:p>
            <a:pPr>
              <a:lnSpc>
                <a:spcPct val="150000"/>
              </a:lnSpc>
            </a:pPr>
            <a:r>
              <a:rPr lang="zh-CN" altLang="en-US" sz="1600" dirty="0"/>
              <a:t>对于一个要实现职业生涯目标的年轻人来说，机遇能够起到催化、引导和促进的作用。它能引领人走向成功，把人带到可以施展才华的地方。机遇好比一匹疾飞的骏马，谁获得了它，就能加快成长的速度，尽快到达职业生涯的成功点。机遇是成才的一个重要的条件，是成功道路上一块重要的奠基石。</a:t>
            </a:r>
            <a:endParaRPr lang="en-US" altLang="zh-CN" sz="1600" dirty="0"/>
          </a:p>
          <a:p>
            <a:pPr>
              <a:lnSpc>
                <a:spcPct val="150000"/>
              </a:lnSpc>
            </a:pPr>
            <a:r>
              <a:rPr lang="zh-CN" altLang="en-US" sz="1600" dirty="0"/>
              <a:t>机遇会带来质的飞跃，没有机遇，就没有展现实力的机会，也就没有成功的可能。</a:t>
            </a:r>
            <a:endParaRPr lang="zh-CN" altLang="en-US" sz="1400" dirty="0">
              <a:latin typeface="楷体" panose="02010609060101010101" pitchFamily="2" charset="-122"/>
              <a:ea typeface="楷体" panose="02010609060101010101" pitchFamily="2"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11" name="椭圆 10"/>
          <p:cNvSpPr/>
          <p:nvPr/>
        </p:nvSpPr>
        <p:spPr>
          <a:xfrm>
            <a:off x="258391" y="1586071"/>
            <a:ext cx="628671" cy="62867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12" name="任意多边形: 形状 11"/>
          <p:cNvSpPr/>
          <p:nvPr/>
        </p:nvSpPr>
        <p:spPr bwMode="auto">
          <a:xfrm>
            <a:off x="413714" y="1735971"/>
            <a:ext cx="295837" cy="343501"/>
          </a:xfrm>
          <a:custGeom>
            <a:avLst/>
            <a:gdLst>
              <a:gd name="connsiteX0" fmla="*/ 216694 w 285750"/>
              <a:gd name="connsiteY0" fmla="*/ 153987 h 331788"/>
              <a:gd name="connsiteX1" fmla="*/ 206375 w 285750"/>
              <a:gd name="connsiteY1" fmla="*/ 165100 h 331788"/>
              <a:gd name="connsiteX2" fmla="*/ 216694 w 285750"/>
              <a:gd name="connsiteY2" fmla="*/ 176213 h 331788"/>
              <a:gd name="connsiteX3" fmla="*/ 227013 w 285750"/>
              <a:gd name="connsiteY3" fmla="*/ 165100 h 331788"/>
              <a:gd name="connsiteX4" fmla="*/ 216694 w 285750"/>
              <a:gd name="connsiteY4" fmla="*/ 153987 h 331788"/>
              <a:gd name="connsiteX5" fmla="*/ 224703 w 285750"/>
              <a:gd name="connsiteY5" fmla="*/ 77497 h 331788"/>
              <a:gd name="connsiteX6" fmla="*/ 231198 w 285750"/>
              <a:gd name="connsiteY6" fmla="*/ 89174 h 331788"/>
              <a:gd name="connsiteX7" fmla="*/ 226002 w 285750"/>
              <a:gd name="connsiteY7" fmla="*/ 121609 h 331788"/>
              <a:gd name="connsiteX8" fmla="*/ 226002 w 285750"/>
              <a:gd name="connsiteY8" fmla="*/ 122906 h 331788"/>
              <a:gd name="connsiteX9" fmla="*/ 262371 w 285750"/>
              <a:gd name="connsiteY9" fmla="*/ 173505 h 331788"/>
              <a:gd name="connsiteX10" fmla="*/ 271463 w 285750"/>
              <a:gd name="connsiteY10" fmla="*/ 173505 h 331788"/>
              <a:gd name="connsiteX11" fmla="*/ 285750 w 285750"/>
              <a:gd name="connsiteY11" fmla="*/ 187777 h 331788"/>
              <a:gd name="connsiteX12" fmla="*/ 285750 w 285750"/>
              <a:gd name="connsiteY12" fmla="*/ 220212 h 331788"/>
              <a:gd name="connsiteX13" fmla="*/ 271463 w 285750"/>
              <a:gd name="connsiteY13" fmla="*/ 233186 h 331788"/>
              <a:gd name="connsiteX14" fmla="*/ 262371 w 285750"/>
              <a:gd name="connsiteY14" fmla="*/ 233186 h 331788"/>
              <a:gd name="connsiteX15" fmla="*/ 231198 w 285750"/>
              <a:gd name="connsiteY15" fmla="*/ 282487 h 331788"/>
              <a:gd name="connsiteX16" fmla="*/ 229899 w 285750"/>
              <a:gd name="connsiteY16" fmla="*/ 282487 h 331788"/>
              <a:gd name="connsiteX17" fmla="*/ 228600 w 285750"/>
              <a:gd name="connsiteY17" fmla="*/ 283784 h 331788"/>
              <a:gd name="connsiteX18" fmla="*/ 214313 w 285750"/>
              <a:gd name="connsiteY18" fmla="*/ 313625 h 331788"/>
              <a:gd name="connsiteX19" fmla="*/ 214313 w 285750"/>
              <a:gd name="connsiteY19" fmla="*/ 324004 h 331788"/>
              <a:gd name="connsiteX20" fmla="*/ 206519 w 285750"/>
              <a:gd name="connsiteY20" fmla="*/ 331788 h 331788"/>
              <a:gd name="connsiteX21" fmla="*/ 162358 w 285750"/>
              <a:gd name="connsiteY21" fmla="*/ 331788 h 331788"/>
              <a:gd name="connsiteX22" fmla="*/ 155863 w 285750"/>
              <a:gd name="connsiteY22" fmla="*/ 324004 h 331788"/>
              <a:gd name="connsiteX23" fmla="*/ 155863 w 285750"/>
              <a:gd name="connsiteY23" fmla="*/ 314922 h 331788"/>
              <a:gd name="connsiteX24" fmla="*/ 140277 w 285750"/>
              <a:gd name="connsiteY24" fmla="*/ 314922 h 331788"/>
              <a:gd name="connsiteX25" fmla="*/ 120794 w 285750"/>
              <a:gd name="connsiteY25" fmla="*/ 313625 h 331788"/>
              <a:gd name="connsiteX26" fmla="*/ 120794 w 285750"/>
              <a:gd name="connsiteY26" fmla="*/ 324004 h 331788"/>
              <a:gd name="connsiteX27" fmla="*/ 114300 w 285750"/>
              <a:gd name="connsiteY27" fmla="*/ 331788 h 331788"/>
              <a:gd name="connsiteX28" fmla="*/ 70138 w 285750"/>
              <a:gd name="connsiteY28" fmla="*/ 331788 h 331788"/>
              <a:gd name="connsiteX29" fmla="*/ 62345 w 285750"/>
              <a:gd name="connsiteY29" fmla="*/ 325301 h 331788"/>
              <a:gd name="connsiteX30" fmla="*/ 62345 w 285750"/>
              <a:gd name="connsiteY30" fmla="*/ 321409 h 331788"/>
              <a:gd name="connsiteX31" fmla="*/ 46759 w 285750"/>
              <a:gd name="connsiteY31" fmla="*/ 282487 h 331788"/>
              <a:gd name="connsiteX32" fmla="*/ 24678 w 285750"/>
              <a:gd name="connsiteY32" fmla="*/ 250052 h 331788"/>
              <a:gd name="connsiteX33" fmla="*/ 16885 w 285750"/>
              <a:gd name="connsiteY33" fmla="*/ 227996 h 331788"/>
              <a:gd name="connsiteX34" fmla="*/ 14287 w 285750"/>
              <a:gd name="connsiteY34" fmla="*/ 204643 h 331788"/>
              <a:gd name="connsiteX35" fmla="*/ 23379 w 285750"/>
              <a:gd name="connsiteY35" fmla="*/ 163126 h 331788"/>
              <a:gd name="connsiteX36" fmla="*/ 84426 w 285750"/>
              <a:gd name="connsiteY36" fmla="*/ 183884 h 331788"/>
              <a:gd name="connsiteX37" fmla="*/ 181841 w 285750"/>
              <a:gd name="connsiteY37" fmla="*/ 107337 h 331788"/>
              <a:gd name="connsiteX38" fmla="*/ 192232 w 285750"/>
              <a:gd name="connsiteY38" fmla="*/ 90471 h 331788"/>
              <a:gd name="connsiteX39" fmla="*/ 224703 w 285750"/>
              <a:gd name="connsiteY39" fmla="*/ 77497 h 331788"/>
              <a:gd name="connsiteX40" fmla="*/ 79893 w 285750"/>
              <a:gd name="connsiteY40" fmla="*/ 26987 h 331788"/>
              <a:gd name="connsiteX41" fmla="*/ 76005 w 285750"/>
              <a:gd name="connsiteY41" fmla="*/ 30840 h 331788"/>
              <a:gd name="connsiteX42" fmla="*/ 76005 w 285750"/>
              <a:gd name="connsiteY42" fmla="*/ 35977 h 331788"/>
              <a:gd name="connsiteX43" fmla="*/ 72118 w 285750"/>
              <a:gd name="connsiteY43" fmla="*/ 42398 h 331788"/>
              <a:gd name="connsiteX44" fmla="*/ 53975 w 285750"/>
              <a:gd name="connsiteY44" fmla="*/ 64231 h 331788"/>
              <a:gd name="connsiteX45" fmla="*/ 66934 w 285750"/>
              <a:gd name="connsiteY45" fmla="*/ 84779 h 331788"/>
              <a:gd name="connsiteX46" fmla="*/ 83781 w 285750"/>
              <a:gd name="connsiteY46" fmla="*/ 92485 h 331788"/>
              <a:gd name="connsiteX47" fmla="*/ 88965 w 285750"/>
              <a:gd name="connsiteY47" fmla="*/ 96337 h 331788"/>
              <a:gd name="connsiteX48" fmla="*/ 87669 w 285750"/>
              <a:gd name="connsiteY48" fmla="*/ 110464 h 331788"/>
              <a:gd name="connsiteX49" fmla="*/ 77301 w 285750"/>
              <a:gd name="connsiteY49" fmla="*/ 111749 h 331788"/>
              <a:gd name="connsiteX50" fmla="*/ 61750 w 285750"/>
              <a:gd name="connsiteY50" fmla="*/ 106612 h 331788"/>
              <a:gd name="connsiteX51" fmla="*/ 56567 w 285750"/>
              <a:gd name="connsiteY51" fmla="*/ 109180 h 331788"/>
              <a:gd name="connsiteX52" fmla="*/ 53975 w 285750"/>
              <a:gd name="connsiteY52" fmla="*/ 116886 h 331788"/>
              <a:gd name="connsiteX53" fmla="*/ 56567 w 285750"/>
              <a:gd name="connsiteY53" fmla="*/ 123307 h 331788"/>
              <a:gd name="connsiteX54" fmla="*/ 70822 w 285750"/>
              <a:gd name="connsiteY54" fmla="*/ 127160 h 331788"/>
              <a:gd name="connsiteX55" fmla="*/ 74710 w 285750"/>
              <a:gd name="connsiteY55" fmla="*/ 131013 h 331788"/>
              <a:gd name="connsiteX56" fmla="*/ 74710 w 285750"/>
              <a:gd name="connsiteY56" fmla="*/ 137434 h 331788"/>
              <a:gd name="connsiteX57" fmla="*/ 78597 w 285750"/>
              <a:gd name="connsiteY57" fmla="*/ 140003 h 331788"/>
              <a:gd name="connsiteX58" fmla="*/ 86373 w 285750"/>
              <a:gd name="connsiteY58" fmla="*/ 140003 h 331788"/>
              <a:gd name="connsiteX59" fmla="*/ 90261 w 285750"/>
              <a:gd name="connsiteY59" fmla="*/ 137434 h 331788"/>
              <a:gd name="connsiteX60" fmla="*/ 90261 w 285750"/>
              <a:gd name="connsiteY60" fmla="*/ 129728 h 331788"/>
              <a:gd name="connsiteX61" fmla="*/ 92852 w 285750"/>
              <a:gd name="connsiteY61" fmla="*/ 125876 h 331788"/>
              <a:gd name="connsiteX62" fmla="*/ 107108 w 285750"/>
              <a:gd name="connsiteY62" fmla="*/ 116886 h 331788"/>
              <a:gd name="connsiteX63" fmla="*/ 99332 w 285750"/>
              <a:gd name="connsiteY63" fmla="*/ 78358 h 331788"/>
              <a:gd name="connsiteX64" fmla="*/ 85077 w 285750"/>
              <a:gd name="connsiteY64" fmla="*/ 71936 h 331788"/>
              <a:gd name="connsiteX65" fmla="*/ 77301 w 285750"/>
              <a:gd name="connsiteY65" fmla="*/ 68084 h 331788"/>
              <a:gd name="connsiteX66" fmla="*/ 79893 w 285750"/>
              <a:gd name="connsiteY66" fmla="*/ 56525 h 331788"/>
              <a:gd name="connsiteX67" fmla="*/ 83781 w 285750"/>
              <a:gd name="connsiteY67" fmla="*/ 55241 h 331788"/>
              <a:gd name="connsiteX68" fmla="*/ 101924 w 285750"/>
              <a:gd name="connsiteY68" fmla="*/ 59094 h 331788"/>
              <a:gd name="connsiteX69" fmla="*/ 105812 w 285750"/>
              <a:gd name="connsiteY69" fmla="*/ 56525 h 331788"/>
              <a:gd name="connsiteX70" fmla="*/ 109699 w 285750"/>
              <a:gd name="connsiteY70" fmla="*/ 47535 h 331788"/>
              <a:gd name="connsiteX71" fmla="*/ 107108 w 285750"/>
              <a:gd name="connsiteY71" fmla="*/ 43682 h 331788"/>
              <a:gd name="connsiteX72" fmla="*/ 95444 w 285750"/>
              <a:gd name="connsiteY72" fmla="*/ 39830 h 331788"/>
              <a:gd name="connsiteX73" fmla="*/ 90261 w 285750"/>
              <a:gd name="connsiteY73" fmla="*/ 34692 h 331788"/>
              <a:gd name="connsiteX74" fmla="*/ 83781 w 285750"/>
              <a:gd name="connsiteY74" fmla="*/ 26987 h 331788"/>
              <a:gd name="connsiteX75" fmla="*/ 79893 w 285750"/>
              <a:gd name="connsiteY75" fmla="*/ 26987 h 331788"/>
              <a:gd name="connsiteX76" fmla="*/ 83344 w 285750"/>
              <a:gd name="connsiteY76" fmla="*/ 0 h 331788"/>
              <a:gd name="connsiteX77" fmla="*/ 166688 w 285750"/>
              <a:gd name="connsiteY77" fmla="*/ 83344 h 331788"/>
              <a:gd name="connsiteX78" fmla="*/ 83344 w 285750"/>
              <a:gd name="connsiteY78" fmla="*/ 166688 h 331788"/>
              <a:gd name="connsiteX79" fmla="*/ 0 w 285750"/>
              <a:gd name="connsiteY79" fmla="*/ 83344 h 331788"/>
              <a:gd name="connsiteX80" fmla="*/ 83344 w 285750"/>
              <a:gd name="connsiteY8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5750" h="331788">
                <a:moveTo>
                  <a:pt x="216694" y="153987"/>
                </a:moveTo>
                <a:cubicBezTo>
                  <a:pt x="210995" y="153987"/>
                  <a:pt x="206375" y="158962"/>
                  <a:pt x="206375" y="165100"/>
                </a:cubicBezTo>
                <a:cubicBezTo>
                  <a:pt x="206375" y="171238"/>
                  <a:pt x="210995" y="176213"/>
                  <a:pt x="216694" y="176213"/>
                </a:cubicBezTo>
                <a:cubicBezTo>
                  <a:pt x="222393" y="176213"/>
                  <a:pt x="227013" y="171238"/>
                  <a:pt x="227013" y="165100"/>
                </a:cubicBezTo>
                <a:cubicBezTo>
                  <a:pt x="227013" y="158962"/>
                  <a:pt x="222393" y="153987"/>
                  <a:pt x="216694" y="153987"/>
                </a:cubicBezTo>
                <a:close/>
                <a:moveTo>
                  <a:pt x="224703" y="77497"/>
                </a:moveTo>
                <a:cubicBezTo>
                  <a:pt x="231198" y="76200"/>
                  <a:pt x="235094" y="83984"/>
                  <a:pt x="231198" y="89174"/>
                </a:cubicBezTo>
                <a:cubicBezTo>
                  <a:pt x="227301" y="96958"/>
                  <a:pt x="222106" y="108635"/>
                  <a:pt x="226002" y="121609"/>
                </a:cubicBezTo>
                <a:cubicBezTo>
                  <a:pt x="226002" y="121609"/>
                  <a:pt x="226002" y="122906"/>
                  <a:pt x="226002" y="122906"/>
                </a:cubicBezTo>
                <a:cubicBezTo>
                  <a:pt x="242888" y="137178"/>
                  <a:pt x="255876" y="154044"/>
                  <a:pt x="262371" y="173505"/>
                </a:cubicBezTo>
                <a:cubicBezTo>
                  <a:pt x="262371" y="173505"/>
                  <a:pt x="262371" y="173505"/>
                  <a:pt x="271463" y="173505"/>
                </a:cubicBezTo>
                <a:cubicBezTo>
                  <a:pt x="279256" y="173505"/>
                  <a:pt x="285750" y="179992"/>
                  <a:pt x="285750" y="187777"/>
                </a:cubicBezTo>
                <a:cubicBezTo>
                  <a:pt x="285750" y="187777"/>
                  <a:pt x="285750" y="187777"/>
                  <a:pt x="285750" y="220212"/>
                </a:cubicBezTo>
                <a:cubicBezTo>
                  <a:pt x="285750" y="226699"/>
                  <a:pt x="279256" y="233186"/>
                  <a:pt x="271463" y="233186"/>
                </a:cubicBezTo>
                <a:cubicBezTo>
                  <a:pt x="271463" y="233186"/>
                  <a:pt x="271463" y="233186"/>
                  <a:pt x="262371" y="233186"/>
                </a:cubicBezTo>
                <a:cubicBezTo>
                  <a:pt x="257175" y="251349"/>
                  <a:pt x="245485" y="268215"/>
                  <a:pt x="231198" y="282487"/>
                </a:cubicBezTo>
                <a:cubicBezTo>
                  <a:pt x="231198" y="282487"/>
                  <a:pt x="229899" y="282487"/>
                  <a:pt x="229899" y="282487"/>
                </a:cubicBezTo>
                <a:cubicBezTo>
                  <a:pt x="229899" y="282487"/>
                  <a:pt x="229899" y="282487"/>
                  <a:pt x="228600" y="283784"/>
                </a:cubicBezTo>
                <a:cubicBezTo>
                  <a:pt x="215611" y="295461"/>
                  <a:pt x="214313" y="309732"/>
                  <a:pt x="214313" y="313625"/>
                </a:cubicBezTo>
                <a:cubicBezTo>
                  <a:pt x="214313" y="313625"/>
                  <a:pt x="214313" y="313625"/>
                  <a:pt x="214313" y="324004"/>
                </a:cubicBezTo>
                <a:cubicBezTo>
                  <a:pt x="214313" y="329193"/>
                  <a:pt x="210416" y="331788"/>
                  <a:pt x="206519" y="331788"/>
                </a:cubicBezTo>
                <a:cubicBezTo>
                  <a:pt x="206519" y="331788"/>
                  <a:pt x="206519" y="331788"/>
                  <a:pt x="162358" y="331788"/>
                </a:cubicBezTo>
                <a:cubicBezTo>
                  <a:pt x="158461" y="331788"/>
                  <a:pt x="155863" y="327896"/>
                  <a:pt x="155863" y="324004"/>
                </a:cubicBezTo>
                <a:cubicBezTo>
                  <a:pt x="155863" y="324004"/>
                  <a:pt x="155863" y="324004"/>
                  <a:pt x="155863" y="314922"/>
                </a:cubicBezTo>
                <a:cubicBezTo>
                  <a:pt x="150668" y="314922"/>
                  <a:pt x="145472" y="314922"/>
                  <a:pt x="140277" y="314922"/>
                </a:cubicBezTo>
                <a:cubicBezTo>
                  <a:pt x="133783" y="314922"/>
                  <a:pt x="127288" y="314922"/>
                  <a:pt x="120794" y="313625"/>
                </a:cubicBezTo>
                <a:cubicBezTo>
                  <a:pt x="120794" y="313625"/>
                  <a:pt x="120794" y="313625"/>
                  <a:pt x="120794" y="324004"/>
                </a:cubicBezTo>
                <a:cubicBezTo>
                  <a:pt x="120794" y="329193"/>
                  <a:pt x="118196" y="331788"/>
                  <a:pt x="114300" y="331788"/>
                </a:cubicBezTo>
                <a:cubicBezTo>
                  <a:pt x="114300" y="331788"/>
                  <a:pt x="114300" y="331788"/>
                  <a:pt x="70138" y="331788"/>
                </a:cubicBezTo>
                <a:cubicBezTo>
                  <a:pt x="66242" y="331788"/>
                  <a:pt x="63644" y="329193"/>
                  <a:pt x="62345" y="325301"/>
                </a:cubicBezTo>
                <a:cubicBezTo>
                  <a:pt x="62345" y="325301"/>
                  <a:pt x="62345" y="325301"/>
                  <a:pt x="62345" y="321409"/>
                </a:cubicBezTo>
                <a:cubicBezTo>
                  <a:pt x="62345" y="313625"/>
                  <a:pt x="59747" y="296758"/>
                  <a:pt x="46759" y="282487"/>
                </a:cubicBezTo>
                <a:cubicBezTo>
                  <a:pt x="36368" y="272108"/>
                  <a:pt x="29873" y="260431"/>
                  <a:pt x="24678" y="250052"/>
                </a:cubicBezTo>
                <a:cubicBezTo>
                  <a:pt x="20781" y="242267"/>
                  <a:pt x="18183" y="235780"/>
                  <a:pt x="16885" y="227996"/>
                </a:cubicBezTo>
                <a:cubicBezTo>
                  <a:pt x="14287" y="220212"/>
                  <a:pt x="14287" y="212427"/>
                  <a:pt x="14287" y="204643"/>
                </a:cubicBezTo>
                <a:cubicBezTo>
                  <a:pt x="14287" y="190371"/>
                  <a:pt x="16885" y="176100"/>
                  <a:pt x="23379" y="163126"/>
                </a:cubicBezTo>
                <a:cubicBezTo>
                  <a:pt x="40264" y="176100"/>
                  <a:pt x="61046" y="183884"/>
                  <a:pt x="84426" y="183884"/>
                </a:cubicBezTo>
                <a:cubicBezTo>
                  <a:pt x="131185" y="183884"/>
                  <a:pt x="171450" y="151449"/>
                  <a:pt x="181841" y="107337"/>
                </a:cubicBezTo>
                <a:cubicBezTo>
                  <a:pt x="183139" y="100850"/>
                  <a:pt x="187036" y="94363"/>
                  <a:pt x="192232" y="90471"/>
                </a:cubicBezTo>
                <a:cubicBezTo>
                  <a:pt x="198726" y="83984"/>
                  <a:pt x="209117" y="78795"/>
                  <a:pt x="224703" y="77497"/>
                </a:cubicBezTo>
                <a:close/>
                <a:moveTo>
                  <a:pt x="79893" y="26987"/>
                </a:moveTo>
                <a:cubicBezTo>
                  <a:pt x="77301" y="26987"/>
                  <a:pt x="76005" y="28271"/>
                  <a:pt x="76005" y="30840"/>
                </a:cubicBezTo>
                <a:cubicBezTo>
                  <a:pt x="76005" y="30840"/>
                  <a:pt x="76005" y="30840"/>
                  <a:pt x="76005" y="35977"/>
                </a:cubicBezTo>
                <a:cubicBezTo>
                  <a:pt x="76005" y="39830"/>
                  <a:pt x="76005" y="39830"/>
                  <a:pt x="72118" y="42398"/>
                </a:cubicBezTo>
                <a:cubicBezTo>
                  <a:pt x="61750" y="44967"/>
                  <a:pt x="55271" y="52672"/>
                  <a:pt x="53975" y="64231"/>
                </a:cubicBezTo>
                <a:cubicBezTo>
                  <a:pt x="53975" y="73221"/>
                  <a:pt x="59159" y="80926"/>
                  <a:pt x="66934" y="84779"/>
                </a:cubicBezTo>
                <a:cubicBezTo>
                  <a:pt x="72118" y="88632"/>
                  <a:pt x="78597" y="89916"/>
                  <a:pt x="83781" y="92485"/>
                </a:cubicBezTo>
                <a:cubicBezTo>
                  <a:pt x="85077" y="93769"/>
                  <a:pt x="87669" y="95053"/>
                  <a:pt x="88965" y="96337"/>
                </a:cubicBezTo>
                <a:cubicBezTo>
                  <a:pt x="94148" y="100190"/>
                  <a:pt x="94148" y="107896"/>
                  <a:pt x="87669" y="110464"/>
                </a:cubicBezTo>
                <a:cubicBezTo>
                  <a:pt x="83781" y="111749"/>
                  <a:pt x="81189" y="111749"/>
                  <a:pt x="77301" y="111749"/>
                </a:cubicBezTo>
                <a:cubicBezTo>
                  <a:pt x="72118" y="110464"/>
                  <a:pt x="66934" y="109180"/>
                  <a:pt x="61750" y="106612"/>
                </a:cubicBezTo>
                <a:cubicBezTo>
                  <a:pt x="59159" y="105327"/>
                  <a:pt x="57863" y="105327"/>
                  <a:pt x="56567" y="109180"/>
                </a:cubicBezTo>
                <a:cubicBezTo>
                  <a:pt x="55271" y="111749"/>
                  <a:pt x="55271" y="114317"/>
                  <a:pt x="53975" y="116886"/>
                </a:cubicBezTo>
                <a:cubicBezTo>
                  <a:pt x="53975" y="120739"/>
                  <a:pt x="53975" y="120739"/>
                  <a:pt x="56567" y="123307"/>
                </a:cubicBezTo>
                <a:cubicBezTo>
                  <a:pt x="61750" y="124591"/>
                  <a:pt x="66934" y="125876"/>
                  <a:pt x="70822" y="127160"/>
                </a:cubicBezTo>
                <a:cubicBezTo>
                  <a:pt x="74710" y="127160"/>
                  <a:pt x="74710" y="127160"/>
                  <a:pt x="74710" y="131013"/>
                </a:cubicBezTo>
                <a:cubicBezTo>
                  <a:pt x="74710" y="133581"/>
                  <a:pt x="74710" y="134866"/>
                  <a:pt x="74710" y="137434"/>
                </a:cubicBezTo>
                <a:cubicBezTo>
                  <a:pt x="74710" y="138718"/>
                  <a:pt x="76005" y="140003"/>
                  <a:pt x="78597" y="140003"/>
                </a:cubicBezTo>
                <a:cubicBezTo>
                  <a:pt x="81189" y="141287"/>
                  <a:pt x="83781" y="141287"/>
                  <a:pt x="86373" y="140003"/>
                </a:cubicBezTo>
                <a:cubicBezTo>
                  <a:pt x="88965" y="140003"/>
                  <a:pt x="90261" y="140003"/>
                  <a:pt x="90261" y="137434"/>
                </a:cubicBezTo>
                <a:cubicBezTo>
                  <a:pt x="90261" y="134866"/>
                  <a:pt x="90261" y="132297"/>
                  <a:pt x="90261" y="129728"/>
                </a:cubicBezTo>
                <a:cubicBezTo>
                  <a:pt x="90261" y="127160"/>
                  <a:pt x="91557" y="125876"/>
                  <a:pt x="92852" y="125876"/>
                </a:cubicBezTo>
                <a:cubicBezTo>
                  <a:pt x="99332" y="124591"/>
                  <a:pt x="103220" y="120739"/>
                  <a:pt x="107108" y="116886"/>
                </a:cubicBezTo>
                <a:cubicBezTo>
                  <a:pt x="117475" y="104043"/>
                  <a:pt x="113587" y="87348"/>
                  <a:pt x="99332" y="78358"/>
                </a:cubicBezTo>
                <a:cubicBezTo>
                  <a:pt x="94148" y="75789"/>
                  <a:pt x="90261" y="74505"/>
                  <a:pt x="85077" y="71936"/>
                </a:cubicBezTo>
                <a:cubicBezTo>
                  <a:pt x="82485" y="71936"/>
                  <a:pt x="79893" y="70652"/>
                  <a:pt x="77301" y="68084"/>
                </a:cubicBezTo>
                <a:cubicBezTo>
                  <a:pt x="73414" y="64231"/>
                  <a:pt x="73414" y="59094"/>
                  <a:pt x="79893" y="56525"/>
                </a:cubicBezTo>
                <a:cubicBezTo>
                  <a:pt x="81189" y="55241"/>
                  <a:pt x="82485" y="55241"/>
                  <a:pt x="83781" y="55241"/>
                </a:cubicBezTo>
                <a:cubicBezTo>
                  <a:pt x="90261" y="55241"/>
                  <a:pt x="95444" y="56525"/>
                  <a:pt x="101924" y="59094"/>
                </a:cubicBezTo>
                <a:cubicBezTo>
                  <a:pt x="104516" y="60378"/>
                  <a:pt x="105812" y="60378"/>
                  <a:pt x="105812" y="56525"/>
                </a:cubicBezTo>
                <a:cubicBezTo>
                  <a:pt x="107108" y="53957"/>
                  <a:pt x="108403" y="51388"/>
                  <a:pt x="109699" y="47535"/>
                </a:cubicBezTo>
                <a:cubicBezTo>
                  <a:pt x="109699" y="46251"/>
                  <a:pt x="108403" y="44967"/>
                  <a:pt x="107108" y="43682"/>
                </a:cubicBezTo>
                <a:cubicBezTo>
                  <a:pt x="103220" y="42398"/>
                  <a:pt x="99332" y="41114"/>
                  <a:pt x="95444" y="39830"/>
                </a:cubicBezTo>
                <a:cubicBezTo>
                  <a:pt x="90261" y="39830"/>
                  <a:pt x="90261" y="39830"/>
                  <a:pt x="90261" y="34692"/>
                </a:cubicBezTo>
                <a:cubicBezTo>
                  <a:pt x="90261" y="26987"/>
                  <a:pt x="90261" y="26987"/>
                  <a:pt x="83781" y="26987"/>
                </a:cubicBezTo>
                <a:cubicBezTo>
                  <a:pt x="83781" y="26987"/>
                  <a:pt x="83781" y="26987"/>
                  <a:pt x="79893" y="26987"/>
                </a:cubicBezTo>
                <a:close/>
                <a:moveTo>
                  <a:pt x="83344" y="0"/>
                </a:moveTo>
                <a:cubicBezTo>
                  <a:pt x="129374" y="0"/>
                  <a:pt x="166688" y="37314"/>
                  <a:pt x="166688" y="83344"/>
                </a:cubicBezTo>
                <a:cubicBezTo>
                  <a:pt x="166688" y="129374"/>
                  <a:pt x="129374" y="166688"/>
                  <a:pt x="83344" y="166688"/>
                </a:cubicBezTo>
                <a:cubicBezTo>
                  <a:pt x="37314" y="166688"/>
                  <a:pt x="0" y="129374"/>
                  <a:pt x="0" y="83344"/>
                </a:cubicBezTo>
                <a:cubicBezTo>
                  <a:pt x="0" y="37314"/>
                  <a:pt x="37314" y="0"/>
                  <a:pt x="8334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 name="文本框 1"/>
          <p:cNvSpPr txBox="1"/>
          <p:nvPr>
            <p:custDataLst>
              <p:tags r:id="rId1"/>
            </p:custDataLst>
          </p:nvPr>
        </p:nvSpPr>
        <p:spPr>
          <a:xfrm>
            <a:off x="972369" y="1164120"/>
            <a:ext cx="3456384" cy="377036"/>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职业发展与机遇密切相关</a:t>
            </a:r>
            <a:endParaRPr lang="zh-CN" altLang="en-US" sz="2000" b="1" dirty="0">
              <a:latin typeface="微软雅黑" panose="020B0503020204020204" pitchFamily="34" charset="-122"/>
              <a:ea typeface="微软雅黑" panose="020B0503020204020204" pitchFamily="34" charset="-122"/>
            </a:endParaRPr>
          </a:p>
        </p:txBody>
      </p:sp>
      <p:sp>
        <p:nvSpPr>
          <p:cNvPr id="25" name="文本框 24"/>
          <p:cNvSpPr txBox="1"/>
          <p:nvPr>
            <p:custDataLst>
              <p:tags r:id="rId2"/>
            </p:custDataLst>
          </p:nvPr>
        </p:nvSpPr>
        <p:spPr>
          <a:xfrm>
            <a:off x="1915335" y="302996"/>
            <a:ext cx="4794472"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二、把握机遇对于成功的重要意义</a:t>
            </a:r>
            <a:endParaRPr lang="zh-CN" altLang="en-US" sz="2400" b="1"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par>
                          <p:cTn id="14" fill="hold">
                            <p:stCondLst>
                              <p:cond delay="500"/>
                            </p:stCondLst>
                            <p:childTnLst>
                              <p:par>
                                <p:cTn id="15" presetID="53" presetClass="entr" presetSubtype="528"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anim calcmode="lin" valueType="num">
                                      <p:cBhvr>
                                        <p:cTn id="20" dur="500" fill="hold"/>
                                        <p:tgtEl>
                                          <p:spTgt spid="2"/>
                                        </p:tgtEl>
                                        <p:attrNameLst>
                                          <p:attrName>ppt_x</p:attrName>
                                        </p:attrNameLst>
                                      </p:cBhvr>
                                      <p:tavLst>
                                        <p:tav tm="0">
                                          <p:val>
                                            <p:fltVal val="0.5"/>
                                          </p:val>
                                        </p:tav>
                                        <p:tav tm="100000">
                                          <p:val>
                                            <p:strVal val="#ppt_x"/>
                                          </p:val>
                                        </p:tav>
                                      </p:tavLst>
                                    </p:anim>
                                    <p:anim calcmode="lin" valueType="num">
                                      <p:cBhvr>
                                        <p:cTn id="21" dur="500" fill="hold"/>
                                        <p:tgtEl>
                                          <p:spTgt spid="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animBg="1"/>
      <p:bldP spid="2"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68338" y="1348408"/>
            <a:ext cx="8401859" cy="3415030"/>
          </a:xfrm>
          <a:prstGeom prst="rect">
            <a:avLst/>
          </a:prstGeom>
          <a:noFill/>
        </p:spPr>
        <p:txBody>
          <a:bodyPr wrap="square">
            <a:spAutoFit/>
          </a:bodyPr>
          <a:lstStyle/>
          <a:p>
            <a:pPr>
              <a:lnSpc>
                <a:spcPct val="150000"/>
              </a:lnSpc>
            </a:pPr>
            <a:r>
              <a:rPr lang="zh-CN" altLang="en-US" sz="1600" b="1" dirty="0"/>
              <a:t>      </a:t>
            </a:r>
            <a:r>
              <a:rPr lang="en-US" altLang="zh-CN" sz="1600" b="1" dirty="0"/>
              <a:t>3.</a:t>
            </a:r>
            <a:r>
              <a:rPr lang="zh-CN" altLang="en-US" sz="1600" b="1" dirty="0"/>
              <a:t>机遇可以被创造出来</a:t>
            </a:r>
            <a:endParaRPr lang="zh-CN" altLang="en-US" sz="1600" b="1" dirty="0"/>
          </a:p>
          <a:p>
            <a:pPr>
              <a:lnSpc>
                <a:spcPct val="150000"/>
              </a:lnSpc>
            </a:pPr>
            <a:r>
              <a:rPr lang="zh-CN" altLang="en-US" sz="1600" dirty="0"/>
              <a:t> </a:t>
            </a:r>
            <a:r>
              <a:rPr lang="en-US" altLang="zh-CN" sz="1600" dirty="0"/>
              <a:t>       </a:t>
            </a:r>
            <a:r>
              <a:rPr lang="zh-CN" altLang="en-US" sz="1600" dirty="0"/>
              <a:t>培根曾说：“只有</a:t>
            </a:r>
            <a:r>
              <a:rPr lang="zh-CN" altLang="en-US" sz="1600" dirty="0">
                <a:solidFill>
                  <a:srgbClr val="FF0000"/>
                </a:solidFill>
              </a:rPr>
              <a:t>愚者才等待机会，而智者则造就机会</a:t>
            </a:r>
            <a:r>
              <a:rPr lang="zh-CN" altLang="en-US" sz="1600" dirty="0"/>
              <a:t>。”职场上的成功，在很大程度上取决于个人是否善于创造机遇。一个有志于获得职业成功的人，仅仅依靠才能和努力是远远不够的，还应当善于创造机遇。要创造机遇，首先要到发展空间较大的地方去。例如，国家重点支持的领域、重点发展的地方，新兴的领域，以及自己擅长的领域。在这些领域中，个人更容易创造出属于自己的机遇。习惯虽小，力量却是巨大的，且影响深远。</a:t>
            </a:r>
            <a:endParaRPr lang="en-US" altLang="zh-CN" sz="1600" dirty="0"/>
          </a:p>
          <a:p>
            <a:pPr>
              <a:lnSpc>
                <a:spcPct val="150000"/>
              </a:lnSpc>
            </a:pPr>
            <a:r>
              <a:rPr lang="en-US" altLang="zh-CN" sz="1600" dirty="0"/>
              <a:t>      </a:t>
            </a:r>
            <a:r>
              <a:rPr lang="zh-CN" altLang="en-US" sz="1600" dirty="0"/>
              <a:t>一个善于为自己创造机遇的人，能够用最简单的行为方式与人结交，并且保持良好的人际互动，累积相互之间的信任。当时机来临时，就能主动创造并掌控机遇，开创令人羡慕的事业。创造机遇的过程本身就是对自身能力的一次大大的提升。</a:t>
            </a:r>
            <a:endParaRPr lang="zh-CN" altLang="en-US" sz="1400" dirty="0">
              <a:latin typeface="楷体" panose="02010609060101010101" pitchFamily="2" charset="-122"/>
              <a:ea typeface="楷体" panose="02010609060101010101" pitchFamily="2"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2" name="文本框 1"/>
          <p:cNvSpPr txBox="1"/>
          <p:nvPr>
            <p:custDataLst>
              <p:tags r:id="rId1"/>
            </p:custDataLst>
          </p:nvPr>
        </p:nvSpPr>
        <p:spPr>
          <a:xfrm>
            <a:off x="828224" y="971080"/>
            <a:ext cx="3456384" cy="377036"/>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二</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职业发展与机遇密切相关</a:t>
            </a:r>
            <a:endParaRPr lang="zh-CN" altLang="en-US" sz="2000" b="1" dirty="0">
              <a:latin typeface="微软雅黑" panose="020B0503020204020204" pitchFamily="34" charset="-122"/>
              <a:ea typeface="微软雅黑" panose="020B0503020204020204" pitchFamily="34" charset="-122"/>
            </a:endParaRPr>
          </a:p>
        </p:txBody>
      </p:sp>
      <p:sp>
        <p:nvSpPr>
          <p:cNvPr id="25" name="文本框 24"/>
          <p:cNvSpPr txBox="1"/>
          <p:nvPr>
            <p:custDataLst>
              <p:tags r:id="rId2"/>
            </p:custDataLst>
          </p:nvPr>
        </p:nvSpPr>
        <p:spPr>
          <a:xfrm>
            <a:off x="1915335" y="302996"/>
            <a:ext cx="4794472"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二、把握机遇对于成功的重要意义</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53" presetClass="entr" presetSubtype="52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anim calcmode="lin" valueType="num">
                                      <p:cBhvr>
                                        <p:cTn id="14" dur="500" fill="hold"/>
                                        <p:tgtEl>
                                          <p:spTgt spid="2"/>
                                        </p:tgtEl>
                                        <p:attrNameLst>
                                          <p:attrName>ppt_x</p:attrName>
                                        </p:attrNameLst>
                                      </p:cBhvr>
                                      <p:tavLst>
                                        <p:tav tm="0">
                                          <p:val>
                                            <p:fltVal val="0.5"/>
                                          </p:val>
                                        </p:tav>
                                        <p:tav tm="100000">
                                          <p:val>
                                            <p:strVal val="#ppt_x"/>
                                          </p:val>
                                        </p:tav>
                                      </p:tavLst>
                                    </p:anim>
                                    <p:anim calcmode="lin" valueType="num">
                                      <p:cBhvr>
                                        <p:cTn id="15" dur="500" fill="hold"/>
                                        <p:tgtEl>
                                          <p:spTgt spid="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91414" y="1608313"/>
            <a:ext cx="8545875" cy="1938020"/>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1.</a:t>
            </a:r>
            <a:r>
              <a:rPr lang="zh-CN" altLang="en-US" sz="1600" b="1" dirty="0">
                <a:solidFill>
                  <a:schemeClr val="accent1"/>
                </a:solidFill>
                <a:latin typeface="微软雅黑" panose="020B0503020204020204" pitchFamily="34" charset="-122"/>
                <a:ea typeface="微软雅黑" panose="020B0503020204020204" pitchFamily="34" charset="-122"/>
              </a:rPr>
              <a:t>平凡岗位与成功</a:t>
            </a:r>
            <a:endParaRPr lang="zh-CN" altLang="en-US"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t>人生是平凡的，许多工作岗位也是平凡的。很多人却在平凡岗位上取得了成功。每个平凡的岗位都有着不平凡之处，成功的关键在于人们能够在平凡的岗位上做出不平凡的业绩。在平凡的岗位上，付出自己的汗水和艰辛，收获的是不一样的成果。</a:t>
            </a:r>
            <a:r>
              <a:rPr lang="zh-CN" altLang="en-US" sz="1600" dirty="0">
                <a:solidFill>
                  <a:schemeClr val="accent2"/>
                </a:solidFill>
              </a:rPr>
              <a:t>平凡岗位有着不平凡的意义，对社会发展同样起着重要的影响作用。</a:t>
            </a:r>
            <a:r>
              <a:rPr lang="zh-CN" altLang="en-US" sz="1600" dirty="0"/>
              <a:t>只要在平凡的岗位上用心经营，每个人都可以成为各个行业的专家、权威和成功人士。工作岗位虽然是普通的，但是它孕育着高尚和伟大。一个人只有立足于平凡的岗位和释放自己的光和热，才能实现自我价值，取得成功。</a:t>
            </a:r>
            <a:endParaRPr lang="zh-CN" altLang="en-US" sz="1600" dirty="0"/>
          </a:p>
        </p:txBody>
      </p:sp>
      <p:sp>
        <p:nvSpPr>
          <p:cNvPr id="9" name="文本框 8"/>
          <p:cNvSpPr txBox="1"/>
          <p:nvPr/>
        </p:nvSpPr>
        <p:spPr>
          <a:xfrm>
            <a:off x="1908498" y="303010"/>
            <a:ext cx="4824536" cy="438592"/>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zh-CN" altLang="en-US" sz="2400" b="1" dirty="0">
                <a:latin typeface="微软雅黑" panose="020B0503020204020204" pitchFamily="34" charset="-122"/>
                <a:ea typeface="微软雅黑" panose="020B0503020204020204" pitchFamily="34" charset="-122"/>
              </a:rPr>
              <a:t>三、平凡岗位和机遇对成功的影响</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53" presetClass="entr" presetSubtype="52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anim calcmode="lin" valueType="num">
                                      <p:cBhvr>
                                        <p:cTn id="14" dur="500" fill="hold"/>
                                        <p:tgtEl>
                                          <p:spTgt spid="9"/>
                                        </p:tgtEl>
                                        <p:attrNameLst>
                                          <p:attrName>ppt_x</p:attrName>
                                        </p:attrNameLst>
                                      </p:cBhvr>
                                      <p:tavLst>
                                        <p:tav tm="0">
                                          <p:val>
                                            <p:fltVal val="0.5"/>
                                          </p:val>
                                        </p:tav>
                                        <p:tav tm="100000">
                                          <p:val>
                                            <p:strVal val="#ppt_x"/>
                                          </p:val>
                                        </p:tav>
                                      </p:tavLst>
                                    </p:anim>
                                    <p:anim calcmode="lin" valueType="num">
                                      <p:cBhvr>
                                        <p:cTn id="15" dur="500" fill="hold"/>
                                        <p:tgtEl>
                                          <p:spTgt spid="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98748" y="1463868"/>
            <a:ext cx="8826573" cy="2922905"/>
          </a:xfrm>
          <a:prstGeom prst="rect">
            <a:avLst/>
          </a:prstGeom>
          <a:noFill/>
        </p:spPr>
        <p:txBody>
          <a:bodyPr wrap="square">
            <a:spAutoFit/>
          </a:bodyPr>
          <a:lstStyle/>
          <a:p>
            <a:pPr>
              <a:lnSpc>
                <a:spcPct val="150000"/>
              </a:lnSpc>
            </a:pPr>
            <a:r>
              <a:rPr lang="en-US" altLang="zh-CN" sz="1600" b="1" dirty="0">
                <a:solidFill>
                  <a:schemeClr val="accent2"/>
                </a:solidFill>
                <a:latin typeface="微软雅黑" panose="020B0503020204020204" pitchFamily="34" charset="-122"/>
                <a:ea typeface="微软雅黑" panose="020B0503020204020204" pitchFamily="34" charset="-122"/>
              </a:rPr>
              <a:t>2.</a:t>
            </a:r>
            <a:r>
              <a:rPr lang="zh-CN" altLang="en-US" sz="1600" b="1" dirty="0">
                <a:solidFill>
                  <a:schemeClr val="accent2"/>
                </a:solidFill>
                <a:latin typeface="微软雅黑" panose="020B0503020204020204" pitchFamily="34" charset="-122"/>
                <a:ea typeface="微软雅黑" panose="020B0503020204020204" pitchFamily="34" charset="-122"/>
              </a:rPr>
              <a:t>成功在于发现机遇</a:t>
            </a:r>
            <a:endParaRPr lang="zh-CN" altLang="en-US" sz="1600" b="1" dirty="0">
              <a:solidFill>
                <a:schemeClr val="accent2"/>
              </a:solidFill>
              <a:latin typeface="微软雅黑" panose="020B0503020204020204" pitchFamily="34" charset="-122"/>
              <a:ea typeface="微软雅黑" panose="020B0503020204020204" pitchFamily="34" charset="-122"/>
            </a:endParaRPr>
          </a:p>
          <a:p>
            <a:r>
              <a:rPr lang="zh-CN" altLang="en-US" sz="1600" dirty="0"/>
              <a:t>有的人成就很多，有的人却一事无成，有的人常常抱怨自己没有遇到良好的机遇去实现成功。</a:t>
            </a:r>
            <a:r>
              <a:rPr lang="zh-CN" altLang="en-US" sz="1600" dirty="0">
                <a:solidFill>
                  <a:schemeClr val="accent1"/>
                </a:solidFill>
              </a:rPr>
              <a:t>其实，机遇总是有的，关键在于面对新出现的形势时能否发现机遇。</a:t>
            </a:r>
            <a:r>
              <a:rPr lang="zh-CN" altLang="en-US" sz="1600" dirty="0"/>
              <a:t>有的人缺乏捕捉信息的意识，以坐等为主，等待机遇的到来，而不是主动去争取、去发现机遇，结果一事无成。只有那些拥有敏锐洞察力、善于观察细节的人，才能把机遇发掘出来。</a:t>
            </a:r>
            <a:endParaRPr lang="en-US" altLang="zh-CN" sz="1600" dirty="0"/>
          </a:p>
          <a:p>
            <a:r>
              <a:rPr lang="zh-CN" altLang="en-US" sz="1600" dirty="0"/>
              <a:t>  实际上，人们身边并不缺少机遇，缺少的是发现机遇的眼睛。对于多样化的机遇，不管其以何种形式出现在人们面前，只要人们打开眼界，提高自己的敏感性，各种机遇都能被发现。因为机遇的出现总是由于某种客观的原因引发的，它具有某种必然性的基础。要以见微知著的敏感，在只言片语的闲聊中发现有价值的信息，从中听出名堂，找到机遇。在日常生活中，要用自己精明的头脑细心研究问题，观察入微，发现难得的机遇，增强对信息的敏感性，提高自己识别机遇的能力，在众多的信息当中敏锐地发现对自己有价值的信息，发现别人看不到的机遇。</a:t>
            </a:r>
            <a:endParaRPr lang="zh-CN" altLang="en-US" sz="1400" dirty="0">
              <a:latin typeface="楷体" panose="02010609060101010101" pitchFamily="2" charset="-122"/>
              <a:ea typeface="楷体" panose="02010609060101010101" pitchFamily="2" charset="-122"/>
            </a:endParaRPr>
          </a:p>
        </p:txBody>
      </p:sp>
      <p:sp>
        <p:nvSpPr>
          <p:cNvPr id="11" name="文本框 10"/>
          <p:cNvSpPr txBox="1"/>
          <p:nvPr/>
        </p:nvSpPr>
        <p:spPr>
          <a:xfrm>
            <a:off x="1908498" y="303010"/>
            <a:ext cx="4824536" cy="438592"/>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zh-CN" altLang="en-US" sz="2400" b="1" dirty="0">
                <a:latin typeface="微软雅黑" panose="020B0503020204020204" pitchFamily="34" charset="-122"/>
                <a:ea typeface="微软雅黑" panose="020B0503020204020204" pitchFamily="34" charset="-122"/>
              </a:rPr>
              <a:t>三、平凡岗位和机遇对成功的影响</a:t>
            </a:r>
            <a:endParaRPr lang="zh-CN" altLang="en-US" sz="2400" b="1" dirty="0">
              <a:latin typeface="微软雅黑" panose="020B0503020204020204" pitchFamily="34" charset="-122"/>
              <a:ea typeface="微软雅黑" panose="020B0503020204020204" pitchFamily="34" charset="-122"/>
            </a:endParaRPr>
          </a:p>
        </p:txBody>
      </p:sp>
      <p:sp>
        <p:nvSpPr>
          <p:cNvPr id="12" name="等腰三角形 11"/>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53" presetClass="entr" presetSubtype="52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anim calcmode="lin" valueType="num">
                                      <p:cBhvr>
                                        <p:cTn id="14" dur="500" fill="hold"/>
                                        <p:tgtEl>
                                          <p:spTgt spid="11"/>
                                        </p:tgtEl>
                                        <p:attrNameLst>
                                          <p:attrName>ppt_x</p:attrName>
                                        </p:attrNameLst>
                                      </p:cBhvr>
                                      <p:tavLst>
                                        <p:tav tm="0">
                                          <p:val>
                                            <p:fltVal val="0.5"/>
                                          </p:val>
                                        </p:tav>
                                        <p:tav tm="100000">
                                          <p:val>
                                            <p:strVal val="#ppt_x"/>
                                          </p:val>
                                        </p:tav>
                                      </p:tavLst>
                                    </p:anim>
                                    <p:anim calcmode="lin" valueType="num">
                                      <p:cBhvr>
                                        <p:cTn id="15" dur="500" fill="hold"/>
                                        <p:tgtEl>
                                          <p:spTgt spid="1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540346" y="1374183"/>
            <a:ext cx="8511108" cy="3046095"/>
          </a:xfrm>
          <a:prstGeom prst="rect">
            <a:avLst/>
          </a:prstGeom>
          <a:noFill/>
        </p:spPr>
        <p:txBody>
          <a:bodyPr wrap="square">
            <a:spAutoFit/>
          </a:bodyPr>
          <a:lstStyle/>
          <a:p>
            <a:pPr>
              <a:lnSpc>
                <a:spcPct val="150000"/>
              </a:lnSpc>
            </a:pPr>
            <a:r>
              <a:rPr lang="en-US" altLang="zh-CN" sz="1600" b="1" dirty="0">
                <a:latin typeface="微软雅黑" panose="020B0503020204020204" pitchFamily="34" charset="-122"/>
                <a:ea typeface="微软雅黑" panose="020B0503020204020204" pitchFamily="34" charset="-122"/>
              </a:rPr>
              <a:t>1.</a:t>
            </a:r>
            <a:r>
              <a:rPr lang="zh-CN" altLang="en-US" sz="1600" b="1" dirty="0">
                <a:latin typeface="微软雅黑" panose="020B0503020204020204" pitchFamily="34" charset="-122"/>
                <a:ea typeface="微软雅黑" panose="020B0503020204020204" pitchFamily="34" charset="-122"/>
              </a:rPr>
              <a:t>职业生涯管理的概念</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accent2"/>
                </a:solidFill>
              </a:rPr>
              <a:t>职业生涯管理是指个人确定自己的职业发展目标，并为了实现职业发展目标而进行的设计与开发的一系列活动的过程。</a:t>
            </a:r>
            <a:endParaRPr lang="en-US" altLang="zh-CN" sz="1600" dirty="0">
              <a:solidFill>
                <a:schemeClr val="accent2"/>
              </a:solidFill>
            </a:endParaRPr>
          </a:p>
          <a:p>
            <a:pPr>
              <a:lnSpc>
                <a:spcPct val="150000"/>
              </a:lnSpc>
            </a:pPr>
            <a:r>
              <a:rPr lang="zh-CN" altLang="en-US" sz="1600" dirty="0"/>
              <a:t>它利用工作中的各种机微课职业生涯规划的管理会，采取各种职业发展策略和措施，建立自我与企业的双赢关系，形成紧密的利益共同体。它使个人的发展目标与企业、社会的发展目标相互联系、相互协调，是为实现自己的职业目标而积累知识、开发技能的一个过程。</a:t>
            </a:r>
            <a:endParaRPr lang="en-US" altLang="zh-CN" sz="1600" dirty="0"/>
          </a:p>
          <a:p>
            <a:pPr>
              <a:lnSpc>
                <a:spcPct val="150000"/>
              </a:lnSpc>
            </a:pPr>
            <a:r>
              <a:rPr lang="zh-CN" altLang="en-US" sz="1600" dirty="0"/>
              <a:t>职业生涯管理分为两类：一类是个人职业生涯管理，另一类是企业职业生涯管理。本章所讲的职业生涯管理主要是个人职业生涯管理。</a:t>
            </a:r>
            <a:endParaRPr lang="en-US" altLang="zh-CN" dirty="0">
              <a:latin typeface="楷体" panose="02010609060101010101" pitchFamily="2" charset="-122"/>
              <a:ea typeface="楷体" panose="02010609060101010101" pitchFamily="2" charset="-122"/>
            </a:endParaRPr>
          </a:p>
        </p:txBody>
      </p:sp>
      <p:sp>
        <p:nvSpPr>
          <p:cNvPr id="8" name="文本框 7"/>
          <p:cNvSpPr txBox="1"/>
          <p:nvPr/>
        </p:nvSpPr>
        <p:spPr>
          <a:xfrm>
            <a:off x="612299" y="988189"/>
            <a:ext cx="3490092" cy="368300"/>
          </a:xfrm>
          <a:prstGeom prst="rect">
            <a:avLst/>
          </a:prstGeom>
          <a:noFill/>
        </p:spPr>
        <p:txBody>
          <a:bodyPr wrap="square">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职业生涯管理的基本内涵</a:t>
            </a:r>
            <a:endParaRPr lang="zh-CN" altLang="en-US" sz="18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1771729" y="273794"/>
            <a:ext cx="5098073"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一、职业生涯管理的基本内涵及主体</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8" name="文本框 7"/>
          <p:cNvSpPr txBox="1"/>
          <p:nvPr/>
        </p:nvSpPr>
        <p:spPr>
          <a:xfrm>
            <a:off x="491414" y="1588340"/>
            <a:ext cx="8329851" cy="2676525"/>
          </a:xfrm>
          <a:prstGeom prst="rect">
            <a:avLst/>
          </a:prstGeom>
          <a:noFill/>
        </p:spPr>
        <p:txBody>
          <a:bodyPr wrap="square">
            <a:spAutoFit/>
          </a:bodyPr>
          <a:lstStyle/>
          <a:p>
            <a:pPr>
              <a:lnSpc>
                <a:spcPct val="150000"/>
              </a:lnSpc>
            </a:pPr>
            <a:r>
              <a:rPr lang="en-US" altLang="zh-CN" sz="1600" b="1" dirty="0">
                <a:solidFill>
                  <a:schemeClr val="accent1"/>
                </a:solidFill>
                <a:latin typeface="微软雅黑" panose="020B0503020204020204" pitchFamily="34" charset="-122"/>
                <a:ea typeface="微软雅黑" panose="020B0503020204020204" pitchFamily="34" charset="-122"/>
              </a:rPr>
              <a:t>3.</a:t>
            </a:r>
            <a:r>
              <a:rPr lang="zh-CN" altLang="en-US" sz="1600" b="1" dirty="0">
                <a:solidFill>
                  <a:schemeClr val="accent1"/>
                </a:solidFill>
                <a:latin typeface="微软雅黑" panose="020B0503020204020204" pitchFamily="34" charset="-122"/>
                <a:ea typeface="微软雅黑" panose="020B0503020204020204" pitchFamily="34" charset="-122"/>
              </a:rPr>
              <a:t>刻苦努力是成功的保障</a:t>
            </a:r>
            <a:endParaRPr lang="zh-CN" altLang="en-US" sz="1600" b="1" dirty="0">
              <a:solidFill>
                <a:schemeClr val="accent1"/>
              </a:solidFill>
              <a:latin typeface="微软雅黑" panose="020B0503020204020204" pitchFamily="34" charset="-122"/>
              <a:ea typeface="微软雅黑" panose="020B0503020204020204" pitchFamily="34" charset="-122"/>
            </a:endParaRPr>
          </a:p>
          <a:p>
            <a:r>
              <a:rPr lang="zh-CN" altLang="en-US" sz="1600" dirty="0">
                <a:solidFill>
                  <a:schemeClr val="accent2"/>
                </a:solidFill>
              </a:rPr>
              <a:t>成功有两个原因，一个是外因，另一个是内因。机遇是外因，个人的刻苦努力是内因。</a:t>
            </a:r>
            <a:r>
              <a:rPr lang="zh-CN" altLang="en-US" sz="1600" dirty="0"/>
              <a:t>外因是非根本性的，是变化的条件。是金子总会有发光的时候，有能力、有实力的人处处都是机遇。机遇提供给个人的仅仅是一次机会，而要打造一番事业，就取决于个人的努力程度。世界上没有一个成功者是不经过努力而得到成功的，刻苦努力是成功的保障。把握机遇的杠杆，把努力作为一个支点，人们就将掌控整个世界。</a:t>
            </a:r>
            <a:endParaRPr lang="en-US" altLang="zh-CN" sz="1600" dirty="0"/>
          </a:p>
          <a:p>
            <a:r>
              <a:rPr lang="zh-CN" altLang="en-US" sz="1600" dirty="0"/>
              <a:t>一个人的成功不是一朝一夕就能实现的，而是经过长期勤奋刻苦地在自己的专业领域里努力拼搏的结果。成功的关键在于勤奋。历史上有许多思想家、科学家、艺术家、作家，这些成功的人士都是勤劳的人。任何成功都不会唾手可得，要想成功，勤奋就是最好的资本。成功来自积极的努力，勤奋能够创造奇迹。不肯付出应有的努力怎会有想要的收获。</a:t>
            </a:r>
            <a:endParaRPr lang="zh-CN" altLang="en-US" sz="1400" dirty="0">
              <a:latin typeface="楷体" panose="02010609060101010101" pitchFamily="2" charset="-122"/>
              <a:ea typeface="楷体" panose="02010609060101010101" pitchFamily="2" charset="-122"/>
            </a:endParaRPr>
          </a:p>
        </p:txBody>
      </p:sp>
      <p:sp>
        <p:nvSpPr>
          <p:cNvPr id="9" name="文本框 8"/>
          <p:cNvSpPr txBox="1"/>
          <p:nvPr/>
        </p:nvSpPr>
        <p:spPr>
          <a:xfrm>
            <a:off x="1908498" y="303010"/>
            <a:ext cx="4824536" cy="438592"/>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9" tIns="34295" rIns="68589" bIns="34295" rtlCol="0">
            <a:spAutoFit/>
          </a:bodyPr>
          <a:lstStyle/>
          <a:p>
            <a:r>
              <a:rPr lang="zh-CN" altLang="en-US" sz="2400" b="1" dirty="0">
                <a:latin typeface="微软雅黑" panose="020B0503020204020204" pitchFamily="34" charset="-122"/>
                <a:ea typeface="微软雅黑" panose="020B0503020204020204" pitchFamily="34" charset="-122"/>
              </a:rPr>
              <a:t>三、平凡岗位和机遇对成功的影响</a:t>
            </a:r>
            <a:endParaRPr lang="zh-CN" altLang="en-US" sz="2400" b="1" dirty="0">
              <a:latin typeface="微软雅黑" panose="020B0503020204020204" pitchFamily="34" charset="-122"/>
              <a:ea typeface="微软雅黑" panose="020B0503020204020204" pitchFamily="34" charset="-122"/>
            </a:endParaRPr>
          </a:p>
        </p:txBody>
      </p:sp>
      <p:sp>
        <p:nvSpPr>
          <p:cNvPr id="10" name="等腰三角形 9"/>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53" presetClass="entr" presetSubtype="52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anim calcmode="lin" valueType="num">
                                      <p:cBhvr>
                                        <p:cTn id="14" dur="500" fill="hold"/>
                                        <p:tgtEl>
                                          <p:spTgt spid="9"/>
                                        </p:tgtEl>
                                        <p:attrNameLst>
                                          <p:attrName>ppt_x</p:attrName>
                                        </p:attrNameLst>
                                      </p:cBhvr>
                                      <p:tavLst>
                                        <p:tav tm="0">
                                          <p:val>
                                            <p:fltVal val="0.5"/>
                                          </p:val>
                                        </p:tav>
                                        <p:tav tm="100000">
                                          <p:val>
                                            <p:strVal val="#ppt_x"/>
                                          </p:val>
                                        </p:tav>
                                      </p:tavLst>
                                    </p:anim>
                                    <p:anim calcmode="lin" valueType="num">
                                      <p:cBhvr>
                                        <p:cTn id="15" dur="500" fill="hold"/>
                                        <p:tgtEl>
                                          <p:spTgt spid="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z="1000" smtClean="0"/>
            </a:fld>
            <a:endParaRPr lang="zh-CN" altLang="en-US" sz="1000"/>
          </a:p>
        </p:txBody>
      </p:sp>
      <p:sp>
        <p:nvSpPr>
          <p:cNvPr id="7" name="PA-A000320150714E26PPSH-4285"/>
          <p:cNvSpPr/>
          <p:nvPr>
            <p:custDataLst>
              <p:tags r:id="rId1"/>
            </p:custDataLst>
          </p:nvPr>
        </p:nvSpPr>
        <p:spPr bwMode="auto">
          <a:xfrm>
            <a:off x="184652" y="94858"/>
            <a:ext cx="359958" cy="347859"/>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lumMod val="75000"/>
            </a:schemeClr>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楷体" panose="0201060906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楷体" panose="02010609060101010101" pitchFamily="2" charset="-122"/>
                <a:cs typeface="+mn-cs"/>
              </a:defRPr>
            </a:lvl9pPr>
          </a:lstStyle>
          <a:p>
            <a:endParaRPr lang="zh-CN" altLang="en-US" sz="1800" dirty="0">
              <a:latin typeface="楷体" panose="02010609060101010101" pitchFamily="2" charset="-122"/>
            </a:endParaRPr>
          </a:p>
        </p:txBody>
      </p:sp>
      <p:sp>
        <p:nvSpPr>
          <p:cNvPr id="8" name="文本框 7"/>
          <p:cNvSpPr txBox="1"/>
          <p:nvPr/>
        </p:nvSpPr>
        <p:spPr>
          <a:xfrm>
            <a:off x="544610" y="39285"/>
            <a:ext cx="6911275" cy="460375"/>
          </a:xfrm>
          <a:prstGeom prst="rect">
            <a:avLst/>
          </a:prstGeom>
          <a:noFill/>
        </p:spPr>
        <p:txBody>
          <a:bodyPr wrap="square" rtlCol="0">
            <a:spAutoFit/>
          </a:bodyPr>
          <a:lstStyle/>
          <a:p>
            <a:r>
              <a:rPr lang="zh-CN" altLang="en-US" sz="2400" b="1" dirty="0">
                <a:solidFill>
                  <a:schemeClr val="accent1">
                    <a:lumMod val="75000"/>
                  </a:schemeClr>
                </a:solidFill>
                <a:latin typeface="微软雅黑" panose="020B0503020204020204" pitchFamily="34" charset="-122"/>
                <a:ea typeface="微软雅黑" panose="020B0503020204020204" pitchFamily="34" charset="-122"/>
              </a:rPr>
              <a:t>学习探究</a:t>
            </a:r>
            <a:endParaRPr lang="zh-CN" altLang="en-US" sz="2400" b="1" dirty="0">
              <a:solidFill>
                <a:schemeClr val="accent1">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988" y="556755"/>
            <a:ext cx="9143612" cy="0"/>
          </a:xfrm>
          <a:prstGeom prst="line">
            <a:avLst/>
          </a:prstGeom>
          <a:ln w="9525" cap="flat" cmpd="sng" algn="ctr">
            <a:solidFill>
              <a:srgbClr val="00B05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文本框 3"/>
          <p:cNvSpPr txBox="1"/>
          <p:nvPr/>
        </p:nvSpPr>
        <p:spPr>
          <a:xfrm>
            <a:off x="3168455" y="2323748"/>
            <a:ext cx="4811269" cy="737235"/>
          </a:xfrm>
          <a:prstGeom prst="rect">
            <a:avLst/>
          </a:prstGeom>
          <a:noFill/>
        </p:spPr>
        <p:txBody>
          <a:bodyPr wrap="square" rtlCol="0">
            <a:spAutoFit/>
          </a:bodyPr>
          <a:p>
            <a:r>
              <a:rPr lang="zh-CN" altLang="en-US" sz="2100" b="1">
                <a:hlinkClick r:id="rId2" action="ppaction://hlinkfile"/>
              </a:rPr>
              <a:t>“课程思政”融入大学生职业生涯规划课程中的实践探索</a:t>
            </a:r>
            <a:endParaRPr lang="zh-CN" altLang="en-US" sz="2100" b="1"/>
          </a:p>
        </p:txBody>
      </p:sp>
      <p:pic>
        <p:nvPicPr>
          <p:cNvPr id="5" name="图片 4"/>
          <p:cNvPicPr>
            <a:picLocks noChangeAspect="1"/>
          </p:cNvPicPr>
          <p:nvPr/>
        </p:nvPicPr>
        <p:blipFill>
          <a:blip r:embed="rId3"/>
          <a:stretch>
            <a:fillRect/>
          </a:stretch>
        </p:blipFill>
        <p:spPr>
          <a:xfrm>
            <a:off x="252448" y="1422082"/>
            <a:ext cx="2636410" cy="230060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20"/>
          <p:cNvSpPr/>
          <p:nvPr/>
        </p:nvSpPr>
        <p:spPr>
          <a:xfrm>
            <a:off x="274505" y="1189427"/>
            <a:ext cx="218527" cy="218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2" name="Oval 21"/>
          <p:cNvSpPr/>
          <p:nvPr/>
        </p:nvSpPr>
        <p:spPr>
          <a:xfrm>
            <a:off x="269395" y="2026082"/>
            <a:ext cx="218527" cy="2185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Oval 22"/>
          <p:cNvSpPr/>
          <p:nvPr/>
        </p:nvSpPr>
        <p:spPr>
          <a:xfrm>
            <a:off x="269395" y="2832701"/>
            <a:ext cx="218527" cy="2185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612354" y="1087758"/>
            <a:ext cx="8496944" cy="707886"/>
          </a:xfrm>
          <a:prstGeom prst="rect">
            <a:avLst/>
          </a:prstGeom>
          <a:noFill/>
        </p:spPr>
        <p:txBody>
          <a:bodyPr wrap="square">
            <a:spAutoFit/>
          </a:bodyPr>
          <a:lstStyle/>
          <a:p>
            <a:r>
              <a:rPr lang="en-US" altLang="zh-CN" sz="2000" b="1" dirty="0"/>
              <a:t>1.</a:t>
            </a:r>
            <a:r>
              <a:rPr lang="zh-CN" altLang="en-US" sz="2000" b="1" dirty="0"/>
              <a:t>为了能在激烈的市场竞争和不断加快的职业演变中生存与发展，大学毕业生必须怎么做？</a:t>
            </a:r>
            <a:endParaRPr lang="zh-CN" altLang="en-US" sz="2000" b="1" dirty="0">
              <a:latin typeface="楷体" panose="02010609060101010101" pitchFamily="2" charset="-122"/>
              <a:ea typeface="楷体" panose="02010609060101010101" pitchFamily="2" charset="-122"/>
            </a:endParaRPr>
          </a:p>
        </p:txBody>
      </p:sp>
      <p:sp>
        <p:nvSpPr>
          <p:cNvPr id="61" name="文本框 60"/>
          <p:cNvSpPr txBox="1"/>
          <p:nvPr/>
        </p:nvSpPr>
        <p:spPr>
          <a:xfrm>
            <a:off x="612447" y="1957368"/>
            <a:ext cx="7272809" cy="398780"/>
          </a:xfrm>
          <a:prstGeom prst="rect">
            <a:avLst/>
          </a:prstGeom>
          <a:noFill/>
        </p:spPr>
        <p:txBody>
          <a:bodyPr wrap="square">
            <a:spAutoFit/>
          </a:bodyPr>
          <a:lstStyle/>
          <a:p>
            <a:r>
              <a:rPr lang="en-US" altLang="zh-CN" sz="2000" b="1" dirty="0"/>
              <a:t>2.</a:t>
            </a:r>
            <a:r>
              <a:rPr lang="zh-CN" altLang="en-US" sz="2000" b="1" dirty="0"/>
              <a:t>如何看待再次择业？</a:t>
            </a:r>
            <a:endParaRPr lang="zh-CN" altLang="en-US" sz="2000" b="1" dirty="0">
              <a:latin typeface="楷体" panose="02010609060101010101" pitchFamily="2" charset="-122"/>
              <a:ea typeface="楷体" panose="02010609060101010101" pitchFamily="2" charset="-122"/>
            </a:endParaRPr>
          </a:p>
        </p:txBody>
      </p:sp>
      <p:sp>
        <p:nvSpPr>
          <p:cNvPr id="15" name="文本框 14"/>
          <p:cNvSpPr txBox="1"/>
          <p:nvPr/>
        </p:nvSpPr>
        <p:spPr>
          <a:xfrm>
            <a:off x="608001" y="2716668"/>
            <a:ext cx="7272809" cy="398780"/>
          </a:xfrm>
          <a:prstGeom prst="rect">
            <a:avLst/>
          </a:prstGeom>
          <a:noFill/>
        </p:spPr>
        <p:txBody>
          <a:bodyPr wrap="square">
            <a:spAutoFit/>
          </a:bodyPr>
          <a:lstStyle/>
          <a:p>
            <a:r>
              <a:rPr lang="en-US" altLang="zh-CN" sz="2000" b="1" dirty="0"/>
              <a:t>3.</a:t>
            </a:r>
            <a:r>
              <a:rPr lang="zh-CN" altLang="en-US" sz="2000" b="1" dirty="0"/>
              <a:t>职业生涯成功的关键要依靠什么？</a:t>
            </a:r>
            <a:endParaRPr lang="zh-CN" altLang="en-US" sz="2000" b="1" dirty="0">
              <a:latin typeface="楷体" panose="02010609060101010101" pitchFamily="2" charset="-122"/>
              <a:ea typeface="楷体" panose="02010609060101010101" pitchFamily="2" charset="-122"/>
            </a:endParaRPr>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altLang="en-US" sz="2400" b="1" dirty="0">
                <a:solidFill>
                  <a:srgbClr val="0070C0"/>
                </a:solidFill>
                <a:latin typeface="微软雅黑" panose="020B0503020204020204" pitchFamily="34" charset="-122"/>
                <a:ea typeface="微软雅黑" panose="020B0503020204020204" pitchFamily="34" charset="-122"/>
              </a:rPr>
              <a:t>课</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altLang="en-US" sz="2400" b="1" dirty="0">
                <a:solidFill>
                  <a:srgbClr val="0070C0"/>
                </a:solidFill>
                <a:latin typeface="微软雅黑" panose="020B0503020204020204" pitchFamily="34" charset="-122"/>
                <a:ea typeface="微软雅黑" panose="020B0503020204020204" pitchFamily="34" charset="-122"/>
              </a:rPr>
              <a:t>后</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altLang="en-US" sz="2400" b="1" dirty="0">
                <a:solidFill>
                  <a:srgbClr val="0070C0"/>
                </a:solidFill>
                <a:latin typeface="微软雅黑" panose="020B0503020204020204" pitchFamily="34" charset="-122"/>
                <a:ea typeface="微软雅黑" panose="020B0503020204020204" pitchFamily="34" charset="-122"/>
              </a:rPr>
              <a:t>思</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altLang="en-US" sz="2400" b="1" dirty="0">
                <a:solidFill>
                  <a:srgbClr val="0070C0"/>
                </a:solidFill>
                <a:latin typeface="微软雅黑" panose="020B0503020204020204" pitchFamily="34" charset="-122"/>
                <a:ea typeface="微软雅黑" panose="020B0503020204020204" pitchFamily="34" charset="-122"/>
              </a:rPr>
              <a:t>考</a:t>
            </a:r>
            <a:r>
              <a:rPr lang="en-US" altLang="zh-CN" sz="2400" b="1" dirty="0">
                <a:solidFill>
                  <a:srgbClr val="0070C0"/>
                </a:solidFill>
                <a:latin typeface="微软雅黑" panose="020B0503020204020204" pitchFamily="34" charset="-122"/>
                <a:ea typeface="微软雅黑" panose="020B0503020204020204" pitchFamily="34" charset="-122"/>
              </a:rPr>
              <a:t> </a:t>
            </a:r>
            <a:endParaRPr lang="en-US" altLang="zh-CN" sz="2400" b="1" dirty="0">
              <a:solidFill>
                <a:srgbClr val="0070C0"/>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1"/>
                                        </p:tgtEl>
                                        <p:attrNameLst>
                                          <p:attrName>style.visibility</p:attrName>
                                        </p:attrNameLst>
                                      </p:cBhvr>
                                      <p:to>
                                        <p:strVal val="visible"/>
                                      </p:to>
                                    </p:set>
                                    <p:animEffect transition="in" filter="fade">
                                      <p:cBhvr>
                                        <p:cTn id="14" dur="1000"/>
                                        <p:tgtEl>
                                          <p:spTgt spid="61"/>
                                        </p:tgtEl>
                                      </p:cBhvr>
                                    </p:animEffect>
                                    <p:anim calcmode="lin" valueType="num">
                                      <p:cBhvr>
                                        <p:cTn id="15" dur="1000" fill="hold"/>
                                        <p:tgtEl>
                                          <p:spTgt spid="61"/>
                                        </p:tgtEl>
                                        <p:attrNameLst>
                                          <p:attrName>ppt_x</p:attrName>
                                        </p:attrNameLst>
                                      </p:cBhvr>
                                      <p:tavLst>
                                        <p:tav tm="0">
                                          <p:val>
                                            <p:strVal val="#ppt_x"/>
                                          </p:val>
                                        </p:tav>
                                        <p:tav tm="100000">
                                          <p:val>
                                            <p:strVal val="#ppt_x"/>
                                          </p:val>
                                        </p:tav>
                                      </p:tavLst>
                                    </p:anim>
                                    <p:anim calcmode="lin" valueType="num">
                                      <p:cBhvr>
                                        <p:cTn id="16"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1" grpId="0"/>
      <p:bldP spid="15"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64135" y="772160"/>
            <a:ext cx="9081135" cy="1568450"/>
          </a:xfrm>
          <a:prstGeom prst="rect">
            <a:avLst/>
          </a:prstGeom>
          <a:noFill/>
        </p:spPr>
        <p:txBody>
          <a:bodyPr wrap="square">
            <a:spAutoFit/>
          </a:bodyPr>
          <a:lstStyle/>
          <a:p>
            <a:pPr algn="ctr"/>
            <a:r>
              <a:rPr sz="1600" b="1" dirty="0"/>
              <a:t>实训一 </a:t>
            </a:r>
            <a:r>
              <a:rPr lang="en-US" sz="1600" b="1" dirty="0"/>
              <a:t>   </a:t>
            </a:r>
            <a:r>
              <a:rPr sz="1600" b="1" dirty="0"/>
              <a:t>我的一生计划</a:t>
            </a:r>
            <a:endParaRPr sz="1600" b="1" dirty="0"/>
          </a:p>
          <a:p>
            <a:r>
              <a:rPr sz="1600" b="1" dirty="0"/>
              <a:t>实训目的：</a:t>
            </a:r>
            <a:r>
              <a:rPr sz="1600" dirty="0"/>
              <a:t>学会制定一生的目标。</a:t>
            </a:r>
            <a:endParaRPr sz="1600" dirty="0"/>
          </a:p>
          <a:p>
            <a:r>
              <a:rPr sz="1600" b="1" dirty="0"/>
              <a:t>实训步骤：</a:t>
            </a:r>
            <a:r>
              <a:rPr sz="1600" dirty="0"/>
              <a:t>人的一生是可以预演和改变的，也就是说有意义的一生是可以被定义的。当然每个人的生活不一样，但想建功立业、有一番抱负的人都是有计划的，所以希望同学们可以先写下自己一生的 50 个目标（见表 8-1，根据自身情况增加或减少）。目标是可以变化的，是可以转移的</a:t>
            </a:r>
            <a:r>
              <a:rPr lang="zh-CN" sz="1600" dirty="0"/>
              <a:t>，</a:t>
            </a:r>
            <a:r>
              <a:rPr sz="1600" dirty="0"/>
              <a:t>但这个目标的集合应该有助于你发现和定义自己。</a:t>
            </a:r>
            <a:endParaRPr sz="1600" dirty="0"/>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r>
              <a:rPr lang="en-US" altLang="zh-CN" sz="2400" b="1" dirty="0">
                <a:solidFill>
                  <a:srgbClr val="0070C0"/>
                </a:solidFill>
                <a:latin typeface="微软雅黑" panose="020B0503020204020204" pitchFamily="34" charset="-122"/>
                <a:ea typeface="微软雅黑" panose="020B0503020204020204" pitchFamily="34" charset="-122"/>
              </a:rPr>
              <a:t> </a:t>
            </a:r>
            <a:endParaRPr lang="en-US" altLang="zh-CN" sz="2400" b="1" dirty="0">
              <a:solidFill>
                <a:srgbClr val="0070C0"/>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pic>
        <p:nvPicPr>
          <p:cNvPr id="2" name="图片 1"/>
          <p:cNvPicPr>
            <a:picLocks noChangeAspect="1"/>
          </p:cNvPicPr>
          <p:nvPr>
            <p:custDataLst>
              <p:tags r:id="rId1"/>
            </p:custDataLst>
          </p:nvPr>
        </p:nvPicPr>
        <p:blipFill>
          <a:blip r:embed="rId2"/>
          <a:stretch>
            <a:fillRect/>
          </a:stretch>
        </p:blipFill>
        <p:spPr>
          <a:xfrm>
            <a:off x="1116330" y="2572385"/>
            <a:ext cx="6868795" cy="246189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64135" y="772160"/>
            <a:ext cx="9081135" cy="4276725"/>
          </a:xfrm>
          <a:prstGeom prst="rect">
            <a:avLst/>
          </a:prstGeom>
          <a:noFill/>
        </p:spPr>
        <p:txBody>
          <a:bodyPr wrap="square">
            <a:spAutoFit/>
          </a:bodyPr>
          <a:lstStyle/>
          <a:p>
            <a:pPr algn="ctr"/>
            <a:r>
              <a:rPr sz="1600" b="1" dirty="0">
                <a:sym typeface="+mn-ea"/>
              </a:rPr>
              <a:t>实训二 </a:t>
            </a:r>
            <a:r>
              <a:rPr lang="en-US" sz="1600" b="1" dirty="0">
                <a:sym typeface="+mn-ea"/>
              </a:rPr>
              <a:t>  </a:t>
            </a:r>
            <a:r>
              <a:rPr sz="1600" b="1" dirty="0">
                <a:sym typeface="+mn-ea"/>
              </a:rPr>
              <a:t>管理自己的职业生涯</a:t>
            </a:r>
            <a:endParaRPr sz="1600" b="1" dirty="0"/>
          </a:p>
          <a:p>
            <a:pPr algn="ctr"/>
            <a:endParaRPr sz="1600" b="1" dirty="0"/>
          </a:p>
          <a:p>
            <a:r>
              <a:rPr sz="1600" b="1" dirty="0"/>
              <a:t>实训目的：</a:t>
            </a:r>
            <a:r>
              <a:rPr sz="1600" dirty="0"/>
              <a:t>学会管理自己的职业生涯。</a:t>
            </a:r>
            <a:endParaRPr sz="1600" dirty="0"/>
          </a:p>
          <a:p>
            <a:r>
              <a:rPr sz="1600" b="1" dirty="0"/>
              <a:t>实训步骤：</a:t>
            </a:r>
            <a:endParaRPr sz="1600" b="1" dirty="0"/>
          </a:p>
          <a:p>
            <a:r>
              <a:rPr sz="1600" dirty="0"/>
              <a:t>步骤 1 </a:t>
            </a:r>
            <a:r>
              <a:rPr lang="en-US" sz="1600" dirty="0"/>
              <a:t>    </a:t>
            </a:r>
            <a:r>
              <a:rPr sz="1600" dirty="0"/>
              <a:t>阅读案例。</a:t>
            </a:r>
            <a:endParaRPr sz="1600" dirty="0"/>
          </a:p>
          <a:p>
            <a:r>
              <a:rPr lang="en-US" sz="1600" dirty="0"/>
              <a:t>       </a:t>
            </a:r>
            <a:r>
              <a:rPr sz="1600" dirty="0"/>
              <a:t>小丽出生在一个普通的家庭，从小受到父母的疼爱。在上大学之前，生活琐事都是由父母为</a:t>
            </a:r>
            <a:endParaRPr sz="1600" dirty="0"/>
          </a:p>
          <a:p>
            <a:r>
              <a:rPr sz="1600" dirty="0"/>
              <a:t>她安排和做主的。后来，她稀里糊涂地进了一所没有名气的大学，选择了测控技术与仪器专业。</a:t>
            </a:r>
            <a:endParaRPr sz="1600" dirty="0"/>
          </a:p>
          <a:p>
            <a:r>
              <a:rPr sz="1600" dirty="0"/>
              <a:t>毕业时，为了留在大学所在的城市，她选择了一家销售平板显示器的公司做技术支持。但是，三</a:t>
            </a:r>
            <a:endParaRPr sz="1600" dirty="0"/>
          </a:p>
          <a:p>
            <a:r>
              <a:rPr sz="1600" dirty="0"/>
              <a:t>年来，她发现自己有些不能胜任这项工作了，自己不太了解相关的电路设计和程序设计，小丽现</a:t>
            </a:r>
            <a:endParaRPr sz="1600" dirty="0"/>
          </a:p>
          <a:p>
            <a:r>
              <a:rPr sz="1600" dirty="0"/>
              <a:t>在陷入进退两难的困境中。</a:t>
            </a:r>
            <a:endParaRPr sz="1600" dirty="0"/>
          </a:p>
          <a:p>
            <a:r>
              <a:rPr sz="1600" dirty="0"/>
              <a:t>步骤 2 </a:t>
            </a:r>
            <a:r>
              <a:rPr lang="en-US" sz="1600" dirty="0"/>
              <a:t>    </a:t>
            </a:r>
            <a:r>
              <a:rPr sz="1600" dirty="0"/>
              <a:t>探究与思考。</a:t>
            </a:r>
            <a:endParaRPr sz="1600" dirty="0"/>
          </a:p>
          <a:p>
            <a:r>
              <a:rPr sz="1600" dirty="0"/>
              <a:t>（1）小丽为什么会陷入困境？</a:t>
            </a:r>
            <a:endParaRPr sz="1600" dirty="0"/>
          </a:p>
          <a:p>
            <a:r>
              <a:rPr lang="en-US" altLang="zh-CN" sz="1600" dirty="0">
                <a:latin typeface="楷体" panose="02010609060101010101" pitchFamily="2" charset="-122"/>
                <a:sym typeface="+mn-ea"/>
              </a:rPr>
              <a:t>__________________________________________________________________________________</a:t>
            </a:r>
            <a:endParaRPr lang="en-US" altLang="zh-CN" sz="1600" dirty="0">
              <a:latin typeface="楷体" panose="02010609060101010101" pitchFamily="2" charset="-122"/>
              <a:sym typeface="+mn-ea"/>
            </a:endParaRPr>
          </a:p>
          <a:p>
            <a:r>
              <a:rPr lang="en-US" altLang="zh-CN" sz="1600" dirty="0">
                <a:latin typeface="楷体" panose="02010609060101010101" pitchFamily="2" charset="-122"/>
                <a:sym typeface="+mn-ea"/>
              </a:rPr>
              <a:t>__________________________________________________________________________________</a:t>
            </a:r>
            <a:endParaRPr sz="1600" dirty="0"/>
          </a:p>
          <a:p>
            <a:r>
              <a:rPr sz="1600" dirty="0"/>
              <a:t>（2）在大学和专业已无法改变的情况下，小丽应该如何重新规划自己的职业生涯？</a:t>
            </a:r>
            <a:endParaRPr sz="1600" dirty="0"/>
          </a:p>
          <a:p>
            <a:r>
              <a:rPr lang="en-US" altLang="zh-CN" sz="1600" dirty="0">
                <a:latin typeface="楷体" panose="02010609060101010101" pitchFamily="2" charset="-122"/>
                <a:sym typeface="+mn-ea"/>
              </a:rPr>
              <a:t>_________________________________________________________________________________</a:t>
            </a:r>
            <a:endParaRPr lang="en-US" altLang="zh-CN" sz="1600" dirty="0">
              <a:latin typeface="楷体" panose="02010609060101010101" pitchFamily="2" charset="-122"/>
              <a:sym typeface="+mn-ea"/>
            </a:endParaRPr>
          </a:p>
          <a:p>
            <a:r>
              <a:rPr lang="en-US" altLang="zh-CN" sz="1600" dirty="0">
                <a:latin typeface="楷体" panose="02010609060101010101" pitchFamily="2" charset="-122"/>
                <a:sym typeface="+mn-ea"/>
              </a:rPr>
              <a:t>_________________________________________________________________________________</a:t>
            </a:r>
            <a:endParaRPr sz="1600" dirty="0"/>
          </a:p>
        </p:txBody>
      </p:sp>
      <p:sp>
        <p:nvSpPr>
          <p:cNvPr id="17" name="文本框 16"/>
          <p:cNvSpPr txBox="1"/>
          <p:nvPr/>
        </p:nvSpPr>
        <p:spPr>
          <a:xfrm>
            <a:off x="3447402" y="229754"/>
            <a:ext cx="1746729" cy="460375"/>
          </a:xfrm>
          <a:prstGeom prst="rect">
            <a:avLst/>
          </a:prstGeom>
          <a:noFill/>
        </p:spPr>
        <p:txBody>
          <a:bodyPr wrap="square" rtlCol="0">
            <a:spAutoFit/>
          </a:bodyPr>
          <a:lstStyle/>
          <a:p>
            <a:r>
              <a:rPr lang="zh-CN" sz="2400" b="1" dirty="0">
                <a:solidFill>
                  <a:srgbClr val="0070C0"/>
                </a:solidFill>
                <a:latin typeface="微软雅黑" panose="020B0503020204020204" pitchFamily="34" charset="-122"/>
                <a:ea typeface="微软雅黑" panose="020B0503020204020204" pitchFamily="34" charset="-122"/>
              </a:rPr>
              <a:t>实</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训</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指</a:t>
            </a:r>
            <a:r>
              <a:rPr lang="en-US" altLang="zh-CN" sz="2400" b="1" dirty="0">
                <a:solidFill>
                  <a:srgbClr val="0070C0"/>
                </a:solidFill>
                <a:latin typeface="微软雅黑" panose="020B0503020204020204" pitchFamily="34" charset="-122"/>
                <a:ea typeface="微软雅黑" panose="020B0503020204020204" pitchFamily="34" charset="-122"/>
              </a:rPr>
              <a:t> </a:t>
            </a:r>
            <a:r>
              <a:rPr lang="zh-CN" sz="2400" b="1" dirty="0">
                <a:solidFill>
                  <a:srgbClr val="0070C0"/>
                </a:solidFill>
                <a:latin typeface="微软雅黑" panose="020B0503020204020204" pitchFamily="34" charset="-122"/>
                <a:ea typeface="微软雅黑" panose="020B0503020204020204" pitchFamily="34" charset="-122"/>
              </a:rPr>
              <a:t>导</a:t>
            </a:r>
            <a:r>
              <a:rPr lang="en-US" altLang="zh-CN" sz="2400" b="1" dirty="0">
                <a:solidFill>
                  <a:srgbClr val="0070C0"/>
                </a:solidFill>
                <a:latin typeface="微软雅黑" panose="020B0503020204020204" pitchFamily="34" charset="-122"/>
                <a:ea typeface="微软雅黑" panose="020B0503020204020204" pitchFamily="34" charset="-122"/>
              </a:rPr>
              <a:t> </a:t>
            </a:r>
            <a:endParaRPr lang="en-US" altLang="zh-CN" sz="2400" b="1" dirty="0">
              <a:solidFill>
                <a:srgbClr val="0070C0"/>
              </a:solidFill>
              <a:latin typeface="微软雅黑" panose="020B0503020204020204" pitchFamily="34" charset="-122"/>
              <a:ea typeface="微软雅黑" panose="020B0503020204020204" pitchFamily="34" charset="-122"/>
            </a:endParaRPr>
          </a:p>
        </p:txBody>
      </p:sp>
      <p:sp>
        <p:nvSpPr>
          <p:cNvPr id="18" name="等腰三角形 17"/>
          <p:cNvSpPr/>
          <p:nvPr/>
        </p:nvSpPr>
        <p:spPr bwMode="auto">
          <a:xfrm flipV="1">
            <a:off x="4071234" y="2886"/>
            <a:ext cx="499065" cy="190508"/>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446" y="1"/>
            <a:ext cx="9138701" cy="5145088"/>
          </a:xfrm>
          <a:prstGeom prst="rect">
            <a:avLst/>
          </a:prstGeom>
        </p:spPr>
      </p:pic>
      <p:sp>
        <p:nvSpPr>
          <p:cNvPr id="11" name="TextBox 26"/>
          <p:cNvSpPr txBox="1"/>
          <p:nvPr/>
        </p:nvSpPr>
        <p:spPr>
          <a:xfrm>
            <a:off x="1836490" y="2218601"/>
            <a:ext cx="2236510" cy="707886"/>
          </a:xfrm>
          <a:prstGeom prst="rect">
            <a:avLst/>
          </a:prstGeom>
          <a:noFill/>
        </p:spPr>
        <p:txBody>
          <a:bodyPr wrap="none" rtlCol="0">
            <a:spAutoFit/>
          </a:bodyPr>
          <a:lstStyle/>
          <a:p>
            <a:r>
              <a:rPr lang="zh-CN" altLang="en-US" sz="4000" b="1" dirty="0">
                <a:solidFill>
                  <a:schemeClr val="bg1"/>
                </a:solidFill>
                <a:latin typeface="微软雅黑" panose="020B0503020204020204" pitchFamily="34" charset="-122"/>
                <a:ea typeface="微软雅黑" panose="020B0503020204020204" pitchFamily="34" charset="-122"/>
              </a:rPr>
              <a:t>感谢观看</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2" name="灯片编号占位符 1"/>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3"/>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by="(-#ppt_w*2)" calcmode="lin" valueType="num">
                                      <p:cBhvr rctx="PPT">
                                        <p:cTn id="13" dur="500" autoRev="1" fill="hold">
                                          <p:stCondLst>
                                            <p:cond delay="0"/>
                                          </p:stCondLst>
                                        </p:cTn>
                                        <p:tgtEl>
                                          <p:spTgt spid="11"/>
                                        </p:tgtEl>
                                        <p:attrNameLst>
                                          <p:attrName>ppt_w</p:attrName>
                                        </p:attrNameLst>
                                      </p:cBhvr>
                                    </p:anim>
                                    <p:anim by="(#ppt_w*0.50)" calcmode="lin" valueType="num">
                                      <p:cBhvr>
                                        <p:cTn id="14" dur="500" decel="50000" autoRev="1" fill="hold">
                                          <p:stCondLst>
                                            <p:cond delay="0"/>
                                          </p:stCondLst>
                                        </p:cTn>
                                        <p:tgtEl>
                                          <p:spTgt spid="11"/>
                                        </p:tgtEl>
                                        <p:attrNameLst>
                                          <p:attrName>ppt_x</p:attrName>
                                        </p:attrNameLst>
                                      </p:cBhvr>
                                    </p:anim>
                                    <p:anim from="(-#ppt_h/2)" to="(#ppt_y)" calcmode="lin" valueType="num">
                                      <p:cBhvr>
                                        <p:cTn id="15" dur="1000" fill="hold">
                                          <p:stCondLst>
                                            <p:cond delay="0"/>
                                          </p:stCondLst>
                                        </p:cTn>
                                        <p:tgtEl>
                                          <p:spTgt spid="11"/>
                                        </p:tgtEl>
                                        <p:attrNameLst>
                                          <p:attrName>ppt_y</p:attrName>
                                        </p:attrNameLst>
                                      </p:cBhvr>
                                    </p:anim>
                                    <p:animRot by="21600000">
                                      <p:cBhvr>
                                        <p:cTn id="16"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5"/>
          <p:cNvSpPr>
            <a:spLocks noGrp="1"/>
          </p:cNvSpPr>
          <p:nvPr>
            <p:ph type="sldNum" sz="quarter" idx="12"/>
          </p:nvPr>
        </p:nvSpPr>
        <p:spPr/>
        <p:txBody>
          <a:bodyPr/>
          <a:lstStyle/>
          <a:p>
            <a:pPr>
              <a:defRPr/>
            </a:pPr>
            <a:fld id="{CCE584FB-8213-408C-973A-0BFE315A5B2C}" type="slidenum">
              <a:rPr lang="zh-CN" altLang="en-US" smtClean="0"/>
            </a:fld>
            <a:endParaRPr lang="zh-CN" altLang="en-US"/>
          </a:p>
        </p:txBody>
      </p:sp>
      <p:sp>
        <p:nvSpPr>
          <p:cNvPr id="59" name="文本框 58"/>
          <p:cNvSpPr txBox="1"/>
          <p:nvPr/>
        </p:nvSpPr>
        <p:spPr>
          <a:xfrm>
            <a:off x="468338" y="1109368"/>
            <a:ext cx="8511108" cy="3784600"/>
          </a:xfrm>
          <a:prstGeom prst="rect">
            <a:avLst/>
          </a:prstGeom>
          <a:noFill/>
        </p:spPr>
        <p:txBody>
          <a:bodyPr wrap="square">
            <a:spAutoFit/>
          </a:bodyPr>
          <a:lstStyle/>
          <a:p>
            <a:pPr>
              <a:lnSpc>
                <a:spcPct val="150000"/>
              </a:lnSpc>
            </a:pPr>
            <a:r>
              <a:rPr lang="en-US" altLang="zh-CN" sz="1600" b="1" dirty="0">
                <a:latin typeface="微软雅黑" panose="020B0503020204020204" pitchFamily="34" charset="-122"/>
                <a:ea typeface="微软雅黑" panose="020B0503020204020204" pitchFamily="34" charset="-122"/>
              </a:rPr>
              <a:t>2.</a:t>
            </a:r>
            <a:r>
              <a:rPr lang="zh-CN" altLang="en-US" sz="1600" b="1" dirty="0">
                <a:latin typeface="微软雅黑" panose="020B0503020204020204" pitchFamily="34" charset="-122"/>
                <a:ea typeface="微软雅黑" panose="020B0503020204020204" pitchFamily="34" charset="-122"/>
              </a:rPr>
              <a:t>职业生涯管理的意义</a:t>
            </a:r>
            <a:endParaRPr lang="zh-CN" altLang="en-US" sz="1600" b="1" dirty="0">
              <a:latin typeface="微软雅黑" panose="020B0503020204020204" pitchFamily="34" charset="-122"/>
              <a:ea typeface="微软雅黑" panose="020B0503020204020204" pitchFamily="34" charset="-122"/>
            </a:endParaRPr>
          </a:p>
          <a:p>
            <a:pPr>
              <a:lnSpc>
                <a:spcPct val="150000"/>
              </a:lnSpc>
            </a:pPr>
            <a:r>
              <a:rPr lang="en-US" altLang="zh-CN" sz="1600" dirty="0"/>
              <a:t>  (1).</a:t>
            </a:r>
            <a:r>
              <a:rPr lang="zh-CN" altLang="en-US" sz="1600" dirty="0"/>
              <a:t>职业生涯管理有利于个人的全面发展，增强个人对自己所从事的职业的满意度，使职业生涯成为人们获得成功和幸福的一种重要途径和方式；</a:t>
            </a:r>
            <a:endParaRPr lang="en-US" altLang="zh-CN" sz="1600" dirty="0"/>
          </a:p>
          <a:p>
            <a:pPr>
              <a:lnSpc>
                <a:spcPct val="150000"/>
              </a:lnSpc>
            </a:pPr>
            <a:r>
              <a:rPr lang="en-US" altLang="zh-CN" sz="1600" dirty="0"/>
              <a:t>  (2).</a:t>
            </a:r>
            <a:r>
              <a:rPr lang="zh-CN" altLang="en-US" sz="1600" dirty="0"/>
              <a:t>有利于提升和保持个人的职业竞争力，保证个人获得足够的发展机会；</a:t>
            </a:r>
            <a:endParaRPr lang="en-US" altLang="zh-CN" sz="1600" dirty="0"/>
          </a:p>
          <a:p>
            <a:pPr>
              <a:lnSpc>
                <a:spcPct val="150000"/>
              </a:lnSpc>
            </a:pPr>
            <a:r>
              <a:rPr lang="en-US" altLang="zh-CN" sz="1600" dirty="0"/>
              <a:t>  (3).</a:t>
            </a:r>
            <a:r>
              <a:rPr lang="zh-CN" altLang="en-US" sz="1600" dirty="0"/>
              <a:t>有助于个人认清职业生涯目标，更好地发挥个人的潜能，为职业发展提供动力支持，更好地调动个人的积极性和主动性；</a:t>
            </a:r>
            <a:endParaRPr lang="en-US" altLang="zh-CN" sz="1600" dirty="0"/>
          </a:p>
          <a:p>
            <a:pPr>
              <a:lnSpc>
                <a:spcPct val="150000"/>
              </a:lnSpc>
            </a:pPr>
            <a:r>
              <a:rPr lang="en-US" altLang="zh-CN" sz="1600" dirty="0"/>
              <a:t>  (4).</a:t>
            </a:r>
            <a:r>
              <a:rPr lang="zh-CN" altLang="en-US" sz="1600" dirty="0"/>
              <a:t>能够使个人养成对环境和工作目标进行分析的习惯，学会合理地计划、分配时间和精力，完成好每个阶段的任务，有利于强化对环境的把握和对困难的控制能力；</a:t>
            </a:r>
            <a:endParaRPr lang="en-US" altLang="zh-CN" sz="1600" dirty="0"/>
          </a:p>
          <a:p>
            <a:pPr>
              <a:lnSpc>
                <a:spcPct val="150000"/>
              </a:lnSpc>
            </a:pPr>
            <a:r>
              <a:rPr lang="en-US" altLang="zh-CN" sz="1600" dirty="0"/>
              <a:t>  (5).</a:t>
            </a:r>
            <a:r>
              <a:rPr lang="zh-CN" altLang="en-US" sz="1600" dirty="0"/>
              <a:t>可以帮助个人处理好工作中的各种问题，处理好职业生活和个人生活的关系，达到两者的最佳平衡点，从而实现更高层次的自我价值的提升。</a:t>
            </a:r>
            <a:endParaRPr lang="en-US" altLang="zh-CN" sz="1600" dirty="0">
              <a:latin typeface="楷体" panose="02010609060101010101" pitchFamily="2" charset="-122"/>
              <a:ea typeface="楷体" panose="02010609060101010101" pitchFamily="2" charset="-122"/>
            </a:endParaRPr>
          </a:p>
        </p:txBody>
      </p:sp>
      <p:sp>
        <p:nvSpPr>
          <p:cNvPr id="10" name="文本框 9"/>
          <p:cNvSpPr txBox="1"/>
          <p:nvPr/>
        </p:nvSpPr>
        <p:spPr>
          <a:xfrm>
            <a:off x="540701" y="727065"/>
            <a:ext cx="3449137" cy="368300"/>
          </a:xfrm>
          <a:prstGeom prst="rect">
            <a:avLst/>
          </a:prstGeom>
          <a:noFill/>
        </p:spPr>
        <p:txBody>
          <a:bodyPr wrap="square" rtlCol="0">
            <a:spAutoFit/>
          </a:bodyPr>
          <a:lstStyle/>
          <a:p>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一</a:t>
            </a:r>
            <a:r>
              <a:rPr lang="en-US" altLang="zh-CN"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职业生涯管理的基本内涵</a:t>
            </a:r>
            <a:endParaRPr lang="zh-CN" altLang="en-US" sz="1800" b="1" dirty="0">
              <a:latin typeface="微软雅黑" panose="020B0503020204020204" pitchFamily="34" charset="-122"/>
              <a:ea typeface="微软雅黑" panose="020B0503020204020204" pitchFamily="34" charset="-122"/>
            </a:endParaRPr>
          </a:p>
        </p:txBody>
      </p:sp>
      <p:sp>
        <p:nvSpPr>
          <p:cNvPr id="11" name="等腰三角形 10"/>
          <p:cNvSpPr/>
          <p:nvPr/>
        </p:nvSpPr>
        <p:spPr bwMode="auto">
          <a:xfrm flipV="1">
            <a:off x="4068738" y="0"/>
            <a:ext cx="504056" cy="196280"/>
          </a:xfrm>
          <a:prstGeom prst="triangle">
            <a:avLst>
              <a:gd name="adj" fmla="val 49494"/>
            </a:avLst>
          </a:prstGeom>
          <a:solidFill>
            <a:schemeClr val="accent1">
              <a:lumMod val="75000"/>
            </a:schemeClr>
          </a:soli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endParaRPr>
          </a:p>
        </p:txBody>
      </p:sp>
      <p:sp>
        <p:nvSpPr>
          <p:cNvPr id="9" name="文本框 8"/>
          <p:cNvSpPr txBox="1"/>
          <p:nvPr>
            <p:custDataLst>
              <p:tags r:id="rId1"/>
            </p:custDataLst>
          </p:nvPr>
        </p:nvSpPr>
        <p:spPr>
          <a:xfrm>
            <a:off x="1772364" y="196324"/>
            <a:ext cx="5098073" cy="461665"/>
          </a:xfrm>
          <a:prstGeom prst="rect">
            <a:avLst/>
          </a:prstGeom>
          <a:noFill/>
        </p:spPr>
        <p:txBody>
          <a:bodyPr wrap="square" rtlCol="0">
            <a:spAutoFit/>
          </a:bodyPr>
          <a:p>
            <a:r>
              <a:rPr lang="zh-CN" altLang="en-US" sz="2400" b="1" dirty="0">
                <a:latin typeface="微软雅黑" panose="020B0503020204020204" pitchFamily="34" charset="-122"/>
                <a:ea typeface="微软雅黑" panose="020B0503020204020204" pitchFamily="34" charset="-122"/>
              </a:rPr>
              <a:t>一、职业生涯管理的基本内涵及主体</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tags/tag1.xml><?xml version="1.0" encoding="utf-8"?>
<p:tagLst xmlns:p="http://schemas.openxmlformats.org/presentationml/2006/main">
  <p:tag name="MH" val="20161022203400"/>
  <p:tag name="MH_LIBRARY" val="GRAPHIC"/>
  <p:tag name="MH_TYPE" val="Other"/>
  <p:tag name="MH_ORDER" val="1"/>
</p:tagLst>
</file>

<file path=ppt/tags/tag10.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1.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2.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xml><?xml version="1.0" encoding="utf-8"?>
<p:tagLst xmlns:p="http://schemas.openxmlformats.org/presentationml/2006/main">
  <p:tag name="MH" val="20161022203400"/>
  <p:tag name="MH_LIBRARY" val="GRAPHIC"/>
  <p:tag name="MH_TYPE" val="Other"/>
  <p:tag name="MH_ORDER" val="2"/>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4.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MH" val="20161022203400"/>
  <p:tag name="MH_LIBRARY" val="GRAPHIC"/>
  <p:tag name="MH_TYPE" val="Other"/>
  <p:tag name="MH_ORDER" val="3"/>
</p:tagLst>
</file>

<file path=ppt/tags/tag30.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31.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MH" val="20161022192605"/>
  <p:tag name="MH_LIBRARY" val="GRAPHIC"/>
  <p:tag name="MH_TYPE" val="Text"/>
  <p:tag name="MH_ORDER" val="1"/>
</p:tagLst>
</file>

<file path=ppt/tags/tag40.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MH" val="20161022192605"/>
  <p:tag name="MH_LIBRARY" val="GRAPHIC"/>
  <p:tag name="MH_TYPE" val="Text"/>
  <p:tag name="MH_ORDER" val="2"/>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MH" val="20161022192605"/>
  <p:tag name="MH_LIBRARY" val="GRAPHIC"/>
  <p:tag name="MH_TYPE" val="Text"/>
  <p:tag name="MH_ORDER" val="3"/>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MH" val="20160830110146"/>
  <p:tag name="MH_LIBRARY" val="CONTENTS"/>
  <p:tag name="MH_TYPE" val="OTHERS"/>
  <p:tag name="ID" val="553512"/>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PA" val="v5.2.10"/>
  <p:tag name="RESOURCELIBID_SHAPE" val="4285"/>
  <p:tag name="RESOURCELIB_SHAPETYPE" val="4"/>
  <p:tag name="PAMAINTYPE" val="4"/>
  <p:tag name="PATYPE" val="163"/>
  <p:tag name="PASUBTYPE" val="164"/>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教师公开课说课PPT课件模板"/>
  <p:tag name="commondata" val="eyJoZGlkIjoiZTk3MGRjMWNmOWQ0ZTc1MWIzMGIyNjM5NmM3MDU2NzEifQ=="/>
</p:tagLst>
</file>

<file path=ppt/tags/tag8.xml><?xml version="1.0" encoding="utf-8"?>
<p:tagLst xmlns:p="http://schemas.openxmlformats.org/presentationml/2006/main">
  <p:tag name="MH" val="20160830110146"/>
  <p:tag name="MH_LIBRARY" val="CONTENTS"/>
  <p:tag name="MH_TYPE" val="OTHERS"/>
  <p:tag name="ID" val="553512"/>
</p:tagLst>
</file>

<file path=ppt/tags/tag9.xml><?xml version="1.0" encoding="utf-8"?>
<p:tagLst xmlns:p="http://schemas.openxmlformats.org/presentationml/2006/main">
  <p:tag name="MH_TYPE" val="#NeiR#"/>
  <p:tag name="MH_NUMBER" val="4"/>
  <p:tag name="MH_CATEGORY" val="#BingLLB#"/>
  <p:tag name="MH_LAYOUT" val="SubTitle"/>
  <p:tag name="MH" val="20161022203400"/>
  <p:tag name="MH_LIBRARY" val="GRAPHIC"/>
</p:tagLst>
</file>

<file path=ppt/theme/theme1.xml><?xml version="1.0" encoding="utf-8"?>
<a:theme xmlns:a="http://schemas.openxmlformats.org/drawingml/2006/main" name="第一PPT，www.1ppt.com">
  <a:themeElements>
    <a:clrScheme name="自定义 1121">
      <a:dk1>
        <a:sysClr val="windowText" lastClr="000000"/>
      </a:dk1>
      <a:lt1>
        <a:sysClr val="window" lastClr="FFFFFF"/>
      </a:lt1>
      <a:dk2>
        <a:srgbClr val="696464"/>
      </a:dk2>
      <a:lt2>
        <a:srgbClr val="E9E5DC"/>
      </a:lt2>
      <a:accent1>
        <a:srgbClr val="1DC5CD"/>
      </a:accent1>
      <a:accent2>
        <a:srgbClr val="D34817"/>
      </a:accent2>
      <a:accent3>
        <a:srgbClr val="1DC5CD"/>
      </a:accent3>
      <a:accent4>
        <a:srgbClr val="D34817"/>
      </a:accent4>
      <a:accent5>
        <a:srgbClr val="1DC5CD"/>
      </a:accent5>
      <a:accent6>
        <a:srgbClr val="D34817"/>
      </a:accent6>
      <a:hlink>
        <a:srgbClr val="CC9900"/>
      </a:hlink>
      <a:folHlink>
        <a:srgbClr val="96A9A9"/>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楷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19053</Words>
  <Application>WPS 演示</Application>
  <PresentationFormat>自定义</PresentationFormat>
  <Paragraphs>845</Paragraphs>
  <Slides>85</Slides>
  <Notes>77</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85</vt:i4>
      </vt:variant>
    </vt:vector>
  </HeadingPairs>
  <TitlesOfParts>
    <vt:vector size="103" baseType="lpstr">
      <vt:lpstr>Arial</vt:lpstr>
      <vt:lpstr>宋体</vt:lpstr>
      <vt:lpstr>Wingdings</vt:lpstr>
      <vt:lpstr>Calibri</vt:lpstr>
      <vt:lpstr>楷体</vt:lpstr>
      <vt:lpstr>微软雅黑</vt:lpstr>
      <vt:lpstr>Agency FB</vt:lpstr>
      <vt:lpstr>Arial Narrow</vt:lpstr>
      <vt:lpstr>Franklin Gothic Medium</vt:lpstr>
      <vt:lpstr>Arial Unicode MS</vt:lpstr>
      <vt:lpstr>Impact</vt:lpstr>
      <vt:lpstr>Gill Sans</vt:lpstr>
      <vt:lpstr>Calibri Light</vt:lpstr>
      <vt:lpstr>微软雅黑 Light</vt:lpstr>
      <vt:lpstr>Candara</vt:lpstr>
      <vt:lpstr>华文楷体</vt:lpstr>
      <vt:lpstr>Gill Sans MT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教师公开课说课PPT课件模板</dc:title>
  <dc:creator/>
  <cp:keywords>www.1ppt.com</cp:keywords>
  <dc:description>www.1ppt.com</dc:description>
  <cp:lastModifiedBy>-z</cp:lastModifiedBy>
  <cp:revision>5</cp:revision>
  <dcterms:created xsi:type="dcterms:W3CDTF">2016-10-17T14:00:00Z</dcterms:created>
  <dcterms:modified xsi:type="dcterms:W3CDTF">2024-10-29T00:43:10Z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22592C4E0ADF40AAB2A893C84F08962F_12</vt:lpwstr>
  </property>
  <property fmtid="{D5CDD505-2E9C-101B-9397-08002B2CF9AE}" pid="3" name="KSOProductBuildVer">
    <vt:lpwstr>2052-12.1.0.18608</vt:lpwstr>
  </property>
</Properties>
</file>